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4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795"/>
  </p:notesMasterIdLst>
  <p:handoutMasterIdLst>
    <p:handoutMasterId r:id="rId796"/>
  </p:handoutMasterIdLst>
  <p:sldIdLst>
    <p:sldId id="794" r:id="rId2"/>
    <p:sldId id="2489" r:id="rId3"/>
    <p:sldId id="756" r:id="rId4"/>
    <p:sldId id="761" r:id="rId5"/>
    <p:sldId id="762" r:id="rId6"/>
    <p:sldId id="786" r:id="rId7"/>
    <p:sldId id="763" r:id="rId8"/>
    <p:sldId id="2679" r:id="rId9"/>
    <p:sldId id="2680" r:id="rId10"/>
    <p:sldId id="766" r:id="rId11"/>
    <p:sldId id="2681" r:id="rId12"/>
    <p:sldId id="2682" r:id="rId13"/>
    <p:sldId id="793" r:id="rId14"/>
    <p:sldId id="769" r:id="rId15"/>
    <p:sldId id="770" r:id="rId16"/>
    <p:sldId id="771" r:id="rId17"/>
    <p:sldId id="772" r:id="rId18"/>
    <p:sldId id="949" r:id="rId19"/>
    <p:sldId id="2449" r:id="rId20"/>
    <p:sldId id="2450" r:id="rId21"/>
    <p:sldId id="2490" r:id="rId22"/>
    <p:sldId id="2491" r:id="rId23"/>
    <p:sldId id="773" r:id="rId24"/>
    <p:sldId id="2492" r:id="rId25"/>
    <p:sldId id="2493" r:id="rId26"/>
    <p:sldId id="774" r:id="rId27"/>
    <p:sldId id="2494" r:id="rId28"/>
    <p:sldId id="2495" r:id="rId29"/>
    <p:sldId id="775" r:id="rId30"/>
    <p:sldId id="777" r:id="rId31"/>
    <p:sldId id="778" r:id="rId32"/>
    <p:sldId id="779" r:id="rId33"/>
    <p:sldId id="780" r:id="rId34"/>
    <p:sldId id="781" r:id="rId35"/>
    <p:sldId id="782" r:id="rId36"/>
    <p:sldId id="783" r:id="rId37"/>
    <p:sldId id="2496" r:id="rId38"/>
    <p:sldId id="784" r:id="rId39"/>
    <p:sldId id="842" r:id="rId40"/>
    <p:sldId id="785" r:id="rId41"/>
    <p:sldId id="787" r:id="rId42"/>
    <p:sldId id="788" r:id="rId43"/>
    <p:sldId id="789" r:id="rId44"/>
    <p:sldId id="790" r:id="rId45"/>
    <p:sldId id="950" r:id="rId46"/>
    <p:sldId id="2620" r:id="rId47"/>
    <p:sldId id="2621" r:id="rId48"/>
    <p:sldId id="2622" r:id="rId49"/>
    <p:sldId id="2623" r:id="rId50"/>
    <p:sldId id="792" r:id="rId51"/>
    <p:sldId id="791" r:id="rId52"/>
    <p:sldId id="795" r:id="rId53"/>
    <p:sldId id="2497" r:id="rId54"/>
    <p:sldId id="2498" r:id="rId55"/>
    <p:sldId id="2499" r:id="rId56"/>
    <p:sldId id="952" r:id="rId57"/>
    <p:sldId id="2500" r:id="rId58"/>
    <p:sldId id="951" r:id="rId59"/>
    <p:sldId id="953" r:id="rId60"/>
    <p:sldId id="955" r:id="rId61"/>
    <p:sldId id="797" r:id="rId62"/>
    <p:sldId id="2501" r:id="rId63"/>
    <p:sldId id="2502" r:id="rId64"/>
    <p:sldId id="2503" r:id="rId65"/>
    <p:sldId id="2504" r:id="rId66"/>
    <p:sldId id="2505" r:id="rId67"/>
    <p:sldId id="2506" r:id="rId68"/>
    <p:sldId id="798" r:id="rId69"/>
    <p:sldId id="799" r:id="rId70"/>
    <p:sldId id="800" r:id="rId71"/>
    <p:sldId id="2507" r:id="rId72"/>
    <p:sldId id="2508" r:id="rId73"/>
    <p:sldId id="2509" r:id="rId74"/>
    <p:sldId id="2510" r:id="rId75"/>
    <p:sldId id="964" r:id="rId76"/>
    <p:sldId id="966" r:id="rId77"/>
    <p:sldId id="967" r:id="rId78"/>
    <p:sldId id="956" r:id="rId79"/>
    <p:sldId id="801" r:id="rId80"/>
    <p:sldId id="957" r:id="rId81"/>
    <p:sldId id="802" r:id="rId82"/>
    <p:sldId id="803" r:id="rId83"/>
    <p:sldId id="804" r:id="rId84"/>
    <p:sldId id="959" r:id="rId85"/>
    <p:sldId id="958" r:id="rId86"/>
    <p:sldId id="960" r:id="rId87"/>
    <p:sldId id="961" r:id="rId88"/>
    <p:sldId id="805" r:id="rId89"/>
    <p:sldId id="962" r:id="rId90"/>
    <p:sldId id="806" r:id="rId91"/>
    <p:sldId id="968" r:id="rId92"/>
    <p:sldId id="807" r:id="rId93"/>
    <p:sldId id="808" r:id="rId94"/>
    <p:sldId id="2511" r:id="rId95"/>
    <p:sldId id="809" r:id="rId96"/>
    <p:sldId id="812" r:id="rId97"/>
    <p:sldId id="2512" r:id="rId98"/>
    <p:sldId id="2514" r:id="rId99"/>
    <p:sldId id="2513" r:id="rId100"/>
    <p:sldId id="2515" r:id="rId101"/>
    <p:sldId id="2516" r:id="rId102"/>
    <p:sldId id="2517" r:id="rId103"/>
    <p:sldId id="2529" r:id="rId104"/>
    <p:sldId id="2528" r:id="rId105"/>
    <p:sldId id="813" r:id="rId106"/>
    <p:sldId id="2518" r:id="rId107"/>
    <p:sldId id="818" r:id="rId108"/>
    <p:sldId id="819" r:id="rId109"/>
    <p:sldId id="2519" r:id="rId110"/>
    <p:sldId id="2520" r:id="rId111"/>
    <p:sldId id="2521" r:id="rId112"/>
    <p:sldId id="2522" r:id="rId113"/>
    <p:sldId id="2523" r:id="rId114"/>
    <p:sldId id="2524" r:id="rId115"/>
    <p:sldId id="2525" r:id="rId116"/>
    <p:sldId id="2526" r:id="rId117"/>
    <p:sldId id="2527" r:id="rId118"/>
    <p:sldId id="820" r:id="rId119"/>
    <p:sldId id="972" r:id="rId120"/>
    <p:sldId id="973" r:id="rId121"/>
    <p:sldId id="974" r:id="rId122"/>
    <p:sldId id="977" r:id="rId123"/>
    <p:sldId id="821" r:id="rId124"/>
    <p:sldId id="822" r:id="rId125"/>
    <p:sldId id="823" r:id="rId126"/>
    <p:sldId id="824" r:id="rId127"/>
    <p:sldId id="2530" r:id="rId128"/>
    <p:sldId id="825" r:id="rId129"/>
    <p:sldId id="2531" r:id="rId130"/>
    <p:sldId id="971" r:id="rId131"/>
    <p:sldId id="827" r:id="rId132"/>
    <p:sldId id="985" r:id="rId133"/>
    <p:sldId id="2532" r:id="rId134"/>
    <p:sldId id="2533" r:id="rId135"/>
    <p:sldId id="2534" r:id="rId136"/>
    <p:sldId id="843" r:id="rId137"/>
    <p:sldId id="979" r:id="rId138"/>
    <p:sldId id="828" r:id="rId139"/>
    <p:sldId id="829" r:id="rId140"/>
    <p:sldId id="830" r:id="rId141"/>
    <p:sldId id="831" r:id="rId142"/>
    <p:sldId id="832" r:id="rId143"/>
    <p:sldId id="833" r:id="rId144"/>
    <p:sldId id="834" r:id="rId145"/>
    <p:sldId id="835" r:id="rId146"/>
    <p:sldId id="836" r:id="rId147"/>
    <p:sldId id="837" r:id="rId148"/>
    <p:sldId id="838" r:id="rId149"/>
    <p:sldId id="839" r:id="rId150"/>
    <p:sldId id="840" r:id="rId151"/>
    <p:sldId id="841" r:id="rId152"/>
    <p:sldId id="975" r:id="rId153"/>
    <p:sldId id="976" r:id="rId154"/>
    <p:sldId id="978" r:id="rId155"/>
    <p:sldId id="984" r:id="rId156"/>
    <p:sldId id="980" r:id="rId157"/>
    <p:sldId id="981" r:id="rId158"/>
    <p:sldId id="986" r:id="rId159"/>
    <p:sldId id="2535" r:id="rId160"/>
    <p:sldId id="2536" r:id="rId161"/>
    <p:sldId id="982" r:id="rId162"/>
    <p:sldId id="983" r:id="rId163"/>
    <p:sldId id="1005" r:id="rId164"/>
    <p:sldId id="844" r:id="rId165"/>
    <p:sldId id="845" r:id="rId166"/>
    <p:sldId id="846" r:id="rId167"/>
    <p:sldId id="847" r:id="rId168"/>
    <p:sldId id="848" r:id="rId169"/>
    <p:sldId id="849" r:id="rId170"/>
    <p:sldId id="850" r:id="rId171"/>
    <p:sldId id="851" r:id="rId172"/>
    <p:sldId id="852" r:id="rId173"/>
    <p:sldId id="987" r:id="rId174"/>
    <p:sldId id="988" r:id="rId175"/>
    <p:sldId id="2537" r:id="rId176"/>
    <p:sldId id="2538" r:id="rId177"/>
    <p:sldId id="2539" r:id="rId178"/>
    <p:sldId id="2540" r:id="rId179"/>
    <p:sldId id="2541" r:id="rId180"/>
    <p:sldId id="2542" r:id="rId181"/>
    <p:sldId id="2543" r:id="rId182"/>
    <p:sldId id="2544" r:id="rId183"/>
    <p:sldId id="2545" r:id="rId184"/>
    <p:sldId id="2546" r:id="rId185"/>
    <p:sldId id="2547" r:id="rId186"/>
    <p:sldId id="2548" r:id="rId187"/>
    <p:sldId id="2549" r:id="rId188"/>
    <p:sldId id="853" r:id="rId189"/>
    <p:sldId id="854" r:id="rId190"/>
    <p:sldId id="855" r:id="rId191"/>
    <p:sldId id="989" r:id="rId192"/>
    <p:sldId id="990" r:id="rId193"/>
    <p:sldId id="1006" r:id="rId194"/>
    <p:sldId id="856" r:id="rId195"/>
    <p:sldId id="992" r:id="rId196"/>
    <p:sldId id="993" r:id="rId197"/>
    <p:sldId id="991" r:id="rId198"/>
    <p:sldId id="994" r:id="rId199"/>
    <p:sldId id="2559" r:id="rId200"/>
    <p:sldId id="857" r:id="rId201"/>
    <p:sldId id="858" r:id="rId202"/>
    <p:sldId id="859" r:id="rId203"/>
    <p:sldId id="995" r:id="rId204"/>
    <p:sldId id="860" r:id="rId205"/>
    <p:sldId id="861" r:id="rId206"/>
    <p:sldId id="996" r:id="rId207"/>
    <p:sldId id="862" r:id="rId208"/>
    <p:sldId id="997" r:id="rId209"/>
    <p:sldId id="863" r:id="rId210"/>
    <p:sldId id="864" r:id="rId211"/>
    <p:sldId id="865" r:id="rId212"/>
    <p:sldId id="866" r:id="rId213"/>
    <p:sldId id="868" r:id="rId214"/>
    <p:sldId id="869" r:id="rId215"/>
    <p:sldId id="870" r:id="rId216"/>
    <p:sldId id="998" r:id="rId217"/>
    <p:sldId id="999" r:id="rId218"/>
    <p:sldId id="1001" r:id="rId219"/>
    <p:sldId id="1000" r:id="rId220"/>
    <p:sldId id="1002" r:id="rId221"/>
    <p:sldId id="1003" r:id="rId222"/>
    <p:sldId id="1004" r:id="rId223"/>
    <p:sldId id="871" r:id="rId224"/>
    <p:sldId id="873" r:id="rId225"/>
    <p:sldId id="874" r:id="rId226"/>
    <p:sldId id="1016" r:id="rId227"/>
    <p:sldId id="875" r:id="rId228"/>
    <p:sldId id="876" r:id="rId229"/>
    <p:sldId id="1017" r:id="rId230"/>
    <p:sldId id="877" r:id="rId231"/>
    <p:sldId id="878" r:id="rId232"/>
    <p:sldId id="1018" r:id="rId233"/>
    <p:sldId id="879" r:id="rId234"/>
    <p:sldId id="881" r:id="rId235"/>
    <p:sldId id="882" r:id="rId236"/>
    <p:sldId id="1007" r:id="rId237"/>
    <p:sldId id="1019" r:id="rId238"/>
    <p:sldId id="1020" r:id="rId239"/>
    <p:sldId id="884" r:id="rId240"/>
    <p:sldId id="885" r:id="rId241"/>
    <p:sldId id="886" r:id="rId242"/>
    <p:sldId id="1033" r:id="rId243"/>
    <p:sldId id="887" r:id="rId244"/>
    <p:sldId id="1021" r:id="rId245"/>
    <p:sldId id="1039" r:id="rId246"/>
    <p:sldId id="1022" r:id="rId247"/>
    <p:sldId id="1024" r:id="rId248"/>
    <p:sldId id="1023" r:id="rId249"/>
    <p:sldId id="1025" r:id="rId250"/>
    <p:sldId id="1026" r:id="rId251"/>
    <p:sldId id="1028" r:id="rId252"/>
    <p:sldId id="1027" r:id="rId253"/>
    <p:sldId id="888" r:id="rId254"/>
    <p:sldId id="1031" r:id="rId255"/>
    <p:sldId id="1032" r:id="rId256"/>
    <p:sldId id="889" r:id="rId257"/>
    <p:sldId id="1029" r:id="rId258"/>
    <p:sldId id="1030" r:id="rId259"/>
    <p:sldId id="1010" r:id="rId260"/>
    <p:sldId id="1011" r:id="rId261"/>
    <p:sldId id="1012" r:id="rId262"/>
    <p:sldId id="1034" r:id="rId263"/>
    <p:sldId id="890" r:id="rId264"/>
    <p:sldId id="1035" r:id="rId265"/>
    <p:sldId id="891" r:id="rId266"/>
    <p:sldId id="892" r:id="rId267"/>
    <p:sldId id="893" r:id="rId268"/>
    <p:sldId id="1036" r:id="rId269"/>
    <p:sldId id="894" r:id="rId270"/>
    <p:sldId id="895" r:id="rId271"/>
    <p:sldId id="896" r:id="rId272"/>
    <p:sldId id="897" r:id="rId273"/>
    <p:sldId id="1037" r:id="rId274"/>
    <p:sldId id="898" r:id="rId275"/>
    <p:sldId id="899" r:id="rId276"/>
    <p:sldId id="900" r:id="rId277"/>
    <p:sldId id="1040" r:id="rId278"/>
    <p:sldId id="901" r:id="rId279"/>
    <p:sldId id="1038" r:id="rId280"/>
    <p:sldId id="1052" r:id="rId281"/>
    <p:sldId id="2550" r:id="rId282"/>
    <p:sldId id="1041" r:id="rId283"/>
    <p:sldId id="1042" r:id="rId284"/>
    <p:sldId id="1044" r:id="rId285"/>
    <p:sldId id="2551" r:id="rId286"/>
    <p:sldId id="1045" r:id="rId287"/>
    <p:sldId id="1046" r:id="rId288"/>
    <p:sldId id="1047" r:id="rId289"/>
    <p:sldId id="1048" r:id="rId290"/>
    <p:sldId id="1049" r:id="rId291"/>
    <p:sldId id="1050" r:id="rId292"/>
    <p:sldId id="1051" r:id="rId293"/>
    <p:sldId id="2552" r:id="rId294"/>
    <p:sldId id="2553" r:id="rId295"/>
    <p:sldId id="2554" r:id="rId296"/>
    <p:sldId id="2555" r:id="rId297"/>
    <p:sldId id="2556" r:id="rId298"/>
    <p:sldId id="2557" r:id="rId299"/>
    <p:sldId id="2558" r:id="rId300"/>
    <p:sldId id="1053" r:id="rId301"/>
    <p:sldId id="1014" r:id="rId302"/>
    <p:sldId id="2560" r:id="rId303"/>
    <p:sldId id="1054" r:id="rId304"/>
    <p:sldId id="1055" r:id="rId305"/>
    <p:sldId id="1056" r:id="rId306"/>
    <p:sldId id="1067" r:id="rId307"/>
    <p:sldId id="1069" r:id="rId308"/>
    <p:sldId id="1068" r:id="rId309"/>
    <p:sldId id="1070" r:id="rId310"/>
    <p:sldId id="1071" r:id="rId311"/>
    <p:sldId id="1058" r:id="rId312"/>
    <p:sldId id="1059" r:id="rId313"/>
    <p:sldId id="1060" r:id="rId314"/>
    <p:sldId id="1057" r:id="rId315"/>
    <p:sldId id="1074" r:id="rId316"/>
    <p:sldId id="1072" r:id="rId317"/>
    <p:sldId id="1075" r:id="rId318"/>
    <p:sldId id="1061" r:id="rId319"/>
    <p:sldId id="1062" r:id="rId320"/>
    <p:sldId id="1063" r:id="rId321"/>
    <p:sldId id="1064" r:id="rId322"/>
    <p:sldId id="1065" r:id="rId323"/>
    <p:sldId id="1076" r:id="rId324"/>
    <p:sldId id="1077" r:id="rId325"/>
    <p:sldId id="1066" r:id="rId326"/>
    <p:sldId id="1078" r:id="rId327"/>
    <p:sldId id="1079" r:id="rId328"/>
    <p:sldId id="1080" r:id="rId329"/>
    <p:sldId id="1081" r:id="rId330"/>
    <p:sldId id="1082" r:id="rId331"/>
    <p:sldId id="1083" r:id="rId332"/>
    <p:sldId id="1084" r:id="rId333"/>
    <p:sldId id="1085" r:id="rId334"/>
    <p:sldId id="1086" r:id="rId335"/>
    <p:sldId id="1087" r:id="rId336"/>
    <p:sldId id="1088" r:id="rId337"/>
    <p:sldId id="1089" r:id="rId338"/>
    <p:sldId id="1090" r:id="rId339"/>
    <p:sldId id="1091" r:id="rId340"/>
    <p:sldId id="1092" r:id="rId341"/>
    <p:sldId id="1093" r:id="rId342"/>
    <p:sldId id="1094" r:id="rId343"/>
    <p:sldId id="1095" r:id="rId344"/>
    <p:sldId id="1096" r:id="rId345"/>
    <p:sldId id="1097" r:id="rId346"/>
    <p:sldId id="1098" r:id="rId347"/>
    <p:sldId id="2628" r:id="rId348"/>
    <p:sldId id="2629" r:id="rId349"/>
    <p:sldId id="2630" r:id="rId350"/>
    <p:sldId id="2631" r:id="rId351"/>
    <p:sldId id="2632" r:id="rId352"/>
    <p:sldId id="2633" r:id="rId353"/>
    <p:sldId id="2634" r:id="rId354"/>
    <p:sldId id="2635" r:id="rId355"/>
    <p:sldId id="2636" r:id="rId356"/>
    <p:sldId id="2637" r:id="rId357"/>
    <p:sldId id="2638" r:id="rId358"/>
    <p:sldId id="1100" r:id="rId359"/>
    <p:sldId id="1099" r:id="rId360"/>
    <p:sldId id="1102" r:id="rId361"/>
    <p:sldId id="1103" r:id="rId362"/>
    <p:sldId id="1105" r:id="rId363"/>
    <p:sldId id="1104" r:id="rId364"/>
    <p:sldId id="1106" r:id="rId365"/>
    <p:sldId id="1107" r:id="rId366"/>
    <p:sldId id="1108" r:id="rId367"/>
    <p:sldId id="1109" r:id="rId368"/>
    <p:sldId id="1110" r:id="rId369"/>
    <p:sldId id="1111" r:id="rId370"/>
    <p:sldId id="1112" r:id="rId371"/>
    <p:sldId id="1113" r:id="rId372"/>
    <p:sldId id="1114" r:id="rId373"/>
    <p:sldId id="1115" r:id="rId374"/>
    <p:sldId id="1116" r:id="rId375"/>
    <p:sldId id="1117" r:id="rId376"/>
    <p:sldId id="1118" r:id="rId377"/>
    <p:sldId id="1119" r:id="rId378"/>
    <p:sldId id="1120" r:id="rId379"/>
    <p:sldId id="1123" r:id="rId380"/>
    <p:sldId id="1122" r:id="rId381"/>
    <p:sldId id="1121" r:id="rId382"/>
    <p:sldId id="1124" r:id="rId383"/>
    <p:sldId id="1157" r:id="rId384"/>
    <p:sldId id="1158" r:id="rId385"/>
    <p:sldId id="1160" r:id="rId386"/>
    <p:sldId id="1159" r:id="rId387"/>
    <p:sldId id="1161" r:id="rId388"/>
    <p:sldId id="1162" r:id="rId389"/>
    <p:sldId id="2033" r:id="rId390"/>
    <p:sldId id="1163" r:id="rId391"/>
    <p:sldId id="1125" r:id="rId392"/>
    <p:sldId id="1126" r:id="rId393"/>
    <p:sldId id="1127" r:id="rId394"/>
    <p:sldId id="1130" r:id="rId395"/>
    <p:sldId id="1128" r:id="rId396"/>
    <p:sldId id="1129" r:id="rId397"/>
    <p:sldId id="1131" r:id="rId398"/>
    <p:sldId id="1132" r:id="rId399"/>
    <p:sldId id="1133" r:id="rId400"/>
    <p:sldId id="1134" r:id="rId401"/>
    <p:sldId id="1135" r:id="rId402"/>
    <p:sldId id="1136" r:id="rId403"/>
    <p:sldId id="1137" r:id="rId404"/>
    <p:sldId id="1165" r:id="rId405"/>
    <p:sldId id="1166" r:id="rId406"/>
    <p:sldId id="1164" r:id="rId407"/>
    <p:sldId id="1168" r:id="rId408"/>
    <p:sldId id="1167" r:id="rId409"/>
    <p:sldId id="1202" r:id="rId410"/>
    <p:sldId id="1203" r:id="rId411"/>
    <p:sldId id="1234" r:id="rId412"/>
    <p:sldId id="1204" r:id="rId413"/>
    <p:sldId id="1235" r:id="rId414"/>
    <p:sldId id="1236" r:id="rId415"/>
    <p:sldId id="1237" r:id="rId416"/>
    <p:sldId id="1138" r:id="rId417"/>
    <p:sldId id="1147" r:id="rId418"/>
    <p:sldId id="1148" r:id="rId419"/>
    <p:sldId id="1149" r:id="rId420"/>
    <p:sldId id="1150" r:id="rId421"/>
    <p:sldId id="1151" r:id="rId422"/>
    <p:sldId id="1152" r:id="rId423"/>
    <p:sldId id="1153" r:id="rId424"/>
    <p:sldId id="1154" r:id="rId425"/>
    <p:sldId id="1155" r:id="rId426"/>
    <p:sldId id="1156" r:id="rId427"/>
    <p:sldId id="1169" r:id="rId428"/>
    <p:sldId id="1170" r:id="rId429"/>
    <p:sldId id="1171" r:id="rId430"/>
    <p:sldId id="1175" r:id="rId431"/>
    <p:sldId id="1190" r:id="rId432"/>
    <p:sldId id="1174" r:id="rId433"/>
    <p:sldId id="1176" r:id="rId434"/>
    <p:sldId id="1178" r:id="rId435"/>
    <p:sldId id="1179" r:id="rId436"/>
    <p:sldId id="1191" r:id="rId437"/>
    <p:sldId id="1177" r:id="rId438"/>
    <p:sldId id="1195" r:id="rId439"/>
    <p:sldId id="1194" r:id="rId440"/>
    <p:sldId id="1197" r:id="rId441"/>
    <p:sldId id="1198" r:id="rId442"/>
    <p:sldId id="1199" r:id="rId443"/>
    <p:sldId id="1266" r:id="rId444"/>
    <p:sldId id="1200" r:id="rId445"/>
    <p:sldId id="1196" r:id="rId446"/>
    <p:sldId id="1201" r:id="rId447"/>
    <p:sldId id="1244" r:id="rId448"/>
    <p:sldId id="1245" r:id="rId449"/>
    <p:sldId id="1243" r:id="rId450"/>
    <p:sldId id="1246" r:id="rId451"/>
    <p:sldId id="1139" r:id="rId452"/>
    <p:sldId id="1172" r:id="rId453"/>
    <p:sldId id="1173" r:id="rId454"/>
    <p:sldId id="1180" r:id="rId455"/>
    <p:sldId id="1181" r:id="rId456"/>
    <p:sldId id="1182" r:id="rId457"/>
    <p:sldId id="1183" r:id="rId458"/>
    <p:sldId id="1184" r:id="rId459"/>
    <p:sldId id="1185" r:id="rId460"/>
    <p:sldId id="1188" r:id="rId461"/>
    <p:sldId id="1187" r:id="rId462"/>
    <p:sldId id="1238" r:id="rId463"/>
    <p:sldId id="1239" r:id="rId464"/>
    <p:sldId id="1242" r:id="rId465"/>
    <p:sldId id="1240" r:id="rId466"/>
    <p:sldId id="1241" r:id="rId467"/>
    <p:sldId id="1189" r:id="rId468"/>
    <p:sldId id="2034" r:id="rId469"/>
    <p:sldId id="2035" r:id="rId470"/>
    <p:sldId id="2036" r:id="rId471"/>
    <p:sldId id="1247" r:id="rId472"/>
    <p:sldId id="2038" r:id="rId473"/>
    <p:sldId id="2037" r:id="rId474"/>
    <p:sldId id="2040" r:id="rId475"/>
    <p:sldId id="2041" r:id="rId476"/>
    <p:sldId id="2039" r:id="rId477"/>
    <p:sldId id="2043" r:id="rId478"/>
    <p:sldId id="2045" r:id="rId479"/>
    <p:sldId id="2044" r:id="rId480"/>
    <p:sldId id="2046" r:id="rId481"/>
    <p:sldId id="2047" r:id="rId482"/>
    <p:sldId id="2048" r:id="rId483"/>
    <p:sldId id="2042" r:id="rId484"/>
    <p:sldId id="2051" r:id="rId485"/>
    <p:sldId id="2049" r:id="rId486"/>
    <p:sldId id="2054" r:id="rId487"/>
    <p:sldId id="2055" r:id="rId488"/>
    <p:sldId id="2050" r:id="rId489"/>
    <p:sldId id="2052" r:id="rId490"/>
    <p:sldId id="2056" r:id="rId491"/>
    <p:sldId id="2057" r:id="rId492"/>
    <p:sldId id="2053" r:id="rId493"/>
    <p:sldId id="1140" r:id="rId494"/>
    <p:sldId id="1258" r:id="rId495"/>
    <p:sldId id="1141" r:id="rId496"/>
    <p:sldId id="1142" r:id="rId497"/>
    <p:sldId id="1143" r:id="rId498"/>
    <p:sldId id="1101" r:id="rId499"/>
    <p:sldId id="1254" r:id="rId500"/>
    <p:sldId id="1255" r:id="rId501"/>
    <p:sldId id="1259" r:id="rId502"/>
    <p:sldId id="1260" r:id="rId503"/>
    <p:sldId id="1261" r:id="rId504"/>
    <p:sldId id="1262" r:id="rId505"/>
    <p:sldId id="1263" r:id="rId506"/>
    <p:sldId id="1264" r:id="rId507"/>
    <p:sldId id="2564" r:id="rId508"/>
    <p:sldId id="903" r:id="rId509"/>
    <p:sldId id="2565" r:id="rId510"/>
    <p:sldId id="905" r:id="rId511"/>
    <p:sldId id="906" r:id="rId512"/>
    <p:sldId id="2566" r:id="rId513"/>
    <p:sldId id="2567" r:id="rId514"/>
    <p:sldId id="2568" r:id="rId515"/>
    <p:sldId id="2569" r:id="rId516"/>
    <p:sldId id="2570" r:id="rId517"/>
    <p:sldId id="2639" r:id="rId518"/>
    <p:sldId id="2640" r:id="rId519"/>
    <p:sldId id="2641" r:id="rId520"/>
    <p:sldId id="2651" r:id="rId521"/>
    <p:sldId id="2642" r:id="rId522"/>
    <p:sldId id="2643" r:id="rId523"/>
    <p:sldId id="2644" r:id="rId524"/>
    <p:sldId id="2645" r:id="rId525"/>
    <p:sldId id="2571" r:id="rId526"/>
    <p:sldId id="2575" r:id="rId527"/>
    <p:sldId id="2576" r:id="rId528"/>
    <p:sldId id="2650" r:id="rId529"/>
    <p:sldId id="2646" r:id="rId530"/>
    <p:sldId id="2648" r:id="rId531"/>
    <p:sldId id="2649" r:id="rId532"/>
    <p:sldId id="2647" r:id="rId533"/>
    <p:sldId id="2652" r:id="rId534"/>
    <p:sldId id="2653" r:id="rId535"/>
    <p:sldId id="2654" r:id="rId536"/>
    <p:sldId id="2655" r:id="rId537"/>
    <p:sldId id="2656" r:id="rId538"/>
    <p:sldId id="2657" r:id="rId539"/>
    <p:sldId id="2659" r:id="rId540"/>
    <p:sldId id="2658" r:id="rId541"/>
    <p:sldId id="2660" r:id="rId542"/>
    <p:sldId id="2661" r:id="rId543"/>
    <p:sldId id="2663" r:id="rId544"/>
    <p:sldId id="2669" r:id="rId545"/>
    <p:sldId id="2662" r:id="rId546"/>
    <p:sldId id="2664" r:id="rId547"/>
    <p:sldId id="2665" r:id="rId548"/>
    <p:sldId id="2666" r:id="rId549"/>
    <p:sldId id="2667" r:id="rId550"/>
    <p:sldId id="2668" r:id="rId551"/>
    <p:sldId id="2670" r:id="rId552"/>
    <p:sldId id="2671" r:id="rId553"/>
    <p:sldId id="2674" r:id="rId554"/>
    <p:sldId id="2673" r:id="rId555"/>
    <p:sldId id="2675" r:id="rId556"/>
    <p:sldId id="2676" r:id="rId557"/>
    <p:sldId id="2577" r:id="rId558"/>
    <p:sldId id="2578" r:id="rId559"/>
    <p:sldId id="2579" r:id="rId560"/>
    <p:sldId id="2587" r:id="rId561"/>
    <p:sldId id="2588" r:id="rId562"/>
    <p:sldId id="2677" r:id="rId563"/>
    <p:sldId id="2678" r:id="rId564"/>
    <p:sldId id="920" r:id="rId565"/>
    <p:sldId id="2589" r:id="rId566"/>
    <p:sldId id="921" r:id="rId567"/>
    <p:sldId id="922" r:id="rId568"/>
    <p:sldId id="923" r:id="rId569"/>
    <p:sldId id="924" r:id="rId570"/>
    <p:sldId id="2082" r:id="rId571"/>
    <p:sldId id="2065" r:id="rId572"/>
    <p:sldId id="2083" r:id="rId573"/>
    <p:sldId id="2590" r:id="rId574"/>
    <p:sldId id="2084" r:id="rId575"/>
    <p:sldId id="2066" r:id="rId576"/>
    <p:sldId id="2592" r:id="rId577"/>
    <p:sldId id="2591" r:id="rId578"/>
    <p:sldId id="2593" r:id="rId579"/>
    <p:sldId id="925" r:id="rId580"/>
    <p:sldId id="926" r:id="rId581"/>
    <p:sldId id="927" r:id="rId582"/>
    <p:sldId id="928" r:id="rId583"/>
    <p:sldId id="2594" r:id="rId584"/>
    <p:sldId id="2438" r:id="rId585"/>
    <p:sldId id="929" r:id="rId586"/>
    <p:sldId id="930" r:id="rId587"/>
    <p:sldId id="1192" r:id="rId588"/>
    <p:sldId id="931" r:id="rId589"/>
    <p:sldId id="1186" r:id="rId590"/>
    <p:sldId id="1265" r:id="rId591"/>
    <p:sldId id="932" r:id="rId592"/>
    <p:sldId id="2596" r:id="rId593"/>
    <p:sldId id="933" r:id="rId594"/>
    <p:sldId id="934" r:id="rId595"/>
    <p:sldId id="935" r:id="rId596"/>
    <p:sldId id="936" r:id="rId597"/>
    <p:sldId id="2561" r:id="rId598"/>
    <p:sldId id="937" r:id="rId599"/>
    <p:sldId id="938" r:id="rId600"/>
    <p:sldId id="2562" r:id="rId601"/>
    <p:sldId id="2439" r:id="rId602"/>
    <p:sldId id="2563" r:id="rId603"/>
    <p:sldId id="939" r:id="rId604"/>
    <p:sldId id="940" r:id="rId605"/>
    <p:sldId id="2595" r:id="rId606"/>
    <p:sldId id="941" r:id="rId607"/>
    <p:sldId id="1214" r:id="rId608"/>
    <p:sldId id="1215" r:id="rId609"/>
    <p:sldId id="1216" r:id="rId610"/>
    <p:sldId id="1217" r:id="rId611"/>
    <p:sldId id="1218" r:id="rId612"/>
    <p:sldId id="1219" r:id="rId613"/>
    <p:sldId id="1220" r:id="rId614"/>
    <p:sldId id="1221" r:id="rId615"/>
    <p:sldId id="1222" r:id="rId616"/>
    <p:sldId id="1223" r:id="rId617"/>
    <p:sldId id="1224" r:id="rId618"/>
    <p:sldId id="1225" r:id="rId619"/>
    <p:sldId id="1226" r:id="rId620"/>
    <p:sldId id="2597" r:id="rId621"/>
    <p:sldId id="1227" r:id="rId622"/>
    <p:sldId id="1228" r:id="rId623"/>
    <p:sldId id="1144" r:id="rId624"/>
    <p:sldId id="1230" r:id="rId625"/>
    <p:sldId id="1229" r:id="rId626"/>
    <p:sldId id="1232" r:id="rId627"/>
    <p:sldId id="1233" r:id="rId628"/>
    <p:sldId id="1248" r:id="rId629"/>
    <p:sldId id="1249" r:id="rId630"/>
    <p:sldId id="1250" r:id="rId631"/>
    <p:sldId id="1252" r:id="rId632"/>
    <p:sldId id="1253" r:id="rId633"/>
    <p:sldId id="1267" r:id="rId634"/>
    <p:sldId id="2006" r:id="rId635"/>
    <p:sldId id="2007" r:id="rId636"/>
    <p:sldId id="2598" r:id="rId637"/>
    <p:sldId id="2599" r:id="rId638"/>
    <p:sldId id="2600" r:id="rId639"/>
    <p:sldId id="2601" r:id="rId640"/>
    <p:sldId id="2602" r:id="rId641"/>
    <p:sldId id="2603" r:id="rId642"/>
    <p:sldId id="2605" r:id="rId643"/>
    <p:sldId id="2606" r:id="rId644"/>
    <p:sldId id="2607" r:id="rId645"/>
    <p:sldId id="2604" r:id="rId646"/>
    <p:sldId id="2608" r:id="rId647"/>
    <p:sldId id="2624" r:id="rId648"/>
    <p:sldId id="2625" r:id="rId649"/>
    <p:sldId id="2627" r:id="rId650"/>
    <p:sldId id="2626" r:id="rId651"/>
    <p:sldId id="2609" r:id="rId652"/>
    <p:sldId id="2611" r:id="rId653"/>
    <p:sldId id="2610" r:id="rId654"/>
    <p:sldId id="2612" r:id="rId655"/>
    <p:sldId id="2613" r:id="rId656"/>
    <p:sldId id="2614" r:id="rId657"/>
    <p:sldId id="2615" r:id="rId658"/>
    <p:sldId id="2616" r:id="rId659"/>
    <p:sldId id="2617" r:id="rId660"/>
    <p:sldId id="2618" r:id="rId661"/>
    <p:sldId id="2619" r:id="rId662"/>
    <p:sldId id="1251" r:id="rId663"/>
    <p:sldId id="2013" r:id="rId664"/>
    <p:sldId id="2014" r:id="rId665"/>
    <p:sldId id="2015" r:id="rId666"/>
    <p:sldId id="1205" r:id="rId667"/>
    <p:sldId id="1206" r:id="rId668"/>
    <p:sldId id="1207" r:id="rId669"/>
    <p:sldId id="2440" r:id="rId670"/>
    <p:sldId id="2441" r:id="rId671"/>
    <p:sldId id="1208" r:id="rId672"/>
    <p:sldId id="1209" r:id="rId673"/>
    <p:sldId id="1210" r:id="rId674"/>
    <p:sldId id="1211" r:id="rId675"/>
    <p:sldId id="1212" r:id="rId676"/>
    <p:sldId id="1268" r:id="rId677"/>
    <p:sldId id="1269" r:id="rId678"/>
    <p:sldId id="1270" r:id="rId679"/>
    <p:sldId id="1271" r:id="rId680"/>
    <p:sldId id="1272" r:id="rId681"/>
    <p:sldId id="2470" r:id="rId682"/>
    <p:sldId id="1273" r:id="rId683"/>
    <p:sldId id="2471" r:id="rId684"/>
    <p:sldId id="2472" r:id="rId685"/>
    <p:sldId id="2473" r:id="rId686"/>
    <p:sldId id="2475" r:id="rId687"/>
    <p:sldId id="1275" r:id="rId688"/>
    <p:sldId id="2487" r:id="rId689"/>
    <p:sldId id="2488" r:id="rId690"/>
    <p:sldId id="2486" r:id="rId691"/>
    <p:sldId id="2481" r:id="rId692"/>
    <p:sldId id="2482" r:id="rId693"/>
    <p:sldId id="2483" r:id="rId694"/>
    <p:sldId id="2484" r:id="rId695"/>
    <p:sldId id="2485" r:id="rId696"/>
    <p:sldId id="2477" r:id="rId697"/>
    <p:sldId id="2478" r:id="rId698"/>
    <p:sldId id="2479" r:id="rId699"/>
    <p:sldId id="2480" r:id="rId700"/>
    <p:sldId id="2456" r:id="rId701"/>
    <p:sldId id="2458" r:id="rId702"/>
    <p:sldId id="1145" r:id="rId703"/>
    <p:sldId id="1146" r:id="rId704"/>
    <p:sldId id="1276" r:id="rId705"/>
    <p:sldId id="1278" r:id="rId706"/>
    <p:sldId id="1279" r:id="rId707"/>
    <p:sldId id="1280" r:id="rId708"/>
    <p:sldId id="1311" r:id="rId709"/>
    <p:sldId id="1312" r:id="rId710"/>
    <p:sldId id="1313" r:id="rId711"/>
    <p:sldId id="1314" r:id="rId712"/>
    <p:sldId id="1315" r:id="rId713"/>
    <p:sldId id="1316" r:id="rId714"/>
    <p:sldId id="1317" r:id="rId715"/>
    <p:sldId id="1318" r:id="rId716"/>
    <p:sldId id="1319" r:id="rId717"/>
    <p:sldId id="1320" r:id="rId718"/>
    <p:sldId id="1321" r:id="rId719"/>
    <p:sldId id="1322" r:id="rId720"/>
    <p:sldId id="1323" r:id="rId721"/>
    <p:sldId id="1324" r:id="rId722"/>
    <p:sldId id="1325" r:id="rId723"/>
    <p:sldId id="1326" r:id="rId724"/>
    <p:sldId id="1327" r:id="rId725"/>
    <p:sldId id="1328" r:id="rId726"/>
    <p:sldId id="1329" r:id="rId727"/>
    <p:sldId id="1330" r:id="rId728"/>
    <p:sldId id="2001" r:id="rId729"/>
    <p:sldId id="2002" r:id="rId730"/>
    <p:sldId id="2003" r:id="rId731"/>
    <p:sldId id="1331" r:id="rId732"/>
    <p:sldId id="1332" r:id="rId733"/>
    <p:sldId id="1333" r:id="rId734"/>
    <p:sldId id="1337" r:id="rId735"/>
    <p:sldId id="1338" r:id="rId736"/>
    <p:sldId id="1256" r:id="rId737"/>
    <p:sldId id="1339" r:id="rId738"/>
    <p:sldId id="1257" r:id="rId739"/>
    <p:sldId id="1281" r:id="rId740"/>
    <p:sldId id="1340" r:id="rId741"/>
    <p:sldId id="1282" r:id="rId742"/>
    <p:sldId id="1342" r:id="rId743"/>
    <p:sldId id="1341" r:id="rId744"/>
    <p:sldId id="2018" r:id="rId745"/>
    <p:sldId id="1336" r:id="rId746"/>
    <p:sldId id="1345" r:id="rId747"/>
    <p:sldId id="1346" r:id="rId748"/>
    <p:sldId id="1347" r:id="rId749"/>
    <p:sldId id="1348" r:id="rId750"/>
    <p:sldId id="1349" r:id="rId751"/>
    <p:sldId id="2011" r:id="rId752"/>
    <p:sldId id="2012" r:id="rId753"/>
    <p:sldId id="2009" r:id="rId754"/>
    <p:sldId id="2023" r:id="rId755"/>
    <p:sldId id="2010" r:id="rId756"/>
    <p:sldId id="2019" r:id="rId757"/>
    <p:sldId id="2020" r:id="rId758"/>
    <p:sldId id="2021" r:id="rId759"/>
    <p:sldId id="2026" r:id="rId760"/>
    <p:sldId id="2022" r:id="rId761"/>
    <p:sldId id="2024" r:id="rId762"/>
    <p:sldId id="2025" r:id="rId763"/>
    <p:sldId id="2027" r:id="rId764"/>
    <p:sldId id="2028" r:id="rId765"/>
    <p:sldId id="2029" r:id="rId766"/>
    <p:sldId id="2030" r:id="rId767"/>
    <p:sldId id="2031" r:id="rId768"/>
    <p:sldId id="2062" r:id="rId769"/>
    <p:sldId id="2063" r:id="rId770"/>
    <p:sldId id="2064" r:id="rId771"/>
    <p:sldId id="2068" r:id="rId772"/>
    <p:sldId id="2069" r:id="rId773"/>
    <p:sldId id="2070" r:id="rId774"/>
    <p:sldId id="2071" r:id="rId775"/>
    <p:sldId id="2072" r:id="rId776"/>
    <p:sldId id="2073" r:id="rId777"/>
    <p:sldId id="2074" r:id="rId778"/>
    <p:sldId id="2075" r:id="rId779"/>
    <p:sldId id="2076" r:id="rId780"/>
    <p:sldId id="2077" r:id="rId781"/>
    <p:sldId id="2078" r:id="rId782"/>
    <p:sldId id="2079" r:id="rId783"/>
    <p:sldId id="2080" r:id="rId784"/>
    <p:sldId id="2081" r:id="rId785"/>
    <p:sldId id="2032" r:id="rId786"/>
    <p:sldId id="2058" r:id="rId787"/>
    <p:sldId id="942" r:id="rId788"/>
    <p:sldId id="943" r:id="rId789"/>
    <p:sldId id="944" r:id="rId790"/>
    <p:sldId id="945" r:id="rId791"/>
    <p:sldId id="946" r:id="rId792"/>
    <p:sldId id="947" r:id="rId793"/>
    <p:sldId id="948" r:id="rId794"/>
  </p:sldIdLst>
  <p:sldSz cx="11522075" cy="6480175"/>
  <p:notesSz cx="6797675" cy="9874250"/>
  <p:custDataLst>
    <p:tags r:id="rId797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05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11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16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21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272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327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383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438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orient="horz" pos="3720" userDrawn="1">
          <p15:clr>
            <a:srgbClr val="A4A3A4"/>
          </p15:clr>
        </p15:guide>
        <p15:guide id="3" orient="horz" pos="690" userDrawn="1">
          <p15:clr>
            <a:srgbClr val="A4A3A4"/>
          </p15:clr>
        </p15:guide>
        <p15:guide id="4" pos="485">
          <p15:clr>
            <a:srgbClr val="A4A3A4"/>
          </p15:clr>
        </p15:guide>
        <p15:guide id="5" pos="7058">
          <p15:clr>
            <a:srgbClr val="A4A3A4"/>
          </p15:clr>
        </p15:guide>
        <p15:guide id="7" pos="282" userDrawn="1">
          <p15:clr>
            <a:srgbClr val="A4A3A4"/>
          </p15:clr>
        </p15:guide>
        <p15:guide id="8" pos="6940" userDrawn="1">
          <p15:clr>
            <a:srgbClr val="A4A3A4"/>
          </p15:clr>
        </p15:guide>
        <p15:guide id="9" pos="635" userDrawn="1">
          <p15:clr>
            <a:srgbClr val="A4A3A4"/>
          </p15:clr>
        </p15:guide>
        <p15:guide id="10" pos="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BE0"/>
    <a:srgbClr val="F2CA58"/>
    <a:srgbClr val="399AB5"/>
    <a:srgbClr val="F4D170"/>
    <a:srgbClr val="5D829E"/>
    <a:srgbClr val="EFF3F6"/>
    <a:srgbClr val="EFF3FF"/>
    <a:srgbClr val="EFFFFF"/>
    <a:srgbClr val="0B5EAA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4" autoAdjust="0"/>
    <p:restoredTop sz="94021" autoAdjust="0"/>
  </p:normalViewPr>
  <p:slideViewPr>
    <p:cSldViewPr>
      <p:cViewPr varScale="1">
        <p:scale>
          <a:sx n="86" d="100"/>
          <a:sy n="86" d="100"/>
        </p:scale>
        <p:origin x="90" y="1596"/>
      </p:cViewPr>
      <p:guideLst>
        <p:guide orient="horz" pos="414"/>
        <p:guide orient="horz" pos="3720"/>
        <p:guide orient="horz" pos="690"/>
        <p:guide pos="485"/>
        <p:guide pos="7058"/>
        <p:guide pos="282"/>
        <p:guide pos="6940"/>
        <p:guide pos="635"/>
        <p:guide pos="749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  <p:sld r:id="rId129" collapse="1"/>
      <p:sld r:id="rId130" collapse="1"/>
      <p:sld r:id="rId131" collapse="1"/>
      <p:sld r:id="rId132" collapse="1"/>
      <p:sld r:id="rId133" collapse="1"/>
      <p:sld r:id="rId134" collapse="1"/>
      <p:sld r:id="rId135" collapse="1"/>
      <p:sld r:id="rId136" collapse="1"/>
      <p:sld r:id="rId137" collapse="1"/>
      <p:sld r:id="rId138" collapse="1"/>
      <p:sld r:id="rId139" collapse="1"/>
      <p:sld r:id="rId140" collapse="1"/>
      <p:sld r:id="rId141" collapse="1"/>
      <p:sld r:id="rId142" collapse="1"/>
      <p:sld r:id="rId143" collapse="1"/>
      <p:sld r:id="rId144" collapse="1"/>
      <p:sld r:id="rId145" collapse="1"/>
      <p:sld r:id="rId146" collapse="1"/>
      <p:sld r:id="rId147" collapse="1"/>
      <p:sld r:id="rId148" collapse="1"/>
      <p:sld r:id="rId149" collapse="1"/>
      <p:sld r:id="rId150" collapse="1"/>
      <p:sld r:id="rId151" collapse="1"/>
      <p:sld r:id="rId152" collapse="1"/>
      <p:sld r:id="rId153" collapse="1"/>
      <p:sld r:id="rId154" collapse="1"/>
      <p:sld r:id="rId155" collapse="1"/>
      <p:sld r:id="rId156" collapse="1"/>
      <p:sld r:id="rId157" collapse="1"/>
      <p:sld r:id="rId158" collapse="1"/>
      <p:sld r:id="rId159" collapse="1"/>
      <p:sld r:id="rId160" collapse="1"/>
      <p:sld r:id="rId161" collapse="1"/>
      <p:sld r:id="rId162" collapse="1"/>
      <p:sld r:id="rId163" collapse="1"/>
      <p:sld r:id="rId164" collapse="1"/>
      <p:sld r:id="rId165" collapse="1"/>
      <p:sld r:id="rId166" collapse="1"/>
      <p:sld r:id="rId167" collapse="1"/>
      <p:sld r:id="rId168" collapse="1"/>
      <p:sld r:id="rId169" collapse="1"/>
      <p:sld r:id="rId170" collapse="1"/>
      <p:sld r:id="rId171" collapse="1"/>
      <p:sld r:id="rId172" collapse="1"/>
      <p:sld r:id="rId173" collapse="1"/>
      <p:sld r:id="rId174" collapse="1"/>
      <p:sld r:id="rId175" collapse="1"/>
      <p:sld r:id="rId176" collapse="1"/>
      <p:sld r:id="rId177" collapse="1"/>
      <p:sld r:id="rId178" collapse="1"/>
      <p:sld r:id="rId179" collapse="1"/>
      <p:sld r:id="rId180" collapse="1"/>
      <p:sld r:id="rId181" collapse="1"/>
      <p:sld r:id="rId182" collapse="1"/>
      <p:sld r:id="rId183" collapse="1"/>
      <p:sld r:id="rId184" collapse="1"/>
      <p:sld r:id="rId185" collapse="1"/>
      <p:sld r:id="rId186" collapse="1"/>
      <p:sld r:id="rId187" collapse="1"/>
      <p:sld r:id="rId188" collapse="1"/>
      <p:sld r:id="rId189" collapse="1"/>
      <p:sld r:id="rId190" collapse="1"/>
      <p:sld r:id="rId191" collapse="1"/>
      <p:sld r:id="rId192" collapse="1"/>
      <p:sld r:id="rId193" collapse="1"/>
      <p:sld r:id="rId194" collapse="1"/>
      <p:sld r:id="rId195" collapse="1"/>
      <p:sld r:id="rId196" collapse="1"/>
      <p:sld r:id="rId197" collapse="1"/>
      <p:sld r:id="rId198" collapse="1"/>
      <p:sld r:id="rId199" collapse="1"/>
      <p:sld r:id="rId200" collapse="1"/>
      <p:sld r:id="rId201" collapse="1"/>
      <p:sld r:id="rId202" collapse="1"/>
      <p:sld r:id="rId203" collapse="1"/>
      <p:sld r:id="rId204" collapse="1"/>
      <p:sld r:id="rId205" collapse="1"/>
      <p:sld r:id="rId206" collapse="1"/>
      <p:sld r:id="rId207" collapse="1"/>
      <p:sld r:id="rId208" collapse="1"/>
      <p:sld r:id="rId209" collapse="1"/>
      <p:sld r:id="rId210" collapse="1"/>
      <p:sld r:id="rId211" collapse="1"/>
      <p:sld r:id="rId212" collapse="1"/>
      <p:sld r:id="rId213" collapse="1"/>
      <p:sld r:id="rId214" collapse="1"/>
      <p:sld r:id="rId215" collapse="1"/>
      <p:sld r:id="rId216" collapse="1"/>
      <p:sld r:id="rId217" collapse="1"/>
      <p:sld r:id="rId218" collapse="1"/>
      <p:sld r:id="rId219" collapse="1"/>
      <p:sld r:id="rId220" collapse="1"/>
      <p:sld r:id="rId221" collapse="1"/>
      <p:sld r:id="rId222" collapse="1"/>
      <p:sld r:id="rId223" collapse="1"/>
      <p:sld r:id="rId224" collapse="1"/>
      <p:sld r:id="rId225" collapse="1"/>
      <p:sld r:id="rId226" collapse="1"/>
      <p:sld r:id="rId227" collapse="1"/>
      <p:sld r:id="rId228" collapse="1"/>
      <p:sld r:id="rId229" collapse="1"/>
      <p:sld r:id="rId230" collapse="1"/>
      <p:sld r:id="rId231" collapse="1"/>
      <p:sld r:id="rId232" collapse="1"/>
      <p:sld r:id="rId233" collapse="1"/>
      <p:sld r:id="rId234" collapse="1"/>
      <p:sld r:id="rId235" collapse="1"/>
      <p:sld r:id="rId236" collapse="1"/>
      <p:sld r:id="rId237" collapse="1"/>
      <p:sld r:id="rId238" collapse="1"/>
      <p:sld r:id="rId239" collapse="1"/>
      <p:sld r:id="rId240" collapse="1"/>
      <p:sld r:id="rId241" collapse="1"/>
      <p:sld r:id="rId242" collapse="1"/>
      <p:sld r:id="rId243" collapse="1"/>
      <p:sld r:id="rId244" collapse="1"/>
      <p:sld r:id="rId245" collapse="1"/>
      <p:sld r:id="rId246" collapse="1"/>
      <p:sld r:id="rId247" collapse="1"/>
      <p:sld r:id="rId248" collapse="1"/>
      <p:sld r:id="rId249" collapse="1"/>
      <p:sld r:id="rId250" collapse="1"/>
      <p:sld r:id="rId251" collapse="1"/>
      <p:sld r:id="rId252" collapse="1"/>
      <p:sld r:id="rId253" collapse="1"/>
      <p:sld r:id="rId254" collapse="1"/>
      <p:sld r:id="rId255" collapse="1"/>
      <p:sld r:id="rId256" collapse="1"/>
      <p:sld r:id="rId257" collapse="1"/>
      <p:sld r:id="rId258" collapse="1"/>
      <p:sld r:id="rId259" collapse="1"/>
      <p:sld r:id="rId260" collapse="1"/>
      <p:sld r:id="rId261" collapse="1"/>
      <p:sld r:id="rId262" collapse="1"/>
      <p:sld r:id="rId263" collapse="1"/>
      <p:sld r:id="rId264" collapse="1"/>
      <p:sld r:id="rId265" collapse="1"/>
      <p:sld r:id="rId266" collapse="1"/>
      <p:sld r:id="rId267" collapse="1"/>
      <p:sld r:id="rId268" collapse="1"/>
      <p:sld r:id="rId269" collapse="1"/>
      <p:sld r:id="rId270" collapse="1"/>
      <p:sld r:id="rId271" collapse="1"/>
      <p:sld r:id="rId272" collapse="1"/>
      <p:sld r:id="rId273" collapse="1"/>
      <p:sld r:id="rId274" collapse="1"/>
      <p:sld r:id="rId275" collapse="1"/>
      <p:sld r:id="rId276" collapse="1"/>
      <p:sld r:id="rId277" collapse="1"/>
      <p:sld r:id="rId278" collapse="1"/>
      <p:sld r:id="rId279" collapse="1"/>
      <p:sld r:id="rId280" collapse="1"/>
      <p:sld r:id="rId281" collapse="1"/>
      <p:sld r:id="rId282" collapse="1"/>
      <p:sld r:id="rId283" collapse="1"/>
      <p:sld r:id="rId284" collapse="1"/>
      <p:sld r:id="rId285" collapse="1"/>
      <p:sld r:id="rId286" collapse="1"/>
      <p:sld r:id="rId287" collapse="1"/>
      <p:sld r:id="rId288" collapse="1"/>
      <p:sld r:id="rId289" collapse="1"/>
      <p:sld r:id="rId290" collapse="1"/>
      <p:sld r:id="rId291" collapse="1"/>
      <p:sld r:id="rId292" collapse="1"/>
      <p:sld r:id="rId293" collapse="1"/>
      <p:sld r:id="rId294" collapse="1"/>
      <p:sld r:id="rId295" collapse="1"/>
      <p:sld r:id="rId296" collapse="1"/>
      <p:sld r:id="rId297" collapse="1"/>
      <p:sld r:id="rId298" collapse="1"/>
      <p:sld r:id="rId299" collapse="1"/>
      <p:sld r:id="rId300" collapse="1"/>
      <p:sld r:id="rId301" collapse="1"/>
      <p:sld r:id="rId302" collapse="1"/>
      <p:sld r:id="rId303" collapse="1"/>
      <p:sld r:id="rId304" collapse="1"/>
      <p:sld r:id="rId305" collapse="1"/>
      <p:sld r:id="rId306" collapse="1"/>
      <p:sld r:id="rId307" collapse="1"/>
      <p:sld r:id="rId308" collapse="1"/>
      <p:sld r:id="rId309" collapse="1"/>
      <p:sld r:id="rId310" collapse="1"/>
      <p:sld r:id="rId311" collapse="1"/>
      <p:sld r:id="rId312" collapse="1"/>
      <p:sld r:id="rId313" collapse="1"/>
      <p:sld r:id="rId314" collapse="1"/>
      <p:sld r:id="rId315" collapse="1"/>
      <p:sld r:id="rId316" collapse="1"/>
      <p:sld r:id="rId317" collapse="1"/>
      <p:sld r:id="rId318" collapse="1"/>
      <p:sld r:id="rId319" collapse="1"/>
      <p:sld r:id="rId320" collapse="1"/>
      <p:sld r:id="rId321" collapse="1"/>
      <p:sld r:id="rId322" collapse="1"/>
      <p:sld r:id="rId323" collapse="1"/>
      <p:sld r:id="rId324" collapse="1"/>
      <p:sld r:id="rId325" collapse="1"/>
      <p:sld r:id="rId326" collapse="1"/>
      <p:sld r:id="rId327" collapse="1"/>
      <p:sld r:id="rId328" collapse="1"/>
      <p:sld r:id="rId329" collapse="1"/>
      <p:sld r:id="rId330" collapse="1"/>
      <p:sld r:id="rId331" collapse="1"/>
      <p:sld r:id="rId332" collapse="1"/>
      <p:sld r:id="rId333" collapse="1"/>
      <p:sld r:id="rId334" collapse="1"/>
      <p:sld r:id="rId335" collapse="1"/>
      <p:sld r:id="rId336" collapse="1"/>
      <p:sld r:id="rId337" collapse="1"/>
      <p:sld r:id="rId338" collapse="1"/>
      <p:sld r:id="rId339" collapse="1"/>
      <p:sld r:id="rId340" collapse="1"/>
      <p:sld r:id="rId341" collapse="1"/>
      <p:sld r:id="rId342" collapse="1"/>
      <p:sld r:id="rId343" collapse="1"/>
      <p:sld r:id="rId344" collapse="1"/>
      <p:sld r:id="rId345" collapse="1"/>
      <p:sld r:id="rId346" collapse="1"/>
      <p:sld r:id="rId347" collapse="1"/>
      <p:sld r:id="rId348" collapse="1"/>
      <p:sld r:id="rId349" collapse="1"/>
      <p:sld r:id="rId350" collapse="1"/>
      <p:sld r:id="rId351" collapse="1"/>
      <p:sld r:id="rId352" collapse="1"/>
      <p:sld r:id="rId353" collapse="1"/>
      <p:sld r:id="rId354" collapse="1"/>
      <p:sld r:id="rId355" collapse="1"/>
      <p:sld r:id="rId356" collapse="1"/>
      <p:sld r:id="rId357" collapse="1"/>
      <p:sld r:id="rId358" collapse="1"/>
      <p:sld r:id="rId359" collapse="1"/>
      <p:sld r:id="rId360" collapse="1"/>
      <p:sld r:id="rId361" collapse="1"/>
      <p:sld r:id="rId362" collapse="1"/>
      <p:sld r:id="rId363" collapse="1"/>
      <p:sld r:id="rId364" collapse="1"/>
      <p:sld r:id="rId365" collapse="1"/>
      <p:sld r:id="rId366" collapse="1"/>
      <p:sld r:id="rId367" collapse="1"/>
      <p:sld r:id="rId368" collapse="1"/>
      <p:sld r:id="rId369" collapse="1"/>
      <p:sld r:id="rId370" collapse="1"/>
      <p:sld r:id="rId371" collapse="1"/>
      <p:sld r:id="rId372" collapse="1"/>
      <p:sld r:id="rId373" collapse="1"/>
      <p:sld r:id="rId374" collapse="1"/>
      <p:sld r:id="rId375" collapse="1"/>
      <p:sld r:id="rId376" collapse="1"/>
      <p:sld r:id="rId377" collapse="1"/>
      <p:sld r:id="rId378" collapse="1"/>
      <p:sld r:id="rId379" collapse="1"/>
      <p:sld r:id="rId380" collapse="1"/>
      <p:sld r:id="rId381" collapse="1"/>
      <p:sld r:id="rId382" collapse="1"/>
      <p:sld r:id="rId383" collapse="1"/>
      <p:sld r:id="rId384" collapse="1"/>
      <p:sld r:id="rId385" collapse="1"/>
      <p:sld r:id="rId386" collapse="1"/>
      <p:sld r:id="rId387" collapse="1"/>
      <p:sld r:id="rId388" collapse="1"/>
      <p:sld r:id="rId389" collapse="1"/>
      <p:sld r:id="rId390" collapse="1"/>
      <p:sld r:id="rId391" collapse="1"/>
      <p:sld r:id="rId392" collapse="1"/>
      <p:sld r:id="rId393" collapse="1"/>
      <p:sld r:id="rId394" collapse="1"/>
      <p:sld r:id="rId395" collapse="1"/>
      <p:sld r:id="rId396" collapse="1"/>
      <p:sld r:id="rId397" collapse="1"/>
      <p:sld r:id="rId398" collapse="1"/>
      <p:sld r:id="rId399" collapse="1"/>
      <p:sld r:id="rId400" collapse="1"/>
      <p:sld r:id="rId401" collapse="1"/>
      <p:sld r:id="rId402" collapse="1"/>
      <p:sld r:id="rId403" collapse="1"/>
      <p:sld r:id="rId404" collapse="1"/>
      <p:sld r:id="rId405" collapse="1"/>
      <p:sld r:id="rId406" collapse="1"/>
      <p:sld r:id="rId407" collapse="1"/>
      <p:sld r:id="rId408" collapse="1"/>
      <p:sld r:id="rId409" collapse="1"/>
      <p:sld r:id="rId410" collapse="1"/>
      <p:sld r:id="rId411" collapse="1"/>
      <p:sld r:id="rId412" collapse="1"/>
      <p:sld r:id="rId413" collapse="1"/>
      <p:sld r:id="rId414" collapse="1"/>
      <p:sld r:id="rId415" collapse="1"/>
      <p:sld r:id="rId416" collapse="1"/>
      <p:sld r:id="rId417" collapse="1"/>
      <p:sld r:id="rId418" collapse="1"/>
      <p:sld r:id="rId419" collapse="1"/>
      <p:sld r:id="rId420" collapse="1"/>
      <p:sld r:id="rId421" collapse="1"/>
      <p:sld r:id="rId422" collapse="1"/>
      <p:sld r:id="rId423" collapse="1"/>
      <p:sld r:id="rId424" collapse="1"/>
      <p:sld r:id="rId425" collapse="1"/>
      <p:sld r:id="rId426" collapse="1"/>
      <p:sld r:id="rId427" collapse="1"/>
      <p:sld r:id="rId428" collapse="1"/>
      <p:sld r:id="rId429" collapse="1"/>
      <p:sld r:id="rId430" collapse="1"/>
      <p:sld r:id="rId431" collapse="1"/>
      <p:sld r:id="rId432" collapse="1"/>
      <p:sld r:id="rId433" collapse="1"/>
      <p:sld r:id="rId434" collapse="1"/>
      <p:sld r:id="rId435" collapse="1"/>
      <p:sld r:id="rId436" collapse="1"/>
      <p:sld r:id="rId437" collapse="1"/>
      <p:sld r:id="rId438" collapse="1"/>
      <p:sld r:id="rId439" collapse="1"/>
      <p:sld r:id="rId440" collapse="1"/>
      <p:sld r:id="rId441" collapse="1"/>
      <p:sld r:id="rId442" collapse="1"/>
      <p:sld r:id="rId443" collapse="1"/>
      <p:sld r:id="rId444" collapse="1"/>
      <p:sld r:id="rId445" collapse="1"/>
      <p:sld r:id="rId446" collapse="1"/>
      <p:sld r:id="rId447" collapse="1"/>
      <p:sld r:id="rId448" collapse="1"/>
      <p:sld r:id="rId449" collapse="1"/>
      <p:sld r:id="rId450" collapse="1"/>
      <p:sld r:id="rId451" collapse="1"/>
      <p:sld r:id="rId452" collapse="1"/>
      <p:sld r:id="rId453" collapse="1"/>
      <p:sld r:id="rId454" collapse="1"/>
      <p:sld r:id="rId455" collapse="1"/>
      <p:sld r:id="rId456" collapse="1"/>
      <p:sld r:id="rId457" collapse="1"/>
      <p:sld r:id="rId458" collapse="1"/>
      <p:sld r:id="rId459" collapse="1"/>
      <p:sld r:id="rId460" collapse="1"/>
      <p:sld r:id="rId461" collapse="1"/>
      <p:sld r:id="rId462" collapse="1"/>
      <p:sld r:id="rId463" collapse="1"/>
      <p:sld r:id="rId464" collapse="1"/>
      <p:sld r:id="rId465" collapse="1"/>
      <p:sld r:id="rId466" collapse="1"/>
      <p:sld r:id="rId467" collapse="1"/>
      <p:sld r:id="rId468" collapse="1"/>
      <p:sld r:id="rId469" collapse="1"/>
      <p:sld r:id="rId470" collapse="1"/>
      <p:sld r:id="rId471" collapse="1"/>
      <p:sld r:id="rId472" collapse="1"/>
      <p:sld r:id="rId473" collapse="1"/>
      <p:sld r:id="rId474" collapse="1"/>
      <p:sld r:id="rId475" collapse="1"/>
      <p:sld r:id="rId476" collapse="1"/>
      <p:sld r:id="rId477" collapse="1"/>
      <p:sld r:id="rId478" collapse="1"/>
      <p:sld r:id="rId479" collapse="1"/>
      <p:sld r:id="rId480" collapse="1"/>
      <p:sld r:id="rId481" collapse="1"/>
      <p:sld r:id="rId482" collapse="1"/>
      <p:sld r:id="rId483" collapse="1"/>
      <p:sld r:id="rId484" collapse="1"/>
      <p:sld r:id="rId485" collapse="1"/>
      <p:sld r:id="rId486" collapse="1"/>
      <p:sld r:id="rId487" collapse="1"/>
      <p:sld r:id="rId488" collapse="1"/>
      <p:sld r:id="rId489" collapse="1"/>
      <p:sld r:id="rId490" collapse="1"/>
      <p:sld r:id="rId491" collapse="1"/>
      <p:sld r:id="rId492" collapse="1"/>
      <p:sld r:id="rId493" collapse="1"/>
      <p:sld r:id="rId494" collapse="1"/>
      <p:sld r:id="rId495" collapse="1"/>
      <p:sld r:id="rId496" collapse="1"/>
      <p:sld r:id="rId497" collapse="1"/>
      <p:sld r:id="rId498" collapse="1"/>
      <p:sld r:id="rId499" collapse="1"/>
      <p:sld r:id="rId500" collapse="1"/>
      <p:sld r:id="rId501" collapse="1"/>
      <p:sld r:id="rId502" collapse="1"/>
      <p:sld r:id="rId503" collapse="1"/>
      <p:sld r:id="rId504" collapse="1"/>
      <p:sld r:id="rId505" collapse="1"/>
      <p:sld r:id="rId506" collapse="1"/>
      <p:sld r:id="rId507" collapse="1"/>
      <p:sld r:id="rId508" collapse="1"/>
      <p:sld r:id="rId509" collapse="1"/>
      <p:sld r:id="rId510" collapse="1"/>
      <p:sld r:id="rId511" collapse="1"/>
      <p:sld r:id="rId512" collapse="1"/>
      <p:sld r:id="rId513" collapse="1"/>
      <p:sld r:id="rId514" collapse="1"/>
      <p:sld r:id="rId515" collapse="1"/>
      <p:sld r:id="rId516" collapse="1"/>
      <p:sld r:id="rId517" collapse="1"/>
      <p:sld r:id="rId518" collapse="1"/>
      <p:sld r:id="rId519" collapse="1"/>
      <p:sld r:id="rId520" collapse="1"/>
      <p:sld r:id="rId521" collapse="1"/>
      <p:sld r:id="rId522" collapse="1"/>
      <p:sld r:id="rId523" collapse="1"/>
      <p:sld r:id="rId524" collapse="1"/>
      <p:sld r:id="rId525" collapse="1"/>
      <p:sld r:id="rId526" collapse="1"/>
      <p:sld r:id="rId527" collapse="1"/>
      <p:sld r:id="rId528" collapse="1"/>
      <p:sld r:id="rId529" collapse="1"/>
      <p:sld r:id="rId530" collapse="1"/>
      <p:sld r:id="rId531" collapse="1"/>
      <p:sld r:id="rId532" collapse="1"/>
      <p:sld r:id="rId533" collapse="1"/>
      <p:sld r:id="rId534" collapse="1"/>
      <p:sld r:id="rId535" collapse="1"/>
      <p:sld r:id="rId536" collapse="1"/>
      <p:sld r:id="rId537" collapse="1"/>
      <p:sld r:id="rId538" collapse="1"/>
      <p:sld r:id="rId539" collapse="1"/>
      <p:sld r:id="rId540" collapse="1"/>
      <p:sld r:id="rId541" collapse="1"/>
      <p:sld r:id="rId542" collapse="1"/>
      <p:sld r:id="rId543" collapse="1"/>
      <p:sld r:id="rId544" collapse="1"/>
      <p:sld r:id="rId545" collapse="1"/>
      <p:sld r:id="rId546" collapse="1"/>
      <p:sld r:id="rId547" collapse="1"/>
      <p:sld r:id="rId548" collapse="1"/>
      <p:sld r:id="rId549" collapse="1"/>
      <p:sld r:id="rId550" collapse="1"/>
      <p:sld r:id="rId551" collapse="1"/>
      <p:sld r:id="rId552" collapse="1"/>
      <p:sld r:id="rId553" collapse="1"/>
      <p:sld r:id="rId554" collapse="1"/>
      <p:sld r:id="rId555" collapse="1"/>
      <p:sld r:id="rId556" collapse="1"/>
      <p:sld r:id="rId557" collapse="1"/>
      <p:sld r:id="rId558" collapse="1"/>
      <p:sld r:id="rId559" collapse="1"/>
      <p:sld r:id="rId560" collapse="1"/>
      <p:sld r:id="rId561" collapse="1"/>
      <p:sld r:id="rId562" collapse="1"/>
      <p:sld r:id="rId563" collapse="1"/>
      <p:sld r:id="rId564" collapse="1"/>
      <p:sld r:id="rId565" collapse="1"/>
      <p:sld r:id="rId566" collapse="1"/>
      <p:sld r:id="rId567" collapse="1"/>
      <p:sld r:id="rId568" collapse="1"/>
      <p:sld r:id="rId569" collapse="1"/>
      <p:sld r:id="rId570" collapse="1"/>
      <p:sld r:id="rId571" collapse="1"/>
      <p:sld r:id="rId572" collapse="1"/>
      <p:sld r:id="rId573" collapse="1"/>
      <p:sld r:id="rId574" collapse="1"/>
      <p:sld r:id="rId575" collapse="1"/>
      <p:sld r:id="rId576" collapse="1"/>
      <p:sld r:id="rId577" collapse="1"/>
      <p:sld r:id="rId578" collapse="1"/>
      <p:sld r:id="rId579" collapse="1"/>
      <p:sld r:id="rId580" collapse="1"/>
      <p:sld r:id="rId581" collapse="1"/>
      <p:sld r:id="rId582" collapse="1"/>
      <p:sld r:id="rId583" collapse="1"/>
      <p:sld r:id="rId584" collapse="1"/>
      <p:sld r:id="rId585" collapse="1"/>
      <p:sld r:id="rId586" collapse="1"/>
      <p:sld r:id="rId587" collapse="1"/>
      <p:sld r:id="rId588" collapse="1"/>
      <p:sld r:id="rId589" collapse="1"/>
      <p:sld r:id="rId590" collapse="1"/>
      <p:sld r:id="rId591" collapse="1"/>
      <p:sld r:id="rId592" collapse="1"/>
      <p:sld r:id="rId593" collapse="1"/>
      <p:sld r:id="rId594" collapse="1"/>
      <p:sld r:id="rId595" collapse="1"/>
      <p:sld r:id="rId596" collapse="1"/>
      <p:sld r:id="rId597" collapse="1"/>
      <p:sld r:id="rId598" collapse="1"/>
      <p:sld r:id="rId599" collapse="1"/>
      <p:sld r:id="rId600" collapse="1"/>
      <p:sld r:id="rId601" collapse="1"/>
      <p:sld r:id="rId602" collapse="1"/>
      <p:sld r:id="rId603" collapse="1"/>
      <p:sld r:id="rId604" collapse="1"/>
      <p:sld r:id="rId605" collapse="1"/>
      <p:sld r:id="rId606" collapse="1"/>
      <p:sld r:id="rId607" collapse="1"/>
      <p:sld r:id="rId608" collapse="1"/>
      <p:sld r:id="rId609" collapse="1"/>
      <p:sld r:id="rId610" collapse="1"/>
      <p:sld r:id="rId611" collapse="1"/>
      <p:sld r:id="rId612" collapse="1"/>
      <p:sld r:id="rId613" collapse="1"/>
      <p:sld r:id="rId614" collapse="1"/>
      <p:sld r:id="rId615" collapse="1"/>
      <p:sld r:id="rId616" collapse="1"/>
      <p:sld r:id="rId617" collapse="1"/>
      <p:sld r:id="rId618" collapse="1"/>
      <p:sld r:id="rId619" collapse="1"/>
      <p:sld r:id="rId620" collapse="1"/>
      <p:sld r:id="rId621" collapse="1"/>
      <p:sld r:id="rId622" collapse="1"/>
      <p:sld r:id="rId623" collapse="1"/>
      <p:sld r:id="rId624" collapse="1"/>
      <p:sld r:id="rId625" collapse="1"/>
      <p:sld r:id="rId626" collapse="1"/>
      <p:sld r:id="rId627" collapse="1"/>
      <p:sld r:id="rId628" collapse="1"/>
      <p:sld r:id="rId629" collapse="1"/>
      <p:sld r:id="rId630" collapse="1"/>
      <p:sld r:id="rId631" collapse="1"/>
      <p:sld r:id="rId632" collapse="1"/>
      <p:sld r:id="rId633" collapse="1"/>
      <p:sld r:id="rId634" collapse="1"/>
      <p:sld r:id="rId635" collapse="1"/>
      <p:sld r:id="rId636" collapse="1"/>
      <p:sld r:id="rId637" collapse="1"/>
      <p:sld r:id="rId638" collapse="1"/>
      <p:sld r:id="rId639" collapse="1"/>
      <p:sld r:id="rId640" collapse="1"/>
      <p:sld r:id="rId641" collapse="1"/>
      <p:sld r:id="rId642" collapse="1"/>
      <p:sld r:id="rId643" collapse="1"/>
      <p:sld r:id="rId644" collapse="1"/>
      <p:sld r:id="rId645" collapse="1"/>
      <p:sld r:id="rId646" collapse="1"/>
      <p:sld r:id="rId647" collapse="1"/>
      <p:sld r:id="rId648" collapse="1"/>
      <p:sld r:id="rId649" collapse="1"/>
      <p:sld r:id="rId650" collapse="1"/>
      <p:sld r:id="rId651" collapse="1"/>
      <p:sld r:id="rId652" collapse="1"/>
      <p:sld r:id="rId653" collapse="1"/>
      <p:sld r:id="rId654" collapse="1"/>
      <p:sld r:id="rId655" collapse="1"/>
      <p:sld r:id="rId656" collapse="1"/>
      <p:sld r:id="rId657" collapse="1"/>
      <p:sld r:id="rId658" collapse="1"/>
      <p:sld r:id="rId659" collapse="1"/>
      <p:sld r:id="rId660" collapse="1"/>
      <p:sld r:id="rId661" collapse="1"/>
      <p:sld r:id="rId662" collapse="1"/>
      <p:sld r:id="rId663" collapse="1"/>
      <p:sld r:id="rId664" collapse="1"/>
      <p:sld r:id="rId665" collapse="1"/>
      <p:sld r:id="rId666" collapse="1"/>
      <p:sld r:id="rId667" collapse="1"/>
      <p:sld r:id="rId668" collapse="1"/>
      <p:sld r:id="rId669" collapse="1"/>
      <p:sld r:id="rId670" collapse="1"/>
      <p:sld r:id="rId671" collapse="1"/>
      <p:sld r:id="rId672" collapse="1"/>
      <p:sld r:id="rId673" collapse="1"/>
      <p:sld r:id="rId674" collapse="1"/>
      <p:sld r:id="rId675" collapse="1"/>
      <p:sld r:id="rId676" collapse="1"/>
      <p:sld r:id="rId677" collapse="1"/>
      <p:sld r:id="rId678" collapse="1"/>
      <p:sld r:id="rId679" collapse="1"/>
      <p:sld r:id="rId680" collapse="1"/>
      <p:sld r:id="rId681" collapse="1"/>
      <p:sld r:id="rId682" collapse="1"/>
      <p:sld r:id="rId683" collapse="1"/>
      <p:sld r:id="rId684" collapse="1"/>
      <p:sld r:id="rId685" collapse="1"/>
      <p:sld r:id="rId686" collapse="1"/>
      <p:sld r:id="rId687" collapse="1"/>
      <p:sld r:id="rId688" collapse="1"/>
      <p:sld r:id="rId689" collapse="1"/>
      <p:sld r:id="rId690" collapse="1"/>
      <p:sld r:id="rId691" collapse="1"/>
      <p:sld r:id="rId692" collapse="1"/>
      <p:sld r:id="rId693" collapse="1"/>
      <p:sld r:id="rId694" collapse="1"/>
      <p:sld r:id="rId695" collapse="1"/>
      <p:sld r:id="rId696" collapse="1"/>
      <p:sld r:id="rId697" collapse="1"/>
      <p:sld r:id="rId698" collapse="1"/>
      <p:sld r:id="rId699" collapse="1"/>
      <p:sld r:id="rId700" collapse="1"/>
      <p:sld r:id="rId701" collapse="1"/>
      <p:sld r:id="rId702" collapse="1"/>
      <p:sld r:id="rId703" collapse="1"/>
      <p:sld r:id="rId704" collapse="1"/>
      <p:sld r:id="rId705" collapse="1"/>
      <p:sld r:id="rId706" collapse="1"/>
      <p:sld r:id="rId707" collapse="1"/>
      <p:sld r:id="rId708" collapse="1"/>
      <p:sld r:id="rId709" collapse="1"/>
      <p:sld r:id="rId710" collapse="1"/>
      <p:sld r:id="rId711" collapse="1"/>
      <p:sld r:id="rId712" collapse="1"/>
      <p:sld r:id="rId713" collapse="1"/>
      <p:sld r:id="rId714" collapse="1"/>
      <p:sld r:id="rId715" collapse="1"/>
      <p:sld r:id="rId716" collapse="1"/>
      <p:sld r:id="rId717" collapse="1"/>
      <p:sld r:id="rId718" collapse="1"/>
      <p:sld r:id="rId719" collapse="1"/>
      <p:sld r:id="rId720" collapse="1"/>
      <p:sld r:id="rId721" collapse="1"/>
      <p:sld r:id="rId722" collapse="1"/>
      <p:sld r:id="rId723" collapse="1"/>
      <p:sld r:id="rId724" collapse="1"/>
      <p:sld r:id="rId725" collapse="1"/>
      <p:sld r:id="rId726" collapse="1"/>
      <p:sld r:id="rId727" collapse="1"/>
      <p:sld r:id="rId728" collapse="1"/>
      <p:sld r:id="rId729" collapse="1"/>
      <p:sld r:id="rId730" collapse="1"/>
      <p:sld r:id="rId731" collapse="1"/>
      <p:sld r:id="rId732" collapse="1"/>
      <p:sld r:id="rId733" collapse="1"/>
      <p:sld r:id="rId734" collapse="1"/>
      <p:sld r:id="rId735" collapse="1"/>
      <p:sld r:id="rId736" collapse="1"/>
      <p:sld r:id="rId737" collapse="1"/>
      <p:sld r:id="rId738" collapse="1"/>
      <p:sld r:id="rId739" collapse="1"/>
      <p:sld r:id="rId740" collapse="1"/>
      <p:sld r:id="rId741" collapse="1"/>
      <p:sld r:id="rId742" collapse="1"/>
      <p:sld r:id="rId743" collapse="1"/>
      <p:sld r:id="rId744" collapse="1"/>
      <p:sld r:id="rId745" collapse="1"/>
      <p:sld r:id="rId746" collapse="1"/>
      <p:sld r:id="rId747" collapse="1"/>
      <p:sld r:id="rId748" collapse="1"/>
      <p:sld r:id="rId749" collapse="1"/>
      <p:sld r:id="rId750" collapse="1"/>
      <p:sld r:id="rId751" collapse="1"/>
      <p:sld r:id="rId752" collapse="1"/>
      <p:sld r:id="rId753" collapse="1"/>
      <p:sld r:id="rId754" collapse="1"/>
      <p:sld r:id="rId755" collapse="1"/>
      <p:sld r:id="rId756" collapse="1"/>
      <p:sld r:id="rId757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-5160" y="-102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tags" Target="tags/tag1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739" Type="http://schemas.openxmlformats.org/officeDocument/2006/relationships/slide" Target="slides/slide73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750" Type="http://schemas.openxmlformats.org/officeDocument/2006/relationships/slide" Target="slides/slide749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761" Type="http://schemas.openxmlformats.org/officeDocument/2006/relationships/slide" Target="slides/slide76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30" Type="http://schemas.openxmlformats.org/officeDocument/2006/relationships/slide" Target="slides/slide729.xml"/><Relationship Id="rId772" Type="http://schemas.openxmlformats.org/officeDocument/2006/relationships/slide" Target="slides/slide77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741" Type="http://schemas.openxmlformats.org/officeDocument/2006/relationships/slide" Target="slides/slide740.xml"/><Relationship Id="rId783" Type="http://schemas.openxmlformats.org/officeDocument/2006/relationships/slide" Target="slides/slide782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presProps" Target="presProps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theme" Target="theme/theme1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viewProps" Target="viewProps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/Relationships>
</file>

<file path=ppt/_rels/viewProps.xml.rels><?xml version="1.0" encoding="UTF-8" standalone="yes"?>
<Relationships xmlns="http://schemas.openxmlformats.org/package/2006/relationships"><Relationship Id="rId117" Type="http://schemas.openxmlformats.org/officeDocument/2006/relationships/slide" Target="slides/slide122.xml"/><Relationship Id="rId671" Type="http://schemas.openxmlformats.org/officeDocument/2006/relationships/slide" Target="slides/slide695.xml"/><Relationship Id="rId21" Type="http://schemas.openxmlformats.org/officeDocument/2006/relationships/slide" Target="slides/slide23.xml"/><Relationship Id="rId324" Type="http://schemas.openxmlformats.org/officeDocument/2006/relationships/slide" Target="slides/slide332.xml"/><Relationship Id="rId531" Type="http://schemas.openxmlformats.org/officeDocument/2006/relationships/slide" Target="slides/slide550.xml"/><Relationship Id="rId629" Type="http://schemas.openxmlformats.org/officeDocument/2006/relationships/slide" Target="slides/slide650.xml"/><Relationship Id="rId170" Type="http://schemas.openxmlformats.org/officeDocument/2006/relationships/slide" Target="slides/slide175.xml"/><Relationship Id="rId268" Type="http://schemas.openxmlformats.org/officeDocument/2006/relationships/slide" Target="slides/slide274.xml"/><Relationship Id="rId475" Type="http://schemas.openxmlformats.org/officeDocument/2006/relationships/slide" Target="slides/slide489.xml"/><Relationship Id="rId682" Type="http://schemas.openxmlformats.org/officeDocument/2006/relationships/slide" Target="slides/slide713.xml"/><Relationship Id="rId32" Type="http://schemas.openxmlformats.org/officeDocument/2006/relationships/slide" Target="slides/slide34.xml"/><Relationship Id="rId128" Type="http://schemas.openxmlformats.org/officeDocument/2006/relationships/slide" Target="slides/slide133.xml"/><Relationship Id="rId335" Type="http://schemas.openxmlformats.org/officeDocument/2006/relationships/slide" Target="slides/slide344.xml"/><Relationship Id="rId542" Type="http://schemas.openxmlformats.org/officeDocument/2006/relationships/slide" Target="slides/slide561.xml"/><Relationship Id="rId181" Type="http://schemas.openxmlformats.org/officeDocument/2006/relationships/slide" Target="slides/slide186.xml"/><Relationship Id="rId402" Type="http://schemas.openxmlformats.org/officeDocument/2006/relationships/slide" Target="slides/slide414.xml"/><Relationship Id="rId279" Type="http://schemas.openxmlformats.org/officeDocument/2006/relationships/slide" Target="slides/slide286.xml"/><Relationship Id="rId486" Type="http://schemas.openxmlformats.org/officeDocument/2006/relationships/slide" Target="slides/slide505.xml"/><Relationship Id="rId693" Type="http://schemas.openxmlformats.org/officeDocument/2006/relationships/slide" Target="slides/slide724.xml"/><Relationship Id="rId707" Type="http://schemas.openxmlformats.org/officeDocument/2006/relationships/slide" Target="slides/slide741.xml"/><Relationship Id="rId43" Type="http://schemas.openxmlformats.org/officeDocument/2006/relationships/slide" Target="slides/slide45.xml"/><Relationship Id="rId139" Type="http://schemas.openxmlformats.org/officeDocument/2006/relationships/slide" Target="slides/slide144.xml"/><Relationship Id="rId346" Type="http://schemas.openxmlformats.org/officeDocument/2006/relationships/slide" Target="slides/slide355.xml"/><Relationship Id="rId553" Type="http://schemas.openxmlformats.org/officeDocument/2006/relationships/slide" Target="slides/slide572.xml"/><Relationship Id="rId192" Type="http://schemas.openxmlformats.org/officeDocument/2006/relationships/slide" Target="slides/slide197.xml"/><Relationship Id="rId206" Type="http://schemas.openxmlformats.org/officeDocument/2006/relationships/slide" Target="slides/slide211.xml"/><Relationship Id="rId413" Type="http://schemas.openxmlformats.org/officeDocument/2006/relationships/slide" Target="slides/slide426.xml"/><Relationship Id="rId497" Type="http://schemas.openxmlformats.org/officeDocument/2006/relationships/slide" Target="slides/slide516.xml"/><Relationship Id="rId620" Type="http://schemas.openxmlformats.org/officeDocument/2006/relationships/slide" Target="slides/slide641.xml"/><Relationship Id="rId718" Type="http://schemas.openxmlformats.org/officeDocument/2006/relationships/slide" Target="slides/slide752.xml"/><Relationship Id="rId357" Type="http://schemas.openxmlformats.org/officeDocument/2006/relationships/slide" Target="slides/slide368.xml"/><Relationship Id="rId54" Type="http://schemas.openxmlformats.org/officeDocument/2006/relationships/slide" Target="slides/slide57.xml"/><Relationship Id="rId217" Type="http://schemas.openxmlformats.org/officeDocument/2006/relationships/slide" Target="slides/slide222.xml"/><Relationship Id="rId564" Type="http://schemas.openxmlformats.org/officeDocument/2006/relationships/slide" Target="slides/slide583.xml"/><Relationship Id="rId424" Type="http://schemas.openxmlformats.org/officeDocument/2006/relationships/slide" Target="slides/slide437.xml"/><Relationship Id="rId631" Type="http://schemas.openxmlformats.org/officeDocument/2006/relationships/slide" Target="slides/slide653.xml"/><Relationship Id="rId729" Type="http://schemas.openxmlformats.org/officeDocument/2006/relationships/slide" Target="slides/slide764.xml"/><Relationship Id="rId270" Type="http://schemas.openxmlformats.org/officeDocument/2006/relationships/slide" Target="slides/slide276.xml"/><Relationship Id="rId65" Type="http://schemas.openxmlformats.org/officeDocument/2006/relationships/slide" Target="slides/slide69.xml"/><Relationship Id="rId130" Type="http://schemas.openxmlformats.org/officeDocument/2006/relationships/slide" Target="slides/slide135.xml"/><Relationship Id="rId368" Type="http://schemas.openxmlformats.org/officeDocument/2006/relationships/slide" Target="slides/slide379.xml"/><Relationship Id="rId575" Type="http://schemas.openxmlformats.org/officeDocument/2006/relationships/slide" Target="slides/slide594.xml"/><Relationship Id="rId228" Type="http://schemas.openxmlformats.org/officeDocument/2006/relationships/slide" Target="slides/slide233.xml"/><Relationship Id="rId435" Type="http://schemas.openxmlformats.org/officeDocument/2006/relationships/slide" Target="slides/slide448.xml"/><Relationship Id="rId642" Type="http://schemas.openxmlformats.org/officeDocument/2006/relationships/slide" Target="slides/slide665.xml"/><Relationship Id="rId281" Type="http://schemas.openxmlformats.org/officeDocument/2006/relationships/slide" Target="slides/slide288.xml"/><Relationship Id="rId502" Type="http://schemas.openxmlformats.org/officeDocument/2006/relationships/slide" Target="slides/slide521.xml"/><Relationship Id="rId76" Type="http://schemas.openxmlformats.org/officeDocument/2006/relationships/slide" Target="slides/slide80.xml"/><Relationship Id="rId141" Type="http://schemas.openxmlformats.org/officeDocument/2006/relationships/slide" Target="slides/slide146.xml"/><Relationship Id="rId379" Type="http://schemas.openxmlformats.org/officeDocument/2006/relationships/slide" Target="slides/slide390.xml"/><Relationship Id="rId586" Type="http://schemas.openxmlformats.org/officeDocument/2006/relationships/slide" Target="slides/slide605.xml"/><Relationship Id="rId7" Type="http://schemas.openxmlformats.org/officeDocument/2006/relationships/slide" Target="slides/slide8.xml"/><Relationship Id="rId239" Type="http://schemas.openxmlformats.org/officeDocument/2006/relationships/slide" Target="slides/slide244.xml"/><Relationship Id="rId446" Type="http://schemas.openxmlformats.org/officeDocument/2006/relationships/slide" Target="slides/slide460.xml"/><Relationship Id="rId653" Type="http://schemas.openxmlformats.org/officeDocument/2006/relationships/slide" Target="slides/slide677.xml"/><Relationship Id="rId292" Type="http://schemas.openxmlformats.org/officeDocument/2006/relationships/slide" Target="slides/slide299.xml"/><Relationship Id="rId306" Type="http://schemas.openxmlformats.org/officeDocument/2006/relationships/slide" Target="slides/slide314.xml"/><Relationship Id="rId87" Type="http://schemas.openxmlformats.org/officeDocument/2006/relationships/slide" Target="slides/slide91.xml"/><Relationship Id="rId513" Type="http://schemas.openxmlformats.org/officeDocument/2006/relationships/slide" Target="slides/slide532.xml"/><Relationship Id="rId597" Type="http://schemas.openxmlformats.org/officeDocument/2006/relationships/slide" Target="slides/slide616.xml"/><Relationship Id="rId720" Type="http://schemas.openxmlformats.org/officeDocument/2006/relationships/slide" Target="slides/slide755.xml"/><Relationship Id="rId152" Type="http://schemas.openxmlformats.org/officeDocument/2006/relationships/slide" Target="slides/slide157.xml"/><Relationship Id="rId457" Type="http://schemas.openxmlformats.org/officeDocument/2006/relationships/slide" Target="slides/slide471.xml"/><Relationship Id="rId664" Type="http://schemas.openxmlformats.org/officeDocument/2006/relationships/slide" Target="slides/slide688.xml"/><Relationship Id="rId14" Type="http://schemas.openxmlformats.org/officeDocument/2006/relationships/slide" Target="slides/slide16.xml"/><Relationship Id="rId317" Type="http://schemas.openxmlformats.org/officeDocument/2006/relationships/slide" Target="slides/slide325.xml"/><Relationship Id="rId524" Type="http://schemas.openxmlformats.org/officeDocument/2006/relationships/slide" Target="slides/slide543.xml"/><Relationship Id="rId731" Type="http://schemas.openxmlformats.org/officeDocument/2006/relationships/slide" Target="slides/slide766.xml"/><Relationship Id="rId98" Type="http://schemas.openxmlformats.org/officeDocument/2006/relationships/slide" Target="slides/slide103.xml"/><Relationship Id="rId163" Type="http://schemas.openxmlformats.org/officeDocument/2006/relationships/slide" Target="slides/slide168.xml"/><Relationship Id="rId370" Type="http://schemas.openxmlformats.org/officeDocument/2006/relationships/slide" Target="slides/slide381.xml"/><Relationship Id="rId230" Type="http://schemas.openxmlformats.org/officeDocument/2006/relationships/slide" Target="slides/slide235.xml"/><Relationship Id="rId468" Type="http://schemas.openxmlformats.org/officeDocument/2006/relationships/slide" Target="slides/slide482.xml"/><Relationship Id="rId675" Type="http://schemas.openxmlformats.org/officeDocument/2006/relationships/slide" Target="slides/slide706.xml"/><Relationship Id="rId25" Type="http://schemas.openxmlformats.org/officeDocument/2006/relationships/slide" Target="slides/slide27.xml"/><Relationship Id="rId328" Type="http://schemas.openxmlformats.org/officeDocument/2006/relationships/slide" Target="slides/slide337.xml"/><Relationship Id="rId535" Type="http://schemas.openxmlformats.org/officeDocument/2006/relationships/slide" Target="slides/slide554.xml"/><Relationship Id="rId742" Type="http://schemas.openxmlformats.org/officeDocument/2006/relationships/slide" Target="slides/slide777.xml"/><Relationship Id="rId174" Type="http://schemas.openxmlformats.org/officeDocument/2006/relationships/slide" Target="slides/slide179.xml"/><Relationship Id="rId381" Type="http://schemas.openxmlformats.org/officeDocument/2006/relationships/slide" Target="slides/slide392.xml"/><Relationship Id="rId602" Type="http://schemas.openxmlformats.org/officeDocument/2006/relationships/slide" Target="slides/slide621.xml"/><Relationship Id="rId241" Type="http://schemas.openxmlformats.org/officeDocument/2006/relationships/slide" Target="slides/slide246.xml"/><Relationship Id="rId479" Type="http://schemas.openxmlformats.org/officeDocument/2006/relationships/slide" Target="slides/slide494.xml"/><Relationship Id="rId686" Type="http://schemas.openxmlformats.org/officeDocument/2006/relationships/slide" Target="slides/slide717.xml"/><Relationship Id="rId36" Type="http://schemas.openxmlformats.org/officeDocument/2006/relationships/slide" Target="slides/slide38.xml"/><Relationship Id="rId339" Type="http://schemas.openxmlformats.org/officeDocument/2006/relationships/slide" Target="slides/slide348.xml"/><Relationship Id="rId546" Type="http://schemas.openxmlformats.org/officeDocument/2006/relationships/slide" Target="slides/slide565.xml"/><Relationship Id="rId753" Type="http://schemas.openxmlformats.org/officeDocument/2006/relationships/slide" Target="slides/slide789.xml"/><Relationship Id="rId101" Type="http://schemas.openxmlformats.org/officeDocument/2006/relationships/slide" Target="slides/slide106.xml"/><Relationship Id="rId185" Type="http://schemas.openxmlformats.org/officeDocument/2006/relationships/slide" Target="slides/slide190.xml"/><Relationship Id="rId406" Type="http://schemas.openxmlformats.org/officeDocument/2006/relationships/slide" Target="slides/slide419.xml"/><Relationship Id="rId392" Type="http://schemas.openxmlformats.org/officeDocument/2006/relationships/slide" Target="slides/slide404.xml"/><Relationship Id="rId613" Type="http://schemas.openxmlformats.org/officeDocument/2006/relationships/slide" Target="slides/slide633.xml"/><Relationship Id="rId697" Type="http://schemas.openxmlformats.org/officeDocument/2006/relationships/slide" Target="slides/slide731.xml"/><Relationship Id="rId252" Type="http://schemas.openxmlformats.org/officeDocument/2006/relationships/slide" Target="slides/slide257.xml"/><Relationship Id="rId47" Type="http://schemas.openxmlformats.org/officeDocument/2006/relationships/slide" Target="slides/slide49.xml"/><Relationship Id="rId112" Type="http://schemas.openxmlformats.org/officeDocument/2006/relationships/slide" Target="slides/slide117.xml"/><Relationship Id="rId557" Type="http://schemas.openxmlformats.org/officeDocument/2006/relationships/slide" Target="slides/slide576.xml"/><Relationship Id="rId196" Type="http://schemas.openxmlformats.org/officeDocument/2006/relationships/slide" Target="slides/slide201.xml"/><Relationship Id="rId417" Type="http://schemas.openxmlformats.org/officeDocument/2006/relationships/slide" Target="slides/slide430.xml"/><Relationship Id="rId624" Type="http://schemas.openxmlformats.org/officeDocument/2006/relationships/slide" Target="slides/slide645.xml"/><Relationship Id="rId263" Type="http://schemas.openxmlformats.org/officeDocument/2006/relationships/slide" Target="slides/slide269.xml"/><Relationship Id="rId470" Type="http://schemas.openxmlformats.org/officeDocument/2006/relationships/slide" Target="slides/slide484.xml"/><Relationship Id="rId58" Type="http://schemas.openxmlformats.org/officeDocument/2006/relationships/slide" Target="slides/slide61.xml"/><Relationship Id="rId123" Type="http://schemas.openxmlformats.org/officeDocument/2006/relationships/slide" Target="slides/slide128.xml"/><Relationship Id="rId330" Type="http://schemas.openxmlformats.org/officeDocument/2006/relationships/slide" Target="slides/slide339.xml"/><Relationship Id="rId568" Type="http://schemas.openxmlformats.org/officeDocument/2006/relationships/slide" Target="slides/slide587.xml"/><Relationship Id="rId428" Type="http://schemas.openxmlformats.org/officeDocument/2006/relationships/slide" Target="slides/slide441.xml"/><Relationship Id="rId635" Type="http://schemas.openxmlformats.org/officeDocument/2006/relationships/slide" Target="slides/slide657.xml"/><Relationship Id="rId274" Type="http://schemas.openxmlformats.org/officeDocument/2006/relationships/slide" Target="slides/slide281.xml"/><Relationship Id="rId481" Type="http://schemas.openxmlformats.org/officeDocument/2006/relationships/slide" Target="slides/slide500.xml"/><Relationship Id="rId702" Type="http://schemas.openxmlformats.org/officeDocument/2006/relationships/slide" Target="slides/slide736.xml"/><Relationship Id="rId69" Type="http://schemas.openxmlformats.org/officeDocument/2006/relationships/slide" Target="slides/slide73.xml"/><Relationship Id="rId134" Type="http://schemas.openxmlformats.org/officeDocument/2006/relationships/slide" Target="slides/slide139.xml"/><Relationship Id="rId579" Type="http://schemas.openxmlformats.org/officeDocument/2006/relationships/slide" Target="slides/slide598.xml"/><Relationship Id="rId341" Type="http://schemas.openxmlformats.org/officeDocument/2006/relationships/slide" Target="slides/slide350.xml"/><Relationship Id="rId439" Type="http://schemas.openxmlformats.org/officeDocument/2006/relationships/slide" Target="slides/slide453.xml"/><Relationship Id="rId646" Type="http://schemas.openxmlformats.org/officeDocument/2006/relationships/slide" Target="slides/slide669.xml"/><Relationship Id="rId201" Type="http://schemas.openxmlformats.org/officeDocument/2006/relationships/slide" Target="slides/slide206.xml"/><Relationship Id="rId285" Type="http://schemas.openxmlformats.org/officeDocument/2006/relationships/slide" Target="slides/slide292.xml"/><Relationship Id="rId506" Type="http://schemas.openxmlformats.org/officeDocument/2006/relationships/slide" Target="slides/slide525.xml"/><Relationship Id="rId492" Type="http://schemas.openxmlformats.org/officeDocument/2006/relationships/slide" Target="slides/slide511.xml"/><Relationship Id="rId713" Type="http://schemas.openxmlformats.org/officeDocument/2006/relationships/slide" Target="slides/slide747.xml"/><Relationship Id="rId145" Type="http://schemas.openxmlformats.org/officeDocument/2006/relationships/slide" Target="slides/slide150.xml"/><Relationship Id="rId352" Type="http://schemas.openxmlformats.org/officeDocument/2006/relationships/slide" Target="slides/slide363.xml"/><Relationship Id="rId212" Type="http://schemas.openxmlformats.org/officeDocument/2006/relationships/slide" Target="slides/slide217.xml"/><Relationship Id="rId657" Type="http://schemas.openxmlformats.org/officeDocument/2006/relationships/slide" Target="slides/slide681.xml"/><Relationship Id="rId296" Type="http://schemas.openxmlformats.org/officeDocument/2006/relationships/slide" Target="slides/slide304.xml"/><Relationship Id="rId517" Type="http://schemas.openxmlformats.org/officeDocument/2006/relationships/slide" Target="slides/slide536.xml"/><Relationship Id="rId724" Type="http://schemas.openxmlformats.org/officeDocument/2006/relationships/slide" Target="slides/slide759.xml"/><Relationship Id="rId60" Type="http://schemas.openxmlformats.org/officeDocument/2006/relationships/slide" Target="slides/slide63.xml"/><Relationship Id="rId156" Type="http://schemas.openxmlformats.org/officeDocument/2006/relationships/slide" Target="slides/slide161.xml"/><Relationship Id="rId363" Type="http://schemas.openxmlformats.org/officeDocument/2006/relationships/slide" Target="slides/slide374.xml"/><Relationship Id="rId570" Type="http://schemas.openxmlformats.org/officeDocument/2006/relationships/slide" Target="slides/slide589.xml"/><Relationship Id="rId223" Type="http://schemas.openxmlformats.org/officeDocument/2006/relationships/slide" Target="slides/slide228.xml"/><Relationship Id="rId430" Type="http://schemas.openxmlformats.org/officeDocument/2006/relationships/slide" Target="slides/slide443.xml"/><Relationship Id="rId668" Type="http://schemas.openxmlformats.org/officeDocument/2006/relationships/slide" Target="slides/slide692.xml"/><Relationship Id="rId18" Type="http://schemas.openxmlformats.org/officeDocument/2006/relationships/slide" Target="slides/slide20.xml"/><Relationship Id="rId528" Type="http://schemas.openxmlformats.org/officeDocument/2006/relationships/slide" Target="slides/slide547.xml"/><Relationship Id="rId735" Type="http://schemas.openxmlformats.org/officeDocument/2006/relationships/slide" Target="slides/slide770.xml"/><Relationship Id="rId167" Type="http://schemas.openxmlformats.org/officeDocument/2006/relationships/slide" Target="slides/slide172.xml"/><Relationship Id="rId374" Type="http://schemas.openxmlformats.org/officeDocument/2006/relationships/slide" Target="slides/slide385.xml"/><Relationship Id="rId581" Type="http://schemas.openxmlformats.org/officeDocument/2006/relationships/slide" Target="slides/slide600.xml"/><Relationship Id="rId71" Type="http://schemas.openxmlformats.org/officeDocument/2006/relationships/slide" Target="slides/slide75.xml"/><Relationship Id="rId234" Type="http://schemas.openxmlformats.org/officeDocument/2006/relationships/slide" Target="slides/slide239.xml"/><Relationship Id="rId679" Type="http://schemas.openxmlformats.org/officeDocument/2006/relationships/slide" Target="slides/slide710.xml"/><Relationship Id="rId2" Type="http://schemas.openxmlformats.org/officeDocument/2006/relationships/slide" Target="slides/slide3.xml"/><Relationship Id="rId29" Type="http://schemas.openxmlformats.org/officeDocument/2006/relationships/slide" Target="slides/slide31.xml"/><Relationship Id="rId441" Type="http://schemas.openxmlformats.org/officeDocument/2006/relationships/slide" Target="slides/slide455.xml"/><Relationship Id="rId539" Type="http://schemas.openxmlformats.org/officeDocument/2006/relationships/slide" Target="slides/slide558.xml"/><Relationship Id="rId746" Type="http://schemas.openxmlformats.org/officeDocument/2006/relationships/slide" Target="slides/slide781.xml"/><Relationship Id="rId178" Type="http://schemas.openxmlformats.org/officeDocument/2006/relationships/slide" Target="slides/slide183.xml"/><Relationship Id="rId301" Type="http://schemas.openxmlformats.org/officeDocument/2006/relationships/slide" Target="slides/slide309.xml"/><Relationship Id="rId82" Type="http://schemas.openxmlformats.org/officeDocument/2006/relationships/slide" Target="slides/slide86.xml"/><Relationship Id="rId385" Type="http://schemas.openxmlformats.org/officeDocument/2006/relationships/slide" Target="slides/slide396.xml"/><Relationship Id="rId592" Type="http://schemas.openxmlformats.org/officeDocument/2006/relationships/slide" Target="slides/slide611.xml"/><Relationship Id="rId606" Type="http://schemas.openxmlformats.org/officeDocument/2006/relationships/slide" Target="slides/slide626.xml"/><Relationship Id="rId245" Type="http://schemas.openxmlformats.org/officeDocument/2006/relationships/slide" Target="slides/slide250.xml"/><Relationship Id="rId452" Type="http://schemas.openxmlformats.org/officeDocument/2006/relationships/slide" Target="slides/slide466.xml"/><Relationship Id="rId105" Type="http://schemas.openxmlformats.org/officeDocument/2006/relationships/slide" Target="slides/slide110.xml"/><Relationship Id="rId312" Type="http://schemas.openxmlformats.org/officeDocument/2006/relationships/slide" Target="slides/slide320.xml"/><Relationship Id="rId757" Type="http://schemas.openxmlformats.org/officeDocument/2006/relationships/slide" Target="slides/slide793.xml"/><Relationship Id="rId93" Type="http://schemas.openxmlformats.org/officeDocument/2006/relationships/slide" Target="slides/slide98.xml"/><Relationship Id="rId189" Type="http://schemas.openxmlformats.org/officeDocument/2006/relationships/slide" Target="slides/slide194.xml"/><Relationship Id="rId396" Type="http://schemas.openxmlformats.org/officeDocument/2006/relationships/slide" Target="slides/slide408.xml"/><Relationship Id="rId617" Type="http://schemas.openxmlformats.org/officeDocument/2006/relationships/slide" Target="slides/slide638.xml"/><Relationship Id="rId256" Type="http://schemas.openxmlformats.org/officeDocument/2006/relationships/slide" Target="slides/slide261.xml"/><Relationship Id="rId463" Type="http://schemas.openxmlformats.org/officeDocument/2006/relationships/slide" Target="slides/slide477.xml"/><Relationship Id="rId670" Type="http://schemas.openxmlformats.org/officeDocument/2006/relationships/slide" Target="slides/slide694.xml"/><Relationship Id="rId116" Type="http://schemas.openxmlformats.org/officeDocument/2006/relationships/slide" Target="slides/slide121.xml"/><Relationship Id="rId323" Type="http://schemas.openxmlformats.org/officeDocument/2006/relationships/slide" Target="slides/slide331.xml"/><Relationship Id="rId530" Type="http://schemas.openxmlformats.org/officeDocument/2006/relationships/slide" Target="slides/slide549.xml"/><Relationship Id="rId20" Type="http://schemas.openxmlformats.org/officeDocument/2006/relationships/slide" Target="slides/slide22.xml"/><Relationship Id="rId628" Type="http://schemas.openxmlformats.org/officeDocument/2006/relationships/slide" Target="slides/slide649.xml"/><Relationship Id="rId267" Type="http://schemas.openxmlformats.org/officeDocument/2006/relationships/slide" Target="slides/slide273.xml"/><Relationship Id="rId474" Type="http://schemas.openxmlformats.org/officeDocument/2006/relationships/slide" Target="slides/slide488.xml"/><Relationship Id="rId127" Type="http://schemas.openxmlformats.org/officeDocument/2006/relationships/slide" Target="slides/slide132.xml"/><Relationship Id="rId681" Type="http://schemas.openxmlformats.org/officeDocument/2006/relationships/slide" Target="slides/slide712.xml"/><Relationship Id="rId31" Type="http://schemas.openxmlformats.org/officeDocument/2006/relationships/slide" Target="slides/slide33.xml"/><Relationship Id="rId73" Type="http://schemas.openxmlformats.org/officeDocument/2006/relationships/slide" Target="slides/slide77.xml"/><Relationship Id="rId169" Type="http://schemas.openxmlformats.org/officeDocument/2006/relationships/slide" Target="slides/slide174.xml"/><Relationship Id="rId334" Type="http://schemas.openxmlformats.org/officeDocument/2006/relationships/slide" Target="slides/slide343.xml"/><Relationship Id="rId376" Type="http://schemas.openxmlformats.org/officeDocument/2006/relationships/slide" Target="slides/slide387.xml"/><Relationship Id="rId541" Type="http://schemas.openxmlformats.org/officeDocument/2006/relationships/slide" Target="slides/slide560.xml"/><Relationship Id="rId583" Type="http://schemas.openxmlformats.org/officeDocument/2006/relationships/slide" Target="slides/slide602.xml"/><Relationship Id="rId639" Type="http://schemas.openxmlformats.org/officeDocument/2006/relationships/slide" Target="slides/slide661.xml"/><Relationship Id="rId4" Type="http://schemas.openxmlformats.org/officeDocument/2006/relationships/slide" Target="slides/slide5.xml"/><Relationship Id="rId180" Type="http://schemas.openxmlformats.org/officeDocument/2006/relationships/slide" Target="slides/slide185.xml"/><Relationship Id="rId236" Type="http://schemas.openxmlformats.org/officeDocument/2006/relationships/slide" Target="slides/slide241.xml"/><Relationship Id="rId278" Type="http://schemas.openxmlformats.org/officeDocument/2006/relationships/slide" Target="slides/slide285.xml"/><Relationship Id="rId401" Type="http://schemas.openxmlformats.org/officeDocument/2006/relationships/slide" Target="slides/slide413.xml"/><Relationship Id="rId443" Type="http://schemas.openxmlformats.org/officeDocument/2006/relationships/slide" Target="slides/slide457.xml"/><Relationship Id="rId650" Type="http://schemas.openxmlformats.org/officeDocument/2006/relationships/slide" Target="slides/slide673.xml"/><Relationship Id="rId303" Type="http://schemas.openxmlformats.org/officeDocument/2006/relationships/slide" Target="slides/slide311.xml"/><Relationship Id="rId485" Type="http://schemas.openxmlformats.org/officeDocument/2006/relationships/slide" Target="slides/slide504.xml"/><Relationship Id="rId692" Type="http://schemas.openxmlformats.org/officeDocument/2006/relationships/slide" Target="slides/slide723.xml"/><Relationship Id="rId706" Type="http://schemas.openxmlformats.org/officeDocument/2006/relationships/slide" Target="slides/slide740.xml"/><Relationship Id="rId748" Type="http://schemas.openxmlformats.org/officeDocument/2006/relationships/slide" Target="slides/slide783.xml"/><Relationship Id="rId42" Type="http://schemas.openxmlformats.org/officeDocument/2006/relationships/slide" Target="slides/slide44.xml"/><Relationship Id="rId84" Type="http://schemas.openxmlformats.org/officeDocument/2006/relationships/slide" Target="slides/slide88.xml"/><Relationship Id="rId138" Type="http://schemas.openxmlformats.org/officeDocument/2006/relationships/slide" Target="slides/slide143.xml"/><Relationship Id="rId345" Type="http://schemas.openxmlformats.org/officeDocument/2006/relationships/slide" Target="slides/slide354.xml"/><Relationship Id="rId387" Type="http://schemas.openxmlformats.org/officeDocument/2006/relationships/slide" Target="slides/slide398.xml"/><Relationship Id="rId510" Type="http://schemas.openxmlformats.org/officeDocument/2006/relationships/slide" Target="slides/slide529.xml"/><Relationship Id="rId552" Type="http://schemas.openxmlformats.org/officeDocument/2006/relationships/slide" Target="slides/slide571.xml"/><Relationship Id="rId594" Type="http://schemas.openxmlformats.org/officeDocument/2006/relationships/slide" Target="slides/slide613.xml"/><Relationship Id="rId608" Type="http://schemas.openxmlformats.org/officeDocument/2006/relationships/slide" Target="slides/slide628.xml"/><Relationship Id="rId191" Type="http://schemas.openxmlformats.org/officeDocument/2006/relationships/slide" Target="slides/slide196.xml"/><Relationship Id="rId205" Type="http://schemas.openxmlformats.org/officeDocument/2006/relationships/slide" Target="slides/slide210.xml"/><Relationship Id="rId247" Type="http://schemas.openxmlformats.org/officeDocument/2006/relationships/slide" Target="slides/slide252.xml"/><Relationship Id="rId412" Type="http://schemas.openxmlformats.org/officeDocument/2006/relationships/slide" Target="slides/slide425.xml"/><Relationship Id="rId107" Type="http://schemas.openxmlformats.org/officeDocument/2006/relationships/slide" Target="slides/slide112.xml"/><Relationship Id="rId289" Type="http://schemas.openxmlformats.org/officeDocument/2006/relationships/slide" Target="slides/slide296.xml"/><Relationship Id="rId454" Type="http://schemas.openxmlformats.org/officeDocument/2006/relationships/slide" Target="slides/slide468.xml"/><Relationship Id="rId496" Type="http://schemas.openxmlformats.org/officeDocument/2006/relationships/slide" Target="slides/slide515.xml"/><Relationship Id="rId661" Type="http://schemas.openxmlformats.org/officeDocument/2006/relationships/slide" Target="slides/slide685.xml"/><Relationship Id="rId717" Type="http://schemas.openxmlformats.org/officeDocument/2006/relationships/slide" Target="slides/slide751.xml"/><Relationship Id="rId11" Type="http://schemas.openxmlformats.org/officeDocument/2006/relationships/slide" Target="slides/slide12.xml"/><Relationship Id="rId53" Type="http://schemas.openxmlformats.org/officeDocument/2006/relationships/slide" Target="slides/slide56.xml"/><Relationship Id="rId149" Type="http://schemas.openxmlformats.org/officeDocument/2006/relationships/slide" Target="slides/slide154.xml"/><Relationship Id="rId314" Type="http://schemas.openxmlformats.org/officeDocument/2006/relationships/slide" Target="slides/slide322.xml"/><Relationship Id="rId356" Type="http://schemas.openxmlformats.org/officeDocument/2006/relationships/slide" Target="slides/slide367.xml"/><Relationship Id="rId398" Type="http://schemas.openxmlformats.org/officeDocument/2006/relationships/slide" Target="slides/slide410.xml"/><Relationship Id="rId521" Type="http://schemas.openxmlformats.org/officeDocument/2006/relationships/slide" Target="slides/slide540.xml"/><Relationship Id="rId563" Type="http://schemas.openxmlformats.org/officeDocument/2006/relationships/slide" Target="slides/slide582.xml"/><Relationship Id="rId619" Type="http://schemas.openxmlformats.org/officeDocument/2006/relationships/slide" Target="slides/slide640.xml"/><Relationship Id="rId95" Type="http://schemas.openxmlformats.org/officeDocument/2006/relationships/slide" Target="slides/slide100.xml"/><Relationship Id="rId160" Type="http://schemas.openxmlformats.org/officeDocument/2006/relationships/slide" Target="slides/slide165.xml"/><Relationship Id="rId216" Type="http://schemas.openxmlformats.org/officeDocument/2006/relationships/slide" Target="slides/slide221.xml"/><Relationship Id="rId423" Type="http://schemas.openxmlformats.org/officeDocument/2006/relationships/slide" Target="slides/slide436.xml"/><Relationship Id="rId258" Type="http://schemas.openxmlformats.org/officeDocument/2006/relationships/slide" Target="slides/slide264.xml"/><Relationship Id="rId465" Type="http://schemas.openxmlformats.org/officeDocument/2006/relationships/slide" Target="slides/slide479.xml"/><Relationship Id="rId630" Type="http://schemas.openxmlformats.org/officeDocument/2006/relationships/slide" Target="slides/slide652.xml"/><Relationship Id="rId672" Type="http://schemas.openxmlformats.org/officeDocument/2006/relationships/slide" Target="slides/slide696.xml"/><Relationship Id="rId728" Type="http://schemas.openxmlformats.org/officeDocument/2006/relationships/slide" Target="slides/slide763.xml"/><Relationship Id="rId22" Type="http://schemas.openxmlformats.org/officeDocument/2006/relationships/slide" Target="slides/slide24.xml"/><Relationship Id="rId64" Type="http://schemas.openxmlformats.org/officeDocument/2006/relationships/slide" Target="slides/slide67.xml"/><Relationship Id="rId118" Type="http://schemas.openxmlformats.org/officeDocument/2006/relationships/slide" Target="slides/slide123.xml"/><Relationship Id="rId325" Type="http://schemas.openxmlformats.org/officeDocument/2006/relationships/slide" Target="slides/slide333.xml"/><Relationship Id="rId367" Type="http://schemas.openxmlformats.org/officeDocument/2006/relationships/slide" Target="slides/slide378.xml"/><Relationship Id="rId532" Type="http://schemas.openxmlformats.org/officeDocument/2006/relationships/slide" Target="slides/slide551.xml"/><Relationship Id="rId574" Type="http://schemas.openxmlformats.org/officeDocument/2006/relationships/slide" Target="slides/slide593.xml"/><Relationship Id="rId171" Type="http://schemas.openxmlformats.org/officeDocument/2006/relationships/slide" Target="slides/slide176.xml"/><Relationship Id="rId227" Type="http://schemas.openxmlformats.org/officeDocument/2006/relationships/slide" Target="slides/slide232.xml"/><Relationship Id="rId269" Type="http://schemas.openxmlformats.org/officeDocument/2006/relationships/slide" Target="slides/slide275.xml"/><Relationship Id="rId434" Type="http://schemas.openxmlformats.org/officeDocument/2006/relationships/slide" Target="slides/slide447.xml"/><Relationship Id="rId476" Type="http://schemas.openxmlformats.org/officeDocument/2006/relationships/slide" Target="slides/slide490.xml"/><Relationship Id="rId641" Type="http://schemas.openxmlformats.org/officeDocument/2006/relationships/slide" Target="slides/slide664.xml"/><Relationship Id="rId683" Type="http://schemas.openxmlformats.org/officeDocument/2006/relationships/slide" Target="slides/slide714.xml"/><Relationship Id="rId739" Type="http://schemas.openxmlformats.org/officeDocument/2006/relationships/slide" Target="slides/slide774.xml"/><Relationship Id="rId33" Type="http://schemas.openxmlformats.org/officeDocument/2006/relationships/slide" Target="slides/slide35.xml"/><Relationship Id="rId129" Type="http://schemas.openxmlformats.org/officeDocument/2006/relationships/slide" Target="slides/slide134.xml"/><Relationship Id="rId280" Type="http://schemas.openxmlformats.org/officeDocument/2006/relationships/slide" Target="slides/slide287.xml"/><Relationship Id="rId336" Type="http://schemas.openxmlformats.org/officeDocument/2006/relationships/slide" Target="slides/slide345.xml"/><Relationship Id="rId501" Type="http://schemas.openxmlformats.org/officeDocument/2006/relationships/slide" Target="slides/slide520.xml"/><Relationship Id="rId543" Type="http://schemas.openxmlformats.org/officeDocument/2006/relationships/slide" Target="slides/slide562.xml"/><Relationship Id="rId75" Type="http://schemas.openxmlformats.org/officeDocument/2006/relationships/slide" Target="slides/slide79.xml"/><Relationship Id="rId140" Type="http://schemas.openxmlformats.org/officeDocument/2006/relationships/slide" Target="slides/slide145.xml"/><Relationship Id="rId182" Type="http://schemas.openxmlformats.org/officeDocument/2006/relationships/slide" Target="slides/slide187.xml"/><Relationship Id="rId378" Type="http://schemas.openxmlformats.org/officeDocument/2006/relationships/slide" Target="slides/slide389.xml"/><Relationship Id="rId403" Type="http://schemas.openxmlformats.org/officeDocument/2006/relationships/slide" Target="slides/slide415.xml"/><Relationship Id="rId585" Type="http://schemas.openxmlformats.org/officeDocument/2006/relationships/slide" Target="slides/slide604.xml"/><Relationship Id="rId750" Type="http://schemas.openxmlformats.org/officeDocument/2006/relationships/slide" Target="slides/slide786.xml"/><Relationship Id="rId6" Type="http://schemas.openxmlformats.org/officeDocument/2006/relationships/slide" Target="slides/slide7.xml"/><Relationship Id="rId238" Type="http://schemas.openxmlformats.org/officeDocument/2006/relationships/slide" Target="slides/slide243.xml"/><Relationship Id="rId445" Type="http://schemas.openxmlformats.org/officeDocument/2006/relationships/slide" Target="slides/slide459.xml"/><Relationship Id="rId487" Type="http://schemas.openxmlformats.org/officeDocument/2006/relationships/slide" Target="slides/slide506.xml"/><Relationship Id="rId610" Type="http://schemas.openxmlformats.org/officeDocument/2006/relationships/slide" Target="slides/slide630.xml"/><Relationship Id="rId652" Type="http://schemas.openxmlformats.org/officeDocument/2006/relationships/slide" Target="slides/slide675.xml"/><Relationship Id="rId694" Type="http://schemas.openxmlformats.org/officeDocument/2006/relationships/slide" Target="slides/slide725.xml"/><Relationship Id="rId708" Type="http://schemas.openxmlformats.org/officeDocument/2006/relationships/slide" Target="slides/slide742.xml"/><Relationship Id="rId291" Type="http://schemas.openxmlformats.org/officeDocument/2006/relationships/slide" Target="slides/slide298.xml"/><Relationship Id="rId305" Type="http://schemas.openxmlformats.org/officeDocument/2006/relationships/slide" Target="slides/slide313.xml"/><Relationship Id="rId347" Type="http://schemas.openxmlformats.org/officeDocument/2006/relationships/slide" Target="slides/slide356.xml"/><Relationship Id="rId512" Type="http://schemas.openxmlformats.org/officeDocument/2006/relationships/slide" Target="slides/slide531.xml"/><Relationship Id="rId44" Type="http://schemas.openxmlformats.org/officeDocument/2006/relationships/slide" Target="slides/slide46.xml"/><Relationship Id="rId86" Type="http://schemas.openxmlformats.org/officeDocument/2006/relationships/slide" Target="slides/slide90.xml"/><Relationship Id="rId151" Type="http://schemas.openxmlformats.org/officeDocument/2006/relationships/slide" Target="slides/slide156.xml"/><Relationship Id="rId389" Type="http://schemas.openxmlformats.org/officeDocument/2006/relationships/slide" Target="slides/slide401.xml"/><Relationship Id="rId554" Type="http://schemas.openxmlformats.org/officeDocument/2006/relationships/slide" Target="slides/slide573.xml"/><Relationship Id="rId596" Type="http://schemas.openxmlformats.org/officeDocument/2006/relationships/slide" Target="slides/slide615.xml"/><Relationship Id="rId193" Type="http://schemas.openxmlformats.org/officeDocument/2006/relationships/slide" Target="slides/slide198.xml"/><Relationship Id="rId207" Type="http://schemas.openxmlformats.org/officeDocument/2006/relationships/slide" Target="slides/slide212.xml"/><Relationship Id="rId249" Type="http://schemas.openxmlformats.org/officeDocument/2006/relationships/slide" Target="slides/slide254.xml"/><Relationship Id="rId414" Type="http://schemas.openxmlformats.org/officeDocument/2006/relationships/slide" Target="slides/slide427.xml"/><Relationship Id="rId456" Type="http://schemas.openxmlformats.org/officeDocument/2006/relationships/slide" Target="slides/slide470.xml"/><Relationship Id="rId498" Type="http://schemas.openxmlformats.org/officeDocument/2006/relationships/slide" Target="slides/slide517.xml"/><Relationship Id="rId621" Type="http://schemas.openxmlformats.org/officeDocument/2006/relationships/slide" Target="slides/slide642.xml"/><Relationship Id="rId663" Type="http://schemas.openxmlformats.org/officeDocument/2006/relationships/slide" Target="slides/slide687.xml"/><Relationship Id="rId13" Type="http://schemas.openxmlformats.org/officeDocument/2006/relationships/slide" Target="slides/slide15.xml"/><Relationship Id="rId109" Type="http://schemas.openxmlformats.org/officeDocument/2006/relationships/slide" Target="slides/slide114.xml"/><Relationship Id="rId260" Type="http://schemas.openxmlformats.org/officeDocument/2006/relationships/slide" Target="slides/slide266.xml"/><Relationship Id="rId316" Type="http://schemas.openxmlformats.org/officeDocument/2006/relationships/slide" Target="slides/slide324.xml"/><Relationship Id="rId523" Type="http://schemas.openxmlformats.org/officeDocument/2006/relationships/slide" Target="slides/slide542.xml"/><Relationship Id="rId719" Type="http://schemas.openxmlformats.org/officeDocument/2006/relationships/slide" Target="slides/slide753.xml"/><Relationship Id="rId55" Type="http://schemas.openxmlformats.org/officeDocument/2006/relationships/slide" Target="slides/slide58.xml"/><Relationship Id="rId97" Type="http://schemas.openxmlformats.org/officeDocument/2006/relationships/slide" Target="slides/slide102.xml"/><Relationship Id="rId120" Type="http://schemas.openxmlformats.org/officeDocument/2006/relationships/slide" Target="slides/slide125.xml"/><Relationship Id="rId358" Type="http://schemas.openxmlformats.org/officeDocument/2006/relationships/slide" Target="slides/slide369.xml"/><Relationship Id="rId565" Type="http://schemas.openxmlformats.org/officeDocument/2006/relationships/slide" Target="slides/slide584.xml"/><Relationship Id="rId730" Type="http://schemas.openxmlformats.org/officeDocument/2006/relationships/slide" Target="slides/slide765.xml"/><Relationship Id="rId162" Type="http://schemas.openxmlformats.org/officeDocument/2006/relationships/slide" Target="slides/slide167.xml"/><Relationship Id="rId218" Type="http://schemas.openxmlformats.org/officeDocument/2006/relationships/slide" Target="slides/slide223.xml"/><Relationship Id="rId425" Type="http://schemas.openxmlformats.org/officeDocument/2006/relationships/slide" Target="slides/slide438.xml"/><Relationship Id="rId467" Type="http://schemas.openxmlformats.org/officeDocument/2006/relationships/slide" Target="slides/slide481.xml"/><Relationship Id="rId632" Type="http://schemas.openxmlformats.org/officeDocument/2006/relationships/slide" Target="slides/slide654.xml"/><Relationship Id="rId271" Type="http://schemas.openxmlformats.org/officeDocument/2006/relationships/slide" Target="slides/slide277.xml"/><Relationship Id="rId674" Type="http://schemas.openxmlformats.org/officeDocument/2006/relationships/slide" Target="slides/slide705.xml"/><Relationship Id="rId24" Type="http://schemas.openxmlformats.org/officeDocument/2006/relationships/slide" Target="slides/slide26.xml"/><Relationship Id="rId66" Type="http://schemas.openxmlformats.org/officeDocument/2006/relationships/slide" Target="slides/slide70.xml"/><Relationship Id="rId131" Type="http://schemas.openxmlformats.org/officeDocument/2006/relationships/slide" Target="slides/slide136.xml"/><Relationship Id="rId327" Type="http://schemas.openxmlformats.org/officeDocument/2006/relationships/slide" Target="slides/slide335.xml"/><Relationship Id="rId369" Type="http://schemas.openxmlformats.org/officeDocument/2006/relationships/slide" Target="slides/slide380.xml"/><Relationship Id="rId534" Type="http://schemas.openxmlformats.org/officeDocument/2006/relationships/slide" Target="slides/slide553.xml"/><Relationship Id="rId576" Type="http://schemas.openxmlformats.org/officeDocument/2006/relationships/slide" Target="slides/slide595.xml"/><Relationship Id="rId741" Type="http://schemas.openxmlformats.org/officeDocument/2006/relationships/slide" Target="slides/slide776.xml"/><Relationship Id="rId173" Type="http://schemas.openxmlformats.org/officeDocument/2006/relationships/slide" Target="slides/slide178.xml"/><Relationship Id="rId229" Type="http://schemas.openxmlformats.org/officeDocument/2006/relationships/slide" Target="slides/slide234.xml"/><Relationship Id="rId380" Type="http://schemas.openxmlformats.org/officeDocument/2006/relationships/slide" Target="slides/slide391.xml"/><Relationship Id="rId436" Type="http://schemas.openxmlformats.org/officeDocument/2006/relationships/slide" Target="slides/slide449.xml"/><Relationship Id="rId601" Type="http://schemas.openxmlformats.org/officeDocument/2006/relationships/slide" Target="slides/slide620.xml"/><Relationship Id="rId643" Type="http://schemas.openxmlformats.org/officeDocument/2006/relationships/slide" Target="slides/slide666.xml"/><Relationship Id="rId240" Type="http://schemas.openxmlformats.org/officeDocument/2006/relationships/slide" Target="slides/slide245.xml"/><Relationship Id="rId478" Type="http://schemas.openxmlformats.org/officeDocument/2006/relationships/slide" Target="slides/slide492.xml"/><Relationship Id="rId685" Type="http://schemas.openxmlformats.org/officeDocument/2006/relationships/slide" Target="slides/slide716.xml"/><Relationship Id="rId35" Type="http://schemas.openxmlformats.org/officeDocument/2006/relationships/slide" Target="slides/slide37.xml"/><Relationship Id="rId77" Type="http://schemas.openxmlformats.org/officeDocument/2006/relationships/slide" Target="slides/slide81.xml"/><Relationship Id="rId100" Type="http://schemas.openxmlformats.org/officeDocument/2006/relationships/slide" Target="slides/slide105.xml"/><Relationship Id="rId282" Type="http://schemas.openxmlformats.org/officeDocument/2006/relationships/slide" Target="slides/slide289.xml"/><Relationship Id="rId338" Type="http://schemas.openxmlformats.org/officeDocument/2006/relationships/slide" Target="slides/slide347.xml"/><Relationship Id="rId503" Type="http://schemas.openxmlformats.org/officeDocument/2006/relationships/slide" Target="slides/slide522.xml"/><Relationship Id="rId545" Type="http://schemas.openxmlformats.org/officeDocument/2006/relationships/slide" Target="slides/slide564.xml"/><Relationship Id="rId587" Type="http://schemas.openxmlformats.org/officeDocument/2006/relationships/slide" Target="slides/slide606.xml"/><Relationship Id="rId710" Type="http://schemas.openxmlformats.org/officeDocument/2006/relationships/slide" Target="slides/slide744.xml"/><Relationship Id="rId752" Type="http://schemas.openxmlformats.org/officeDocument/2006/relationships/slide" Target="slides/slide788.xml"/><Relationship Id="rId8" Type="http://schemas.openxmlformats.org/officeDocument/2006/relationships/slide" Target="slides/slide9.xml"/><Relationship Id="rId142" Type="http://schemas.openxmlformats.org/officeDocument/2006/relationships/slide" Target="slides/slide147.xml"/><Relationship Id="rId184" Type="http://schemas.openxmlformats.org/officeDocument/2006/relationships/slide" Target="slides/slide189.xml"/><Relationship Id="rId391" Type="http://schemas.openxmlformats.org/officeDocument/2006/relationships/slide" Target="slides/slide403.xml"/><Relationship Id="rId405" Type="http://schemas.openxmlformats.org/officeDocument/2006/relationships/slide" Target="slides/slide418.xml"/><Relationship Id="rId447" Type="http://schemas.openxmlformats.org/officeDocument/2006/relationships/slide" Target="slides/slide461.xml"/><Relationship Id="rId612" Type="http://schemas.openxmlformats.org/officeDocument/2006/relationships/slide" Target="slides/slide632.xml"/><Relationship Id="rId251" Type="http://schemas.openxmlformats.org/officeDocument/2006/relationships/slide" Target="slides/slide256.xml"/><Relationship Id="rId489" Type="http://schemas.openxmlformats.org/officeDocument/2006/relationships/slide" Target="slides/slide508.xml"/><Relationship Id="rId654" Type="http://schemas.openxmlformats.org/officeDocument/2006/relationships/slide" Target="slides/slide678.xml"/><Relationship Id="rId696" Type="http://schemas.openxmlformats.org/officeDocument/2006/relationships/slide" Target="slides/slide727.xml"/><Relationship Id="rId46" Type="http://schemas.openxmlformats.org/officeDocument/2006/relationships/slide" Target="slides/slide48.xml"/><Relationship Id="rId293" Type="http://schemas.openxmlformats.org/officeDocument/2006/relationships/slide" Target="slides/slide301.xml"/><Relationship Id="rId307" Type="http://schemas.openxmlformats.org/officeDocument/2006/relationships/slide" Target="slides/slide315.xml"/><Relationship Id="rId349" Type="http://schemas.openxmlformats.org/officeDocument/2006/relationships/slide" Target="slides/slide360.xml"/><Relationship Id="rId514" Type="http://schemas.openxmlformats.org/officeDocument/2006/relationships/slide" Target="slides/slide533.xml"/><Relationship Id="rId556" Type="http://schemas.openxmlformats.org/officeDocument/2006/relationships/slide" Target="slides/slide575.xml"/><Relationship Id="rId721" Type="http://schemas.openxmlformats.org/officeDocument/2006/relationships/slide" Target="slides/slide756.xml"/><Relationship Id="rId88" Type="http://schemas.openxmlformats.org/officeDocument/2006/relationships/slide" Target="slides/slide93.xml"/><Relationship Id="rId111" Type="http://schemas.openxmlformats.org/officeDocument/2006/relationships/slide" Target="slides/slide116.xml"/><Relationship Id="rId153" Type="http://schemas.openxmlformats.org/officeDocument/2006/relationships/slide" Target="slides/slide158.xml"/><Relationship Id="rId195" Type="http://schemas.openxmlformats.org/officeDocument/2006/relationships/slide" Target="slides/slide200.xml"/><Relationship Id="rId209" Type="http://schemas.openxmlformats.org/officeDocument/2006/relationships/slide" Target="slides/slide214.xml"/><Relationship Id="rId360" Type="http://schemas.openxmlformats.org/officeDocument/2006/relationships/slide" Target="slides/slide371.xml"/><Relationship Id="rId416" Type="http://schemas.openxmlformats.org/officeDocument/2006/relationships/slide" Target="slides/slide429.xml"/><Relationship Id="rId598" Type="http://schemas.openxmlformats.org/officeDocument/2006/relationships/slide" Target="slides/slide617.xml"/><Relationship Id="rId220" Type="http://schemas.openxmlformats.org/officeDocument/2006/relationships/slide" Target="slides/slide225.xml"/><Relationship Id="rId458" Type="http://schemas.openxmlformats.org/officeDocument/2006/relationships/slide" Target="slides/slide472.xml"/><Relationship Id="rId623" Type="http://schemas.openxmlformats.org/officeDocument/2006/relationships/slide" Target="slides/slide644.xml"/><Relationship Id="rId665" Type="http://schemas.openxmlformats.org/officeDocument/2006/relationships/slide" Target="slides/slide689.xml"/><Relationship Id="rId15" Type="http://schemas.openxmlformats.org/officeDocument/2006/relationships/slide" Target="slides/slide17.xml"/><Relationship Id="rId57" Type="http://schemas.openxmlformats.org/officeDocument/2006/relationships/slide" Target="slides/slide60.xml"/><Relationship Id="rId262" Type="http://schemas.openxmlformats.org/officeDocument/2006/relationships/slide" Target="slides/slide268.xml"/><Relationship Id="rId318" Type="http://schemas.openxmlformats.org/officeDocument/2006/relationships/slide" Target="slides/slide326.xml"/><Relationship Id="rId525" Type="http://schemas.openxmlformats.org/officeDocument/2006/relationships/slide" Target="slides/slide544.xml"/><Relationship Id="rId567" Type="http://schemas.openxmlformats.org/officeDocument/2006/relationships/slide" Target="slides/slide586.xml"/><Relationship Id="rId732" Type="http://schemas.openxmlformats.org/officeDocument/2006/relationships/slide" Target="slides/slide767.xml"/><Relationship Id="rId99" Type="http://schemas.openxmlformats.org/officeDocument/2006/relationships/slide" Target="slides/slide104.xml"/><Relationship Id="rId122" Type="http://schemas.openxmlformats.org/officeDocument/2006/relationships/slide" Target="slides/slide127.xml"/><Relationship Id="rId164" Type="http://schemas.openxmlformats.org/officeDocument/2006/relationships/slide" Target="slides/slide169.xml"/><Relationship Id="rId371" Type="http://schemas.openxmlformats.org/officeDocument/2006/relationships/slide" Target="slides/slide382.xml"/><Relationship Id="rId427" Type="http://schemas.openxmlformats.org/officeDocument/2006/relationships/slide" Target="slides/slide440.xml"/><Relationship Id="rId469" Type="http://schemas.openxmlformats.org/officeDocument/2006/relationships/slide" Target="slides/slide483.xml"/><Relationship Id="rId634" Type="http://schemas.openxmlformats.org/officeDocument/2006/relationships/slide" Target="slides/slide656.xml"/><Relationship Id="rId676" Type="http://schemas.openxmlformats.org/officeDocument/2006/relationships/slide" Target="slides/slide707.xml"/><Relationship Id="rId26" Type="http://schemas.openxmlformats.org/officeDocument/2006/relationships/slide" Target="slides/slide28.xml"/><Relationship Id="rId231" Type="http://schemas.openxmlformats.org/officeDocument/2006/relationships/slide" Target="slides/slide236.xml"/><Relationship Id="rId273" Type="http://schemas.openxmlformats.org/officeDocument/2006/relationships/slide" Target="slides/slide279.xml"/><Relationship Id="rId329" Type="http://schemas.openxmlformats.org/officeDocument/2006/relationships/slide" Target="slides/slide338.xml"/><Relationship Id="rId480" Type="http://schemas.openxmlformats.org/officeDocument/2006/relationships/slide" Target="slides/slide499.xml"/><Relationship Id="rId536" Type="http://schemas.openxmlformats.org/officeDocument/2006/relationships/slide" Target="slides/slide555.xml"/><Relationship Id="rId701" Type="http://schemas.openxmlformats.org/officeDocument/2006/relationships/slide" Target="slides/slide735.xml"/><Relationship Id="rId68" Type="http://schemas.openxmlformats.org/officeDocument/2006/relationships/slide" Target="slides/slide72.xml"/><Relationship Id="rId133" Type="http://schemas.openxmlformats.org/officeDocument/2006/relationships/slide" Target="slides/slide138.xml"/><Relationship Id="rId175" Type="http://schemas.openxmlformats.org/officeDocument/2006/relationships/slide" Target="slides/slide180.xml"/><Relationship Id="rId340" Type="http://schemas.openxmlformats.org/officeDocument/2006/relationships/slide" Target="slides/slide349.xml"/><Relationship Id="rId578" Type="http://schemas.openxmlformats.org/officeDocument/2006/relationships/slide" Target="slides/slide597.xml"/><Relationship Id="rId743" Type="http://schemas.openxmlformats.org/officeDocument/2006/relationships/slide" Target="slides/slide778.xml"/><Relationship Id="rId200" Type="http://schemas.openxmlformats.org/officeDocument/2006/relationships/slide" Target="slides/slide205.xml"/><Relationship Id="rId382" Type="http://schemas.openxmlformats.org/officeDocument/2006/relationships/slide" Target="slides/slide393.xml"/><Relationship Id="rId438" Type="http://schemas.openxmlformats.org/officeDocument/2006/relationships/slide" Target="slides/slide452.xml"/><Relationship Id="rId603" Type="http://schemas.openxmlformats.org/officeDocument/2006/relationships/slide" Target="slides/slide622.xml"/><Relationship Id="rId645" Type="http://schemas.openxmlformats.org/officeDocument/2006/relationships/slide" Target="slides/slide668.xml"/><Relationship Id="rId687" Type="http://schemas.openxmlformats.org/officeDocument/2006/relationships/slide" Target="slides/slide718.xml"/><Relationship Id="rId242" Type="http://schemas.openxmlformats.org/officeDocument/2006/relationships/slide" Target="slides/slide247.xml"/><Relationship Id="rId284" Type="http://schemas.openxmlformats.org/officeDocument/2006/relationships/slide" Target="slides/slide291.xml"/><Relationship Id="rId491" Type="http://schemas.openxmlformats.org/officeDocument/2006/relationships/slide" Target="slides/slide510.xml"/><Relationship Id="rId505" Type="http://schemas.openxmlformats.org/officeDocument/2006/relationships/slide" Target="slides/slide524.xml"/><Relationship Id="rId712" Type="http://schemas.openxmlformats.org/officeDocument/2006/relationships/slide" Target="slides/slide746.xml"/><Relationship Id="rId37" Type="http://schemas.openxmlformats.org/officeDocument/2006/relationships/slide" Target="slides/slide39.xml"/><Relationship Id="rId79" Type="http://schemas.openxmlformats.org/officeDocument/2006/relationships/slide" Target="slides/slide83.xml"/><Relationship Id="rId102" Type="http://schemas.openxmlformats.org/officeDocument/2006/relationships/slide" Target="slides/slide107.xml"/><Relationship Id="rId144" Type="http://schemas.openxmlformats.org/officeDocument/2006/relationships/slide" Target="slides/slide149.xml"/><Relationship Id="rId547" Type="http://schemas.openxmlformats.org/officeDocument/2006/relationships/slide" Target="slides/slide566.xml"/><Relationship Id="rId589" Type="http://schemas.openxmlformats.org/officeDocument/2006/relationships/slide" Target="slides/slide608.xml"/><Relationship Id="rId754" Type="http://schemas.openxmlformats.org/officeDocument/2006/relationships/slide" Target="slides/slide790.xml"/><Relationship Id="rId90" Type="http://schemas.openxmlformats.org/officeDocument/2006/relationships/slide" Target="slides/slide95.xml"/><Relationship Id="rId186" Type="http://schemas.openxmlformats.org/officeDocument/2006/relationships/slide" Target="slides/slide191.xml"/><Relationship Id="rId351" Type="http://schemas.openxmlformats.org/officeDocument/2006/relationships/slide" Target="slides/slide362.xml"/><Relationship Id="rId393" Type="http://schemas.openxmlformats.org/officeDocument/2006/relationships/slide" Target="slides/slide405.xml"/><Relationship Id="rId407" Type="http://schemas.openxmlformats.org/officeDocument/2006/relationships/slide" Target="slides/slide420.xml"/><Relationship Id="rId449" Type="http://schemas.openxmlformats.org/officeDocument/2006/relationships/slide" Target="slides/slide463.xml"/><Relationship Id="rId614" Type="http://schemas.openxmlformats.org/officeDocument/2006/relationships/slide" Target="slides/slide634.xml"/><Relationship Id="rId656" Type="http://schemas.openxmlformats.org/officeDocument/2006/relationships/slide" Target="slides/slide680.xml"/><Relationship Id="rId211" Type="http://schemas.openxmlformats.org/officeDocument/2006/relationships/slide" Target="slides/slide216.xml"/><Relationship Id="rId253" Type="http://schemas.openxmlformats.org/officeDocument/2006/relationships/slide" Target="slides/slide258.xml"/><Relationship Id="rId295" Type="http://schemas.openxmlformats.org/officeDocument/2006/relationships/slide" Target="slides/slide303.xml"/><Relationship Id="rId309" Type="http://schemas.openxmlformats.org/officeDocument/2006/relationships/slide" Target="slides/slide317.xml"/><Relationship Id="rId460" Type="http://schemas.openxmlformats.org/officeDocument/2006/relationships/slide" Target="slides/slide474.xml"/><Relationship Id="rId516" Type="http://schemas.openxmlformats.org/officeDocument/2006/relationships/slide" Target="slides/slide535.xml"/><Relationship Id="rId698" Type="http://schemas.openxmlformats.org/officeDocument/2006/relationships/slide" Target="slides/slide732.xml"/><Relationship Id="rId48" Type="http://schemas.openxmlformats.org/officeDocument/2006/relationships/slide" Target="slides/slide51.xml"/><Relationship Id="rId113" Type="http://schemas.openxmlformats.org/officeDocument/2006/relationships/slide" Target="slides/slide118.xml"/><Relationship Id="rId320" Type="http://schemas.openxmlformats.org/officeDocument/2006/relationships/slide" Target="slides/slide328.xml"/><Relationship Id="rId558" Type="http://schemas.openxmlformats.org/officeDocument/2006/relationships/slide" Target="slides/slide577.xml"/><Relationship Id="rId723" Type="http://schemas.openxmlformats.org/officeDocument/2006/relationships/slide" Target="slides/slide758.xml"/><Relationship Id="rId155" Type="http://schemas.openxmlformats.org/officeDocument/2006/relationships/slide" Target="slides/slide160.xml"/><Relationship Id="rId197" Type="http://schemas.openxmlformats.org/officeDocument/2006/relationships/slide" Target="slides/slide202.xml"/><Relationship Id="rId362" Type="http://schemas.openxmlformats.org/officeDocument/2006/relationships/slide" Target="slides/slide373.xml"/><Relationship Id="rId418" Type="http://schemas.openxmlformats.org/officeDocument/2006/relationships/slide" Target="slides/slide431.xml"/><Relationship Id="rId625" Type="http://schemas.openxmlformats.org/officeDocument/2006/relationships/slide" Target="slides/slide646.xml"/><Relationship Id="rId222" Type="http://schemas.openxmlformats.org/officeDocument/2006/relationships/slide" Target="slides/slide227.xml"/><Relationship Id="rId264" Type="http://schemas.openxmlformats.org/officeDocument/2006/relationships/slide" Target="slides/slide270.xml"/><Relationship Id="rId471" Type="http://schemas.openxmlformats.org/officeDocument/2006/relationships/slide" Target="slides/slide485.xml"/><Relationship Id="rId667" Type="http://schemas.openxmlformats.org/officeDocument/2006/relationships/slide" Target="slides/slide691.xml"/><Relationship Id="rId17" Type="http://schemas.openxmlformats.org/officeDocument/2006/relationships/slide" Target="slides/slide19.xml"/><Relationship Id="rId59" Type="http://schemas.openxmlformats.org/officeDocument/2006/relationships/slide" Target="slides/slide62.xml"/><Relationship Id="rId124" Type="http://schemas.openxmlformats.org/officeDocument/2006/relationships/slide" Target="slides/slide129.xml"/><Relationship Id="rId527" Type="http://schemas.openxmlformats.org/officeDocument/2006/relationships/slide" Target="slides/slide546.xml"/><Relationship Id="rId569" Type="http://schemas.openxmlformats.org/officeDocument/2006/relationships/slide" Target="slides/slide588.xml"/><Relationship Id="rId734" Type="http://schemas.openxmlformats.org/officeDocument/2006/relationships/slide" Target="slides/slide769.xml"/><Relationship Id="rId70" Type="http://schemas.openxmlformats.org/officeDocument/2006/relationships/slide" Target="slides/slide74.xml"/><Relationship Id="rId166" Type="http://schemas.openxmlformats.org/officeDocument/2006/relationships/slide" Target="slides/slide171.xml"/><Relationship Id="rId331" Type="http://schemas.openxmlformats.org/officeDocument/2006/relationships/slide" Target="slides/slide340.xml"/><Relationship Id="rId373" Type="http://schemas.openxmlformats.org/officeDocument/2006/relationships/slide" Target="slides/slide384.xml"/><Relationship Id="rId429" Type="http://schemas.openxmlformats.org/officeDocument/2006/relationships/slide" Target="slides/slide442.xml"/><Relationship Id="rId580" Type="http://schemas.openxmlformats.org/officeDocument/2006/relationships/slide" Target="slides/slide599.xml"/><Relationship Id="rId636" Type="http://schemas.openxmlformats.org/officeDocument/2006/relationships/slide" Target="slides/slide658.xml"/><Relationship Id="rId1" Type="http://schemas.openxmlformats.org/officeDocument/2006/relationships/slide" Target="slides/slide2.xml"/><Relationship Id="rId233" Type="http://schemas.openxmlformats.org/officeDocument/2006/relationships/slide" Target="slides/slide238.xml"/><Relationship Id="rId440" Type="http://schemas.openxmlformats.org/officeDocument/2006/relationships/slide" Target="slides/slide454.xml"/><Relationship Id="rId678" Type="http://schemas.openxmlformats.org/officeDocument/2006/relationships/slide" Target="slides/slide709.xml"/><Relationship Id="rId28" Type="http://schemas.openxmlformats.org/officeDocument/2006/relationships/slide" Target="slides/slide30.xml"/><Relationship Id="rId275" Type="http://schemas.openxmlformats.org/officeDocument/2006/relationships/slide" Target="slides/slide282.xml"/><Relationship Id="rId300" Type="http://schemas.openxmlformats.org/officeDocument/2006/relationships/slide" Target="slides/slide308.xml"/><Relationship Id="rId482" Type="http://schemas.openxmlformats.org/officeDocument/2006/relationships/slide" Target="slides/slide501.xml"/><Relationship Id="rId538" Type="http://schemas.openxmlformats.org/officeDocument/2006/relationships/slide" Target="slides/slide557.xml"/><Relationship Id="rId703" Type="http://schemas.openxmlformats.org/officeDocument/2006/relationships/slide" Target="slides/slide737.xml"/><Relationship Id="rId745" Type="http://schemas.openxmlformats.org/officeDocument/2006/relationships/slide" Target="slides/slide780.xml"/><Relationship Id="rId81" Type="http://schemas.openxmlformats.org/officeDocument/2006/relationships/slide" Target="slides/slide85.xml"/><Relationship Id="rId135" Type="http://schemas.openxmlformats.org/officeDocument/2006/relationships/slide" Target="slides/slide140.xml"/><Relationship Id="rId177" Type="http://schemas.openxmlformats.org/officeDocument/2006/relationships/slide" Target="slides/slide182.xml"/><Relationship Id="rId342" Type="http://schemas.openxmlformats.org/officeDocument/2006/relationships/slide" Target="slides/slide351.xml"/><Relationship Id="rId384" Type="http://schemas.openxmlformats.org/officeDocument/2006/relationships/slide" Target="slides/slide395.xml"/><Relationship Id="rId591" Type="http://schemas.openxmlformats.org/officeDocument/2006/relationships/slide" Target="slides/slide610.xml"/><Relationship Id="rId605" Type="http://schemas.openxmlformats.org/officeDocument/2006/relationships/slide" Target="slides/slide625.xml"/><Relationship Id="rId202" Type="http://schemas.openxmlformats.org/officeDocument/2006/relationships/slide" Target="slides/slide207.xml"/><Relationship Id="rId244" Type="http://schemas.openxmlformats.org/officeDocument/2006/relationships/slide" Target="slides/slide249.xml"/><Relationship Id="rId647" Type="http://schemas.openxmlformats.org/officeDocument/2006/relationships/slide" Target="slides/slide670.xml"/><Relationship Id="rId689" Type="http://schemas.openxmlformats.org/officeDocument/2006/relationships/slide" Target="slides/slide720.xml"/><Relationship Id="rId39" Type="http://schemas.openxmlformats.org/officeDocument/2006/relationships/slide" Target="slides/slide41.xml"/><Relationship Id="rId286" Type="http://schemas.openxmlformats.org/officeDocument/2006/relationships/slide" Target="slides/slide293.xml"/><Relationship Id="rId451" Type="http://schemas.openxmlformats.org/officeDocument/2006/relationships/slide" Target="slides/slide465.xml"/><Relationship Id="rId493" Type="http://schemas.openxmlformats.org/officeDocument/2006/relationships/slide" Target="slides/slide512.xml"/><Relationship Id="rId507" Type="http://schemas.openxmlformats.org/officeDocument/2006/relationships/slide" Target="slides/slide526.xml"/><Relationship Id="rId549" Type="http://schemas.openxmlformats.org/officeDocument/2006/relationships/slide" Target="slides/slide568.xml"/><Relationship Id="rId714" Type="http://schemas.openxmlformats.org/officeDocument/2006/relationships/slide" Target="slides/slide748.xml"/><Relationship Id="rId756" Type="http://schemas.openxmlformats.org/officeDocument/2006/relationships/slide" Target="slides/slide792.xml"/><Relationship Id="rId50" Type="http://schemas.openxmlformats.org/officeDocument/2006/relationships/slide" Target="slides/slide53.xml"/><Relationship Id="rId104" Type="http://schemas.openxmlformats.org/officeDocument/2006/relationships/slide" Target="slides/slide109.xml"/><Relationship Id="rId146" Type="http://schemas.openxmlformats.org/officeDocument/2006/relationships/slide" Target="slides/slide151.xml"/><Relationship Id="rId188" Type="http://schemas.openxmlformats.org/officeDocument/2006/relationships/slide" Target="slides/slide193.xml"/><Relationship Id="rId311" Type="http://schemas.openxmlformats.org/officeDocument/2006/relationships/slide" Target="slides/slide319.xml"/><Relationship Id="rId353" Type="http://schemas.openxmlformats.org/officeDocument/2006/relationships/slide" Target="slides/slide364.xml"/><Relationship Id="rId395" Type="http://schemas.openxmlformats.org/officeDocument/2006/relationships/slide" Target="slides/slide407.xml"/><Relationship Id="rId409" Type="http://schemas.openxmlformats.org/officeDocument/2006/relationships/slide" Target="slides/slide422.xml"/><Relationship Id="rId560" Type="http://schemas.openxmlformats.org/officeDocument/2006/relationships/slide" Target="slides/slide579.xml"/><Relationship Id="rId92" Type="http://schemas.openxmlformats.org/officeDocument/2006/relationships/slide" Target="slides/slide97.xml"/><Relationship Id="rId213" Type="http://schemas.openxmlformats.org/officeDocument/2006/relationships/slide" Target="slides/slide218.xml"/><Relationship Id="rId420" Type="http://schemas.openxmlformats.org/officeDocument/2006/relationships/slide" Target="slides/slide433.xml"/><Relationship Id="rId616" Type="http://schemas.openxmlformats.org/officeDocument/2006/relationships/slide" Target="slides/slide637.xml"/><Relationship Id="rId658" Type="http://schemas.openxmlformats.org/officeDocument/2006/relationships/slide" Target="slides/slide682.xml"/><Relationship Id="rId255" Type="http://schemas.openxmlformats.org/officeDocument/2006/relationships/slide" Target="slides/slide260.xml"/><Relationship Id="rId297" Type="http://schemas.openxmlformats.org/officeDocument/2006/relationships/slide" Target="slides/slide305.xml"/><Relationship Id="rId462" Type="http://schemas.openxmlformats.org/officeDocument/2006/relationships/slide" Target="slides/slide476.xml"/><Relationship Id="rId518" Type="http://schemas.openxmlformats.org/officeDocument/2006/relationships/slide" Target="slides/slide537.xml"/><Relationship Id="rId725" Type="http://schemas.openxmlformats.org/officeDocument/2006/relationships/slide" Target="slides/slide760.xml"/><Relationship Id="rId115" Type="http://schemas.openxmlformats.org/officeDocument/2006/relationships/slide" Target="slides/slide120.xml"/><Relationship Id="rId157" Type="http://schemas.openxmlformats.org/officeDocument/2006/relationships/slide" Target="slides/slide162.xml"/><Relationship Id="rId322" Type="http://schemas.openxmlformats.org/officeDocument/2006/relationships/slide" Target="slides/slide330.xml"/><Relationship Id="rId364" Type="http://schemas.openxmlformats.org/officeDocument/2006/relationships/slide" Target="slides/slide375.xml"/><Relationship Id="rId61" Type="http://schemas.openxmlformats.org/officeDocument/2006/relationships/slide" Target="slides/slide64.xml"/><Relationship Id="rId199" Type="http://schemas.openxmlformats.org/officeDocument/2006/relationships/slide" Target="slides/slide204.xml"/><Relationship Id="rId571" Type="http://schemas.openxmlformats.org/officeDocument/2006/relationships/slide" Target="slides/slide590.xml"/><Relationship Id="rId627" Type="http://schemas.openxmlformats.org/officeDocument/2006/relationships/slide" Target="slides/slide648.xml"/><Relationship Id="rId669" Type="http://schemas.openxmlformats.org/officeDocument/2006/relationships/slide" Target="slides/slide693.xml"/><Relationship Id="rId19" Type="http://schemas.openxmlformats.org/officeDocument/2006/relationships/slide" Target="slides/slide21.xml"/><Relationship Id="rId224" Type="http://schemas.openxmlformats.org/officeDocument/2006/relationships/slide" Target="slides/slide229.xml"/><Relationship Id="rId266" Type="http://schemas.openxmlformats.org/officeDocument/2006/relationships/slide" Target="slides/slide272.xml"/><Relationship Id="rId431" Type="http://schemas.openxmlformats.org/officeDocument/2006/relationships/slide" Target="slides/slide444.xml"/><Relationship Id="rId473" Type="http://schemas.openxmlformats.org/officeDocument/2006/relationships/slide" Target="slides/slide487.xml"/><Relationship Id="rId529" Type="http://schemas.openxmlformats.org/officeDocument/2006/relationships/slide" Target="slides/slide548.xml"/><Relationship Id="rId680" Type="http://schemas.openxmlformats.org/officeDocument/2006/relationships/slide" Target="slides/slide711.xml"/><Relationship Id="rId736" Type="http://schemas.openxmlformats.org/officeDocument/2006/relationships/slide" Target="slides/slide771.xml"/><Relationship Id="rId30" Type="http://schemas.openxmlformats.org/officeDocument/2006/relationships/slide" Target="slides/slide32.xml"/><Relationship Id="rId126" Type="http://schemas.openxmlformats.org/officeDocument/2006/relationships/slide" Target="slides/slide131.xml"/><Relationship Id="rId168" Type="http://schemas.openxmlformats.org/officeDocument/2006/relationships/slide" Target="slides/slide173.xml"/><Relationship Id="rId333" Type="http://schemas.openxmlformats.org/officeDocument/2006/relationships/slide" Target="slides/slide342.xml"/><Relationship Id="rId540" Type="http://schemas.openxmlformats.org/officeDocument/2006/relationships/slide" Target="slides/slide559.xml"/><Relationship Id="rId72" Type="http://schemas.openxmlformats.org/officeDocument/2006/relationships/slide" Target="slides/slide76.xml"/><Relationship Id="rId375" Type="http://schemas.openxmlformats.org/officeDocument/2006/relationships/slide" Target="slides/slide386.xml"/><Relationship Id="rId582" Type="http://schemas.openxmlformats.org/officeDocument/2006/relationships/slide" Target="slides/slide601.xml"/><Relationship Id="rId638" Type="http://schemas.openxmlformats.org/officeDocument/2006/relationships/slide" Target="slides/slide660.xml"/><Relationship Id="rId3" Type="http://schemas.openxmlformats.org/officeDocument/2006/relationships/slide" Target="slides/slide4.xml"/><Relationship Id="rId235" Type="http://schemas.openxmlformats.org/officeDocument/2006/relationships/slide" Target="slides/slide240.xml"/><Relationship Id="rId277" Type="http://schemas.openxmlformats.org/officeDocument/2006/relationships/slide" Target="slides/slide284.xml"/><Relationship Id="rId400" Type="http://schemas.openxmlformats.org/officeDocument/2006/relationships/slide" Target="slides/slide412.xml"/><Relationship Id="rId442" Type="http://schemas.openxmlformats.org/officeDocument/2006/relationships/slide" Target="slides/slide456.xml"/><Relationship Id="rId484" Type="http://schemas.openxmlformats.org/officeDocument/2006/relationships/slide" Target="slides/slide503.xml"/><Relationship Id="rId705" Type="http://schemas.openxmlformats.org/officeDocument/2006/relationships/slide" Target="slides/slide739.xml"/><Relationship Id="rId137" Type="http://schemas.openxmlformats.org/officeDocument/2006/relationships/slide" Target="slides/slide142.xml"/><Relationship Id="rId302" Type="http://schemas.openxmlformats.org/officeDocument/2006/relationships/slide" Target="slides/slide310.xml"/><Relationship Id="rId344" Type="http://schemas.openxmlformats.org/officeDocument/2006/relationships/slide" Target="slides/slide353.xml"/><Relationship Id="rId691" Type="http://schemas.openxmlformats.org/officeDocument/2006/relationships/slide" Target="slides/slide722.xml"/><Relationship Id="rId747" Type="http://schemas.openxmlformats.org/officeDocument/2006/relationships/slide" Target="slides/slide782.xml"/><Relationship Id="rId41" Type="http://schemas.openxmlformats.org/officeDocument/2006/relationships/slide" Target="slides/slide43.xml"/><Relationship Id="rId83" Type="http://schemas.openxmlformats.org/officeDocument/2006/relationships/slide" Target="slides/slide87.xml"/><Relationship Id="rId179" Type="http://schemas.openxmlformats.org/officeDocument/2006/relationships/slide" Target="slides/slide184.xml"/><Relationship Id="rId386" Type="http://schemas.openxmlformats.org/officeDocument/2006/relationships/slide" Target="slides/slide397.xml"/><Relationship Id="rId551" Type="http://schemas.openxmlformats.org/officeDocument/2006/relationships/slide" Target="slides/slide570.xml"/><Relationship Id="rId593" Type="http://schemas.openxmlformats.org/officeDocument/2006/relationships/slide" Target="slides/slide612.xml"/><Relationship Id="rId607" Type="http://schemas.openxmlformats.org/officeDocument/2006/relationships/slide" Target="slides/slide627.xml"/><Relationship Id="rId649" Type="http://schemas.openxmlformats.org/officeDocument/2006/relationships/slide" Target="slides/slide672.xml"/><Relationship Id="rId190" Type="http://schemas.openxmlformats.org/officeDocument/2006/relationships/slide" Target="slides/slide195.xml"/><Relationship Id="rId204" Type="http://schemas.openxmlformats.org/officeDocument/2006/relationships/slide" Target="slides/slide209.xml"/><Relationship Id="rId246" Type="http://schemas.openxmlformats.org/officeDocument/2006/relationships/slide" Target="slides/slide251.xml"/><Relationship Id="rId288" Type="http://schemas.openxmlformats.org/officeDocument/2006/relationships/slide" Target="slides/slide295.xml"/><Relationship Id="rId411" Type="http://schemas.openxmlformats.org/officeDocument/2006/relationships/slide" Target="slides/slide424.xml"/><Relationship Id="rId453" Type="http://schemas.openxmlformats.org/officeDocument/2006/relationships/slide" Target="slides/slide467.xml"/><Relationship Id="rId509" Type="http://schemas.openxmlformats.org/officeDocument/2006/relationships/slide" Target="slides/slide528.xml"/><Relationship Id="rId660" Type="http://schemas.openxmlformats.org/officeDocument/2006/relationships/slide" Target="slides/slide684.xml"/><Relationship Id="rId106" Type="http://schemas.openxmlformats.org/officeDocument/2006/relationships/slide" Target="slides/slide111.xml"/><Relationship Id="rId313" Type="http://schemas.openxmlformats.org/officeDocument/2006/relationships/slide" Target="slides/slide321.xml"/><Relationship Id="rId495" Type="http://schemas.openxmlformats.org/officeDocument/2006/relationships/slide" Target="slides/slide514.xml"/><Relationship Id="rId716" Type="http://schemas.openxmlformats.org/officeDocument/2006/relationships/slide" Target="slides/slide750.xml"/><Relationship Id="rId10" Type="http://schemas.openxmlformats.org/officeDocument/2006/relationships/slide" Target="slides/slide11.xml"/><Relationship Id="rId52" Type="http://schemas.openxmlformats.org/officeDocument/2006/relationships/slide" Target="slides/slide55.xml"/><Relationship Id="rId94" Type="http://schemas.openxmlformats.org/officeDocument/2006/relationships/slide" Target="slides/slide99.xml"/><Relationship Id="rId148" Type="http://schemas.openxmlformats.org/officeDocument/2006/relationships/slide" Target="slides/slide153.xml"/><Relationship Id="rId355" Type="http://schemas.openxmlformats.org/officeDocument/2006/relationships/slide" Target="slides/slide366.xml"/><Relationship Id="rId397" Type="http://schemas.openxmlformats.org/officeDocument/2006/relationships/slide" Target="slides/slide409.xml"/><Relationship Id="rId520" Type="http://schemas.openxmlformats.org/officeDocument/2006/relationships/slide" Target="slides/slide539.xml"/><Relationship Id="rId562" Type="http://schemas.openxmlformats.org/officeDocument/2006/relationships/slide" Target="slides/slide581.xml"/><Relationship Id="rId618" Type="http://schemas.openxmlformats.org/officeDocument/2006/relationships/slide" Target="slides/slide639.xml"/><Relationship Id="rId215" Type="http://schemas.openxmlformats.org/officeDocument/2006/relationships/slide" Target="slides/slide220.xml"/><Relationship Id="rId257" Type="http://schemas.openxmlformats.org/officeDocument/2006/relationships/slide" Target="slides/slide262.xml"/><Relationship Id="rId422" Type="http://schemas.openxmlformats.org/officeDocument/2006/relationships/slide" Target="slides/slide435.xml"/><Relationship Id="rId464" Type="http://schemas.openxmlformats.org/officeDocument/2006/relationships/slide" Target="slides/slide478.xml"/><Relationship Id="rId299" Type="http://schemas.openxmlformats.org/officeDocument/2006/relationships/slide" Target="slides/slide307.xml"/><Relationship Id="rId727" Type="http://schemas.openxmlformats.org/officeDocument/2006/relationships/slide" Target="slides/slide762.xml"/><Relationship Id="rId63" Type="http://schemas.openxmlformats.org/officeDocument/2006/relationships/slide" Target="slides/slide66.xml"/><Relationship Id="rId159" Type="http://schemas.openxmlformats.org/officeDocument/2006/relationships/slide" Target="slides/slide164.xml"/><Relationship Id="rId366" Type="http://schemas.openxmlformats.org/officeDocument/2006/relationships/slide" Target="slides/slide377.xml"/><Relationship Id="rId573" Type="http://schemas.openxmlformats.org/officeDocument/2006/relationships/slide" Target="slides/slide592.xml"/><Relationship Id="rId226" Type="http://schemas.openxmlformats.org/officeDocument/2006/relationships/slide" Target="slides/slide231.xml"/><Relationship Id="rId433" Type="http://schemas.openxmlformats.org/officeDocument/2006/relationships/slide" Target="slides/slide446.xml"/><Relationship Id="rId640" Type="http://schemas.openxmlformats.org/officeDocument/2006/relationships/slide" Target="slides/slide663.xml"/><Relationship Id="rId738" Type="http://schemas.openxmlformats.org/officeDocument/2006/relationships/slide" Target="slides/slide773.xml"/><Relationship Id="rId74" Type="http://schemas.openxmlformats.org/officeDocument/2006/relationships/slide" Target="slides/slide78.xml"/><Relationship Id="rId377" Type="http://schemas.openxmlformats.org/officeDocument/2006/relationships/slide" Target="slides/slide388.xml"/><Relationship Id="rId500" Type="http://schemas.openxmlformats.org/officeDocument/2006/relationships/slide" Target="slides/slide519.xml"/><Relationship Id="rId584" Type="http://schemas.openxmlformats.org/officeDocument/2006/relationships/slide" Target="slides/slide603.xml"/><Relationship Id="rId5" Type="http://schemas.openxmlformats.org/officeDocument/2006/relationships/slide" Target="slides/slide6.xml"/><Relationship Id="rId237" Type="http://schemas.openxmlformats.org/officeDocument/2006/relationships/slide" Target="slides/slide242.xml"/><Relationship Id="rId444" Type="http://schemas.openxmlformats.org/officeDocument/2006/relationships/slide" Target="slides/slide458.xml"/><Relationship Id="rId651" Type="http://schemas.openxmlformats.org/officeDocument/2006/relationships/slide" Target="slides/slide674.xml"/><Relationship Id="rId749" Type="http://schemas.openxmlformats.org/officeDocument/2006/relationships/slide" Target="slides/slide784.xml"/><Relationship Id="rId290" Type="http://schemas.openxmlformats.org/officeDocument/2006/relationships/slide" Target="slides/slide297.xml"/><Relationship Id="rId304" Type="http://schemas.openxmlformats.org/officeDocument/2006/relationships/slide" Target="slides/slide312.xml"/><Relationship Id="rId388" Type="http://schemas.openxmlformats.org/officeDocument/2006/relationships/slide" Target="slides/slide400.xml"/><Relationship Id="rId511" Type="http://schemas.openxmlformats.org/officeDocument/2006/relationships/slide" Target="slides/slide530.xml"/><Relationship Id="rId609" Type="http://schemas.openxmlformats.org/officeDocument/2006/relationships/slide" Target="slides/slide629.xml"/><Relationship Id="rId85" Type="http://schemas.openxmlformats.org/officeDocument/2006/relationships/slide" Target="slides/slide89.xml"/><Relationship Id="rId150" Type="http://schemas.openxmlformats.org/officeDocument/2006/relationships/slide" Target="slides/slide155.xml"/><Relationship Id="rId595" Type="http://schemas.openxmlformats.org/officeDocument/2006/relationships/slide" Target="slides/slide614.xml"/><Relationship Id="rId248" Type="http://schemas.openxmlformats.org/officeDocument/2006/relationships/slide" Target="slides/slide253.xml"/><Relationship Id="rId455" Type="http://schemas.openxmlformats.org/officeDocument/2006/relationships/slide" Target="slides/slide469.xml"/><Relationship Id="rId662" Type="http://schemas.openxmlformats.org/officeDocument/2006/relationships/slide" Target="slides/slide686.xml"/><Relationship Id="rId12" Type="http://schemas.openxmlformats.org/officeDocument/2006/relationships/slide" Target="slides/slide14.xml"/><Relationship Id="rId108" Type="http://schemas.openxmlformats.org/officeDocument/2006/relationships/slide" Target="slides/slide113.xml"/><Relationship Id="rId315" Type="http://schemas.openxmlformats.org/officeDocument/2006/relationships/slide" Target="slides/slide323.xml"/><Relationship Id="rId522" Type="http://schemas.openxmlformats.org/officeDocument/2006/relationships/slide" Target="slides/slide541.xml"/><Relationship Id="rId96" Type="http://schemas.openxmlformats.org/officeDocument/2006/relationships/slide" Target="slides/slide101.xml"/><Relationship Id="rId161" Type="http://schemas.openxmlformats.org/officeDocument/2006/relationships/slide" Target="slides/slide166.xml"/><Relationship Id="rId399" Type="http://schemas.openxmlformats.org/officeDocument/2006/relationships/slide" Target="slides/slide411.xml"/><Relationship Id="rId259" Type="http://schemas.openxmlformats.org/officeDocument/2006/relationships/slide" Target="slides/slide265.xml"/><Relationship Id="rId466" Type="http://schemas.openxmlformats.org/officeDocument/2006/relationships/slide" Target="slides/slide480.xml"/><Relationship Id="rId673" Type="http://schemas.openxmlformats.org/officeDocument/2006/relationships/slide" Target="slides/slide704.xml"/><Relationship Id="rId23" Type="http://schemas.openxmlformats.org/officeDocument/2006/relationships/slide" Target="slides/slide25.xml"/><Relationship Id="rId119" Type="http://schemas.openxmlformats.org/officeDocument/2006/relationships/slide" Target="slides/slide124.xml"/><Relationship Id="rId326" Type="http://schemas.openxmlformats.org/officeDocument/2006/relationships/slide" Target="slides/slide334.xml"/><Relationship Id="rId533" Type="http://schemas.openxmlformats.org/officeDocument/2006/relationships/slide" Target="slides/slide552.xml"/><Relationship Id="rId740" Type="http://schemas.openxmlformats.org/officeDocument/2006/relationships/slide" Target="slides/slide775.xml"/><Relationship Id="rId172" Type="http://schemas.openxmlformats.org/officeDocument/2006/relationships/slide" Target="slides/slide177.xml"/><Relationship Id="rId477" Type="http://schemas.openxmlformats.org/officeDocument/2006/relationships/slide" Target="slides/slide491.xml"/><Relationship Id="rId600" Type="http://schemas.openxmlformats.org/officeDocument/2006/relationships/slide" Target="slides/slide619.xml"/><Relationship Id="rId684" Type="http://schemas.openxmlformats.org/officeDocument/2006/relationships/slide" Target="slides/slide715.xml"/><Relationship Id="rId337" Type="http://schemas.openxmlformats.org/officeDocument/2006/relationships/slide" Target="slides/slide346.xml"/><Relationship Id="rId34" Type="http://schemas.openxmlformats.org/officeDocument/2006/relationships/slide" Target="slides/slide36.xml"/><Relationship Id="rId544" Type="http://schemas.openxmlformats.org/officeDocument/2006/relationships/slide" Target="slides/slide563.xml"/><Relationship Id="rId751" Type="http://schemas.openxmlformats.org/officeDocument/2006/relationships/slide" Target="slides/slide787.xml"/><Relationship Id="rId183" Type="http://schemas.openxmlformats.org/officeDocument/2006/relationships/slide" Target="slides/slide188.xml"/><Relationship Id="rId390" Type="http://schemas.openxmlformats.org/officeDocument/2006/relationships/slide" Target="slides/slide402.xml"/><Relationship Id="rId404" Type="http://schemas.openxmlformats.org/officeDocument/2006/relationships/slide" Target="slides/slide417.xml"/><Relationship Id="rId611" Type="http://schemas.openxmlformats.org/officeDocument/2006/relationships/slide" Target="slides/slide631.xml"/><Relationship Id="rId250" Type="http://schemas.openxmlformats.org/officeDocument/2006/relationships/slide" Target="slides/slide255.xml"/><Relationship Id="rId488" Type="http://schemas.openxmlformats.org/officeDocument/2006/relationships/slide" Target="slides/slide507.xml"/><Relationship Id="rId695" Type="http://schemas.openxmlformats.org/officeDocument/2006/relationships/slide" Target="slides/slide726.xml"/><Relationship Id="rId709" Type="http://schemas.openxmlformats.org/officeDocument/2006/relationships/slide" Target="slides/slide743.xml"/><Relationship Id="rId45" Type="http://schemas.openxmlformats.org/officeDocument/2006/relationships/slide" Target="slides/slide47.xml"/><Relationship Id="rId110" Type="http://schemas.openxmlformats.org/officeDocument/2006/relationships/slide" Target="slides/slide115.xml"/><Relationship Id="rId348" Type="http://schemas.openxmlformats.org/officeDocument/2006/relationships/slide" Target="slides/slide357.xml"/><Relationship Id="rId555" Type="http://schemas.openxmlformats.org/officeDocument/2006/relationships/slide" Target="slides/slide574.xml"/><Relationship Id="rId194" Type="http://schemas.openxmlformats.org/officeDocument/2006/relationships/slide" Target="slides/slide199.xml"/><Relationship Id="rId208" Type="http://schemas.openxmlformats.org/officeDocument/2006/relationships/slide" Target="slides/slide213.xml"/><Relationship Id="rId415" Type="http://schemas.openxmlformats.org/officeDocument/2006/relationships/slide" Target="slides/slide428.xml"/><Relationship Id="rId622" Type="http://schemas.openxmlformats.org/officeDocument/2006/relationships/slide" Target="slides/slide643.xml"/><Relationship Id="rId261" Type="http://schemas.openxmlformats.org/officeDocument/2006/relationships/slide" Target="slides/slide267.xml"/><Relationship Id="rId499" Type="http://schemas.openxmlformats.org/officeDocument/2006/relationships/slide" Target="slides/slide518.xml"/><Relationship Id="rId56" Type="http://schemas.openxmlformats.org/officeDocument/2006/relationships/slide" Target="slides/slide59.xml"/><Relationship Id="rId359" Type="http://schemas.openxmlformats.org/officeDocument/2006/relationships/slide" Target="slides/slide370.xml"/><Relationship Id="rId566" Type="http://schemas.openxmlformats.org/officeDocument/2006/relationships/slide" Target="slides/slide585.xml"/><Relationship Id="rId121" Type="http://schemas.openxmlformats.org/officeDocument/2006/relationships/slide" Target="slides/slide126.xml"/><Relationship Id="rId219" Type="http://schemas.openxmlformats.org/officeDocument/2006/relationships/slide" Target="slides/slide224.xml"/><Relationship Id="rId426" Type="http://schemas.openxmlformats.org/officeDocument/2006/relationships/slide" Target="slides/slide439.xml"/><Relationship Id="rId633" Type="http://schemas.openxmlformats.org/officeDocument/2006/relationships/slide" Target="slides/slide655.xml"/><Relationship Id="rId67" Type="http://schemas.openxmlformats.org/officeDocument/2006/relationships/slide" Target="slides/slide71.xml"/><Relationship Id="rId272" Type="http://schemas.openxmlformats.org/officeDocument/2006/relationships/slide" Target="slides/slide278.xml"/><Relationship Id="rId577" Type="http://schemas.openxmlformats.org/officeDocument/2006/relationships/slide" Target="slides/slide596.xml"/><Relationship Id="rId700" Type="http://schemas.openxmlformats.org/officeDocument/2006/relationships/slide" Target="slides/slide734.xml"/><Relationship Id="rId132" Type="http://schemas.openxmlformats.org/officeDocument/2006/relationships/slide" Target="slides/slide137.xml"/><Relationship Id="rId437" Type="http://schemas.openxmlformats.org/officeDocument/2006/relationships/slide" Target="slides/slide450.xml"/><Relationship Id="rId644" Type="http://schemas.openxmlformats.org/officeDocument/2006/relationships/slide" Target="slides/slide667.xml"/><Relationship Id="rId283" Type="http://schemas.openxmlformats.org/officeDocument/2006/relationships/slide" Target="slides/slide290.xml"/><Relationship Id="rId490" Type="http://schemas.openxmlformats.org/officeDocument/2006/relationships/slide" Target="slides/slide509.xml"/><Relationship Id="rId504" Type="http://schemas.openxmlformats.org/officeDocument/2006/relationships/slide" Target="slides/slide523.xml"/><Relationship Id="rId711" Type="http://schemas.openxmlformats.org/officeDocument/2006/relationships/slide" Target="slides/slide745.xml"/><Relationship Id="rId78" Type="http://schemas.openxmlformats.org/officeDocument/2006/relationships/slide" Target="slides/slide82.xml"/><Relationship Id="rId143" Type="http://schemas.openxmlformats.org/officeDocument/2006/relationships/slide" Target="slides/slide148.xml"/><Relationship Id="rId350" Type="http://schemas.openxmlformats.org/officeDocument/2006/relationships/slide" Target="slides/slide361.xml"/><Relationship Id="rId588" Type="http://schemas.openxmlformats.org/officeDocument/2006/relationships/slide" Target="slides/slide607.xml"/><Relationship Id="rId9" Type="http://schemas.openxmlformats.org/officeDocument/2006/relationships/slide" Target="slides/slide10.xml"/><Relationship Id="rId210" Type="http://schemas.openxmlformats.org/officeDocument/2006/relationships/slide" Target="slides/slide215.xml"/><Relationship Id="rId448" Type="http://schemas.openxmlformats.org/officeDocument/2006/relationships/slide" Target="slides/slide462.xml"/><Relationship Id="rId655" Type="http://schemas.openxmlformats.org/officeDocument/2006/relationships/slide" Target="slides/slide679.xml"/><Relationship Id="rId294" Type="http://schemas.openxmlformats.org/officeDocument/2006/relationships/slide" Target="slides/slide302.xml"/><Relationship Id="rId308" Type="http://schemas.openxmlformats.org/officeDocument/2006/relationships/slide" Target="slides/slide316.xml"/><Relationship Id="rId515" Type="http://schemas.openxmlformats.org/officeDocument/2006/relationships/slide" Target="slides/slide534.xml"/><Relationship Id="rId722" Type="http://schemas.openxmlformats.org/officeDocument/2006/relationships/slide" Target="slides/slide757.xml"/><Relationship Id="rId89" Type="http://schemas.openxmlformats.org/officeDocument/2006/relationships/slide" Target="slides/slide94.xml"/><Relationship Id="rId154" Type="http://schemas.openxmlformats.org/officeDocument/2006/relationships/slide" Target="slides/slide159.xml"/><Relationship Id="rId361" Type="http://schemas.openxmlformats.org/officeDocument/2006/relationships/slide" Target="slides/slide372.xml"/><Relationship Id="rId599" Type="http://schemas.openxmlformats.org/officeDocument/2006/relationships/slide" Target="slides/slide618.xml"/><Relationship Id="rId459" Type="http://schemas.openxmlformats.org/officeDocument/2006/relationships/slide" Target="slides/slide473.xml"/><Relationship Id="rId666" Type="http://schemas.openxmlformats.org/officeDocument/2006/relationships/slide" Target="slides/slide690.xml"/><Relationship Id="rId16" Type="http://schemas.openxmlformats.org/officeDocument/2006/relationships/slide" Target="slides/slide18.xml"/><Relationship Id="rId221" Type="http://schemas.openxmlformats.org/officeDocument/2006/relationships/slide" Target="slides/slide226.xml"/><Relationship Id="rId319" Type="http://schemas.openxmlformats.org/officeDocument/2006/relationships/slide" Target="slides/slide327.xml"/><Relationship Id="rId526" Type="http://schemas.openxmlformats.org/officeDocument/2006/relationships/slide" Target="slides/slide545.xml"/><Relationship Id="rId733" Type="http://schemas.openxmlformats.org/officeDocument/2006/relationships/slide" Target="slides/slide768.xml"/><Relationship Id="rId165" Type="http://schemas.openxmlformats.org/officeDocument/2006/relationships/slide" Target="slides/slide170.xml"/><Relationship Id="rId372" Type="http://schemas.openxmlformats.org/officeDocument/2006/relationships/slide" Target="slides/slide383.xml"/><Relationship Id="rId677" Type="http://schemas.openxmlformats.org/officeDocument/2006/relationships/slide" Target="slides/slide708.xml"/><Relationship Id="rId232" Type="http://schemas.openxmlformats.org/officeDocument/2006/relationships/slide" Target="slides/slide237.xml"/><Relationship Id="rId27" Type="http://schemas.openxmlformats.org/officeDocument/2006/relationships/slide" Target="slides/slide29.xml"/><Relationship Id="rId537" Type="http://schemas.openxmlformats.org/officeDocument/2006/relationships/slide" Target="slides/slide556.xml"/><Relationship Id="rId744" Type="http://schemas.openxmlformats.org/officeDocument/2006/relationships/slide" Target="slides/slide779.xml"/><Relationship Id="rId80" Type="http://schemas.openxmlformats.org/officeDocument/2006/relationships/slide" Target="slides/slide84.xml"/><Relationship Id="rId176" Type="http://schemas.openxmlformats.org/officeDocument/2006/relationships/slide" Target="slides/slide181.xml"/><Relationship Id="rId383" Type="http://schemas.openxmlformats.org/officeDocument/2006/relationships/slide" Target="slides/slide394.xml"/><Relationship Id="rId590" Type="http://schemas.openxmlformats.org/officeDocument/2006/relationships/slide" Target="slides/slide609.xml"/><Relationship Id="rId604" Type="http://schemas.openxmlformats.org/officeDocument/2006/relationships/slide" Target="slides/slide624.xml"/><Relationship Id="rId243" Type="http://schemas.openxmlformats.org/officeDocument/2006/relationships/slide" Target="slides/slide248.xml"/><Relationship Id="rId450" Type="http://schemas.openxmlformats.org/officeDocument/2006/relationships/slide" Target="slides/slide464.xml"/><Relationship Id="rId688" Type="http://schemas.openxmlformats.org/officeDocument/2006/relationships/slide" Target="slides/slide719.xml"/><Relationship Id="rId38" Type="http://schemas.openxmlformats.org/officeDocument/2006/relationships/slide" Target="slides/slide40.xml"/><Relationship Id="rId103" Type="http://schemas.openxmlformats.org/officeDocument/2006/relationships/slide" Target="slides/slide108.xml"/><Relationship Id="rId310" Type="http://schemas.openxmlformats.org/officeDocument/2006/relationships/slide" Target="slides/slide318.xml"/><Relationship Id="rId548" Type="http://schemas.openxmlformats.org/officeDocument/2006/relationships/slide" Target="slides/slide567.xml"/><Relationship Id="rId755" Type="http://schemas.openxmlformats.org/officeDocument/2006/relationships/slide" Target="slides/slide791.xml"/><Relationship Id="rId91" Type="http://schemas.openxmlformats.org/officeDocument/2006/relationships/slide" Target="slides/slide96.xml"/><Relationship Id="rId187" Type="http://schemas.openxmlformats.org/officeDocument/2006/relationships/slide" Target="slides/slide192.xml"/><Relationship Id="rId394" Type="http://schemas.openxmlformats.org/officeDocument/2006/relationships/slide" Target="slides/slide406.xml"/><Relationship Id="rId408" Type="http://schemas.openxmlformats.org/officeDocument/2006/relationships/slide" Target="slides/slide421.xml"/><Relationship Id="rId615" Type="http://schemas.openxmlformats.org/officeDocument/2006/relationships/slide" Target="slides/slide635.xml"/><Relationship Id="rId254" Type="http://schemas.openxmlformats.org/officeDocument/2006/relationships/slide" Target="slides/slide259.xml"/><Relationship Id="rId699" Type="http://schemas.openxmlformats.org/officeDocument/2006/relationships/slide" Target="slides/slide733.xml"/><Relationship Id="rId49" Type="http://schemas.openxmlformats.org/officeDocument/2006/relationships/slide" Target="slides/slide52.xml"/><Relationship Id="rId114" Type="http://schemas.openxmlformats.org/officeDocument/2006/relationships/slide" Target="slides/slide119.xml"/><Relationship Id="rId461" Type="http://schemas.openxmlformats.org/officeDocument/2006/relationships/slide" Target="slides/slide475.xml"/><Relationship Id="rId559" Type="http://schemas.openxmlformats.org/officeDocument/2006/relationships/slide" Target="slides/slide578.xml"/><Relationship Id="rId198" Type="http://schemas.openxmlformats.org/officeDocument/2006/relationships/slide" Target="slides/slide203.xml"/><Relationship Id="rId321" Type="http://schemas.openxmlformats.org/officeDocument/2006/relationships/slide" Target="slides/slide329.xml"/><Relationship Id="rId419" Type="http://schemas.openxmlformats.org/officeDocument/2006/relationships/slide" Target="slides/slide432.xml"/><Relationship Id="rId626" Type="http://schemas.openxmlformats.org/officeDocument/2006/relationships/slide" Target="slides/slide647.xml"/><Relationship Id="rId265" Type="http://schemas.openxmlformats.org/officeDocument/2006/relationships/slide" Target="slides/slide271.xml"/><Relationship Id="rId472" Type="http://schemas.openxmlformats.org/officeDocument/2006/relationships/slide" Target="slides/slide486.xml"/><Relationship Id="rId125" Type="http://schemas.openxmlformats.org/officeDocument/2006/relationships/slide" Target="slides/slide130.xml"/><Relationship Id="rId332" Type="http://schemas.openxmlformats.org/officeDocument/2006/relationships/slide" Target="slides/slide341.xml"/><Relationship Id="rId637" Type="http://schemas.openxmlformats.org/officeDocument/2006/relationships/slide" Target="slides/slide659.xml"/><Relationship Id="rId276" Type="http://schemas.openxmlformats.org/officeDocument/2006/relationships/slide" Target="slides/slide283.xml"/><Relationship Id="rId483" Type="http://schemas.openxmlformats.org/officeDocument/2006/relationships/slide" Target="slides/slide502.xml"/><Relationship Id="rId690" Type="http://schemas.openxmlformats.org/officeDocument/2006/relationships/slide" Target="slides/slide721.xml"/><Relationship Id="rId704" Type="http://schemas.openxmlformats.org/officeDocument/2006/relationships/slide" Target="slides/slide738.xml"/><Relationship Id="rId40" Type="http://schemas.openxmlformats.org/officeDocument/2006/relationships/slide" Target="slides/slide42.xml"/><Relationship Id="rId136" Type="http://schemas.openxmlformats.org/officeDocument/2006/relationships/slide" Target="slides/slide141.xml"/><Relationship Id="rId343" Type="http://schemas.openxmlformats.org/officeDocument/2006/relationships/slide" Target="slides/slide352.xml"/><Relationship Id="rId550" Type="http://schemas.openxmlformats.org/officeDocument/2006/relationships/slide" Target="slides/slide569.xml"/><Relationship Id="rId203" Type="http://schemas.openxmlformats.org/officeDocument/2006/relationships/slide" Target="slides/slide208.xml"/><Relationship Id="rId648" Type="http://schemas.openxmlformats.org/officeDocument/2006/relationships/slide" Target="slides/slide671.xml"/><Relationship Id="rId287" Type="http://schemas.openxmlformats.org/officeDocument/2006/relationships/slide" Target="slides/slide294.xml"/><Relationship Id="rId410" Type="http://schemas.openxmlformats.org/officeDocument/2006/relationships/slide" Target="slides/slide423.xml"/><Relationship Id="rId494" Type="http://schemas.openxmlformats.org/officeDocument/2006/relationships/slide" Target="slides/slide513.xml"/><Relationship Id="rId508" Type="http://schemas.openxmlformats.org/officeDocument/2006/relationships/slide" Target="slides/slide527.xml"/><Relationship Id="rId715" Type="http://schemas.openxmlformats.org/officeDocument/2006/relationships/slide" Target="slides/slide749.xml"/><Relationship Id="rId147" Type="http://schemas.openxmlformats.org/officeDocument/2006/relationships/slide" Target="slides/slide152.xml"/><Relationship Id="rId354" Type="http://schemas.openxmlformats.org/officeDocument/2006/relationships/slide" Target="slides/slide365.xml"/><Relationship Id="rId51" Type="http://schemas.openxmlformats.org/officeDocument/2006/relationships/slide" Target="slides/slide54.xml"/><Relationship Id="rId561" Type="http://schemas.openxmlformats.org/officeDocument/2006/relationships/slide" Target="slides/slide580.xml"/><Relationship Id="rId659" Type="http://schemas.openxmlformats.org/officeDocument/2006/relationships/slide" Target="slides/slide683.xml"/><Relationship Id="rId214" Type="http://schemas.openxmlformats.org/officeDocument/2006/relationships/slide" Target="slides/slide219.xml"/><Relationship Id="rId298" Type="http://schemas.openxmlformats.org/officeDocument/2006/relationships/slide" Target="slides/slide306.xml"/><Relationship Id="rId421" Type="http://schemas.openxmlformats.org/officeDocument/2006/relationships/slide" Target="slides/slide434.xml"/><Relationship Id="rId519" Type="http://schemas.openxmlformats.org/officeDocument/2006/relationships/slide" Target="slides/slide538.xml"/><Relationship Id="rId158" Type="http://schemas.openxmlformats.org/officeDocument/2006/relationships/slide" Target="slides/slide163.xml"/><Relationship Id="rId726" Type="http://schemas.openxmlformats.org/officeDocument/2006/relationships/slide" Target="slides/slide761.xml"/><Relationship Id="rId62" Type="http://schemas.openxmlformats.org/officeDocument/2006/relationships/slide" Target="slides/slide65.xml"/><Relationship Id="rId365" Type="http://schemas.openxmlformats.org/officeDocument/2006/relationships/slide" Target="slides/slide376.xml"/><Relationship Id="rId572" Type="http://schemas.openxmlformats.org/officeDocument/2006/relationships/slide" Target="slides/slide591.xml"/><Relationship Id="rId225" Type="http://schemas.openxmlformats.org/officeDocument/2006/relationships/slide" Target="slides/slide230.xml"/><Relationship Id="rId432" Type="http://schemas.openxmlformats.org/officeDocument/2006/relationships/slide" Target="slides/slide445.xml"/><Relationship Id="rId737" Type="http://schemas.openxmlformats.org/officeDocument/2006/relationships/slide" Target="slides/slide7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6FF4D35C-A5FB-48C7-8B8B-150FDEF29C3F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24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39775"/>
            <a:ext cx="658495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562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05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11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164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218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272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7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83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38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myhappyman/221538123786" TargetMode="External"/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Global_Objects/Array/sort" TargetMode="Externa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sort" TargetMode="External"/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naver.com/210113yynim/221919254228" TargetMode="External"/><Relationship Id="rId4" Type="http://schemas.openxmlformats.org/officeDocument/2006/relationships/hyperlink" Target="https://blog.naver.com/haskim0716n/221681695401" TargetMode="Externa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.xml"/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.xml"/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.xml"/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.xml"/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.xml"/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.xml"/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.xml"/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.xml"/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.xml"/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.xml"/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.xml"/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.xml"/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.xml"/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.xml"/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.xml"/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.xml"/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.xml"/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.xml"/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.xml"/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.xml"/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.xml"/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.xml"/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.xml"/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1.xml"/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2.xml"/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4.xml"/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7.xml"/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9.xml"/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0.xml"/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65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9.xml"/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1.xml"/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6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664.xml"/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665.xml"/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6.xml"/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9.xml"/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0.xml"/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1.xml"/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5.xml"/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7.xml"/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0.xml"/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1.xml"/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2.xml"/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7.xml"/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9.xml"/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1.xml"/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6.xml"/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7.xml"/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9.xml"/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0.xml"/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1.xml"/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4.xml"/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8.xml"/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9.xml"/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0.xml"/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1.xml"/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3.xml"/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4.xml"/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5.xml"/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1.xml"/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3.xml"/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4.xml"/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5.xml"/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28.xml"/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29.xml"/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1.xml"/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3.xml"/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4.xml"/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5.xml"/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1.xml"/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3.xml"/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4.xml"/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5.xml"/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0.xml"/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2.xml"/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3.xml"/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on21life/221532836826" TargetMode="External"/><Relationship Id="rId2" Type="http://schemas.openxmlformats.org/officeDocument/2006/relationships/slide" Target="../slides/slide754.xml"/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5.xml"/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8.xml"/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9.xml"/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1.xml"/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3.xml"/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4.xml"/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5.xml"/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7.xml"/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8.xml"/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9.xml"/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0.xml"/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1.xml"/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2.xml"/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5.xml"/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7.xml"/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8.xml"/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9.xml"/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0.xml"/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1.xml"/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2.xml"/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3.xml"/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4.xml"/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6.xml"/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1.xml"/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770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6630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58163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21971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00028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628854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0479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8843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0785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28861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61267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049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773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4781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02776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5887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364601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87030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61441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200785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30710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07464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9834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739507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218182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183403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367169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21301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53296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49973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43269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43269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95273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847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19015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67803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3109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3275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47359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84525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53586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005635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0065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56601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756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45333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250003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853574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809242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210371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4636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80085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92023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07512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791236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00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127276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0068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27771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05860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05860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482872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363394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726301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75821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75821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1704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27673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891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079272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701215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86398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666344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16081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076163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789788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206638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0875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628788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8582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56475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867400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147968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8155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45728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714515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816285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95143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792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38278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06602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587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96175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61280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91792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8224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131836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74777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74777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613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87488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36658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33316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238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457060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724764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86050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024135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067817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528866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21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9287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42773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744994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127498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569641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838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527433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459386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96807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76539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367667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138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95336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599518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93156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827490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615002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670652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42915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33531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045369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79018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763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153824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897130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907363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313771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597081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258996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128230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50588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990842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295373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967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39075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274091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27311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10608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12605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27311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594625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83331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83331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https://blog.naver.com/myhappyman/221538123786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https://developer.mozilla.org/en-US/docs/Web/JavaScript/Reference/Global_Objects/Array/sort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81891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06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428278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https://developer.mozilla.org/en-US/docs/Web/JavaScript/Reference/Global_Objects/Array/sort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https://blog.naver.com/haskim0716n/221681695401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https://blog.naver.com/210113yynim/221919254228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06395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670958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343810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206640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154873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269007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269007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910602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976246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976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14804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976246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143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967912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9679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2402000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007668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46801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5468012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8665050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168998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060937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62038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62038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012905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238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593823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95956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091958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76620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76620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361041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483948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346450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021623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84109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3885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269547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0734177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9027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54219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373917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0754450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846997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786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04428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45101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654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7633104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708046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35728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57682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176620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825708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463471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4685062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770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46649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9224988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471851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377353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928495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928495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295592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295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529173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96783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295592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262054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6220260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3811380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964040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0800907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3811380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00316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498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0878630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9585092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1096414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1148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1922390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91074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511737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600944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493674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01938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4241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5169913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0661042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963912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517322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618094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606689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7673045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10744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010612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37686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1814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015128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751685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714854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1489537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8676069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8393375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253019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589020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606305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7507533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3551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5445807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426069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1515575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450601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8038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0191616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6643782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067345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021024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051145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7975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366212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76944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873296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6616123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166442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9817237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905546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877284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9029160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0064208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867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2584743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318181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854685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4385176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268717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300836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9854548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691999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490798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8363176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910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255339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3713693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7480095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858835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358925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5216559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50783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8967374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04053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3329358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092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709863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557334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7777653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8489339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1311825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4808496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397744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9595094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8278996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1868408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735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044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7104685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395739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392890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6605973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8241302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9890982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7942422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348602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4717497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1481361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3690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090171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3968281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804689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2271020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4588953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9993582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7040159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9389811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8217572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8217572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012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076799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0550075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7027562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4245619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4245619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360091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1111522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9594156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8438647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54866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21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0788661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2134058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7156982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7500596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9332833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2168971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515248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006794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119245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6318682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683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4302159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1493923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754177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953338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103342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578895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2214867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6375115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2963558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5851835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526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3227031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784194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9464443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7808281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0886308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8807302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4312203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8485860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3421691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8820085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7714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8000512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41729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4116862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90093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933816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9227984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3623984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228213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613048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4122469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983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8699798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4411060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0547569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7354641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3169518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6521135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9853029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391310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225661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2034086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35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9748588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560241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0982562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8813459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8003993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1243780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3510660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2952489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50116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5697090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] Do it Node.js</a:t>
            </a:r>
            <a:r>
              <a:rPr lang="ko-KR" altLang="en-US" dirty="0"/>
              <a:t> 프로그래밍</a:t>
            </a:r>
            <a:r>
              <a:rPr lang="en-US" altLang="ko-KR" dirty="0"/>
              <a:t>, </a:t>
            </a:r>
            <a:r>
              <a:rPr lang="ko-KR" altLang="en-US" dirty="0" err="1"/>
              <a:t>정재곤</a:t>
            </a:r>
            <a:r>
              <a:rPr lang="ko-KR" altLang="en-US" dirty="0"/>
              <a:t> 지음</a:t>
            </a:r>
            <a:r>
              <a:rPr lang="en-US" altLang="ko-KR" dirty="0"/>
              <a:t>, </a:t>
            </a:r>
            <a:r>
              <a:rPr lang="ko-KR" altLang="en-US" dirty="0" err="1"/>
              <a:t>이지퍼브리싱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508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6251817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] Do it Node.js</a:t>
            </a:r>
            <a:r>
              <a:rPr lang="ko-KR" altLang="en-US" dirty="0"/>
              <a:t> 프로그래밍</a:t>
            </a:r>
            <a:r>
              <a:rPr lang="en-US" altLang="ko-KR" dirty="0"/>
              <a:t>, </a:t>
            </a:r>
            <a:r>
              <a:rPr lang="ko-KR" altLang="en-US" dirty="0" err="1"/>
              <a:t>정재곤</a:t>
            </a:r>
            <a:r>
              <a:rPr lang="ko-KR" altLang="en-US" dirty="0"/>
              <a:t> 지음</a:t>
            </a:r>
            <a:r>
              <a:rPr lang="en-US" altLang="ko-KR" dirty="0"/>
              <a:t>, </a:t>
            </a:r>
            <a:r>
              <a:rPr lang="ko-KR" altLang="en-US" dirty="0" err="1"/>
              <a:t>이지퍼브리싱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2465811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572535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3184029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5981035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6597606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149234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737235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6042410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99552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dirty="0"/>
              <a:t>Do it! Node.js </a:t>
            </a:r>
            <a:r>
              <a:rPr lang="ko-KR" altLang="en-US" sz="1050" dirty="0"/>
              <a:t>프로그래밍 입문</a:t>
            </a:r>
            <a:r>
              <a:rPr lang="en-US" altLang="ko-KR" sz="1050" baseline="0" dirty="0"/>
              <a:t> </a:t>
            </a:r>
            <a:r>
              <a:rPr lang="ko-KR" altLang="en-US" sz="1050" baseline="0" dirty="0"/>
              <a:t>책의 내용은 </a:t>
            </a:r>
            <a:r>
              <a:rPr lang="en-US" altLang="ko-KR" sz="1050" baseline="0" dirty="0"/>
              <a:t>“</a:t>
            </a:r>
            <a:r>
              <a:rPr lang="ko-KR" altLang="en-US" sz="1050" baseline="0" dirty="0"/>
              <a:t>설명을 하다가 만 느낌</a:t>
            </a:r>
            <a:r>
              <a:rPr lang="en-US" altLang="ko-KR" sz="1050" baseline="0" dirty="0"/>
              <a:t>“, </a:t>
            </a:r>
            <a:r>
              <a:rPr lang="ko-KR" altLang="en-US" sz="1050" baseline="0" dirty="0"/>
              <a:t>비동기 방식에 대한 설명</a:t>
            </a:r>
            <a:r>
              <a:rPr lang="en-US" altLang="ko-KR" sz="1050" baseline="0" dirty="0"/>
              <a:t>(</a:t>
            </a:r>
            <a:r>
              <a:rPr lang="ko-KR" altLang="en-US" sz="1050" baseline="0" dirty="0"/>
              <a:t>예제</a:t>
            </a:r>
            <a:r>
              <a:rPr lang="en-US" altLang="ko-KR" sz="1050" baseline="0" dirty="0"/>
              <a:t>)</a:t>
            </a:r>
            <a:r>
              <a:rPr lang="ko-KR" altLang="en-US" sz="1050" baseline="0" dirty="0"/>
              <a:t>이 더 필요함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755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6904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0736361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5052638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4528739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1252692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8995574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5460979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993885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1964915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1459178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9228860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57268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2815393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5585296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665138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043299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1252097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5143850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712889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8266774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047049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9004381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30969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245747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155619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] Do it Node.js</a:t>
            </a:r>
            <a:r>
              <a:rPr lang="ko-KR" altLang="en-US" dirty="0"/>
              <a:t> 프로그래밍</a:t>
            </a:r>
            <a:r>
              <a:rPr lang="en-US" altLang="ko-KR" dirty="0"/>
              <a:t>, </a:t>
            </a:r>
            <a:r>
              <a:rPr lang="ko-KR" altLang="en-US" dirty="0" err="1"/>
              <a:t>정재곤</a:t>
            </a:r>
            <a:r>
              <a:rPr lang="ko-KR" altLang="en-US" dirty="0"/>
              <a:t> 지음</a:t>
            </a:r>
            <a:r>
              <a:rPr lang="en-US" altLang="ko-KR" dirty="0"/>
              <a:t>, </a:t>
            </a:r>
            <a:r>
              <a:rPr lang="ko-KR" altLang="en-US" dirty="0" err="1"/>
              <a:t>이지퍼브리싱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3387504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341607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954353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460731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901450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5530747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0172097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6910419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2666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7784632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4211462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883906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978340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3191735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81910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5032069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2979175"/>
      </p:ext>
    </p:extLst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9322373"/>
      </p:ext>
    </p:extLst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2607554"/>
      </p:ext>
    </p:extLst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6956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28301"/>
      </p:ext>
    </p:extLst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7315096"/>
      </p:ext>
    </p:extLst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7393851"/>
      </p:ext>
    </p:extLst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0242810"/>
      </p:ext>
    </p:extLst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3072162"/>
      </p:ext>
    </p:extLst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7206551"/>
      </p:ext>
    </p:extLst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6155323"/>
      </p:ext>
    </p:extLst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859960"/>
      </p:ext>
    </p:extLst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859960"/>
      </p:ext>
    </p:extLst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2398684"/>
      </p:ext>
    </p:extLst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611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9154054"/>
      </p:ext>
    </p:extLst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172848"/>
      </p:ext>
    </p:extLst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718647"/>
      </p:ext>
    </p:extLst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836757"/>
      </p:ext>
    </p:extLst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9701034"/>
      </p:ext>
    </p:extLst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035025"/>
      </p:ext>
    </p:extLst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8303552"/>
      </p:ext>
    </p:extLst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https://velog.io/@unknown9732/Express.js-%EC%97%90%EC%84%9C-Route-parameter-Query-string-%EB%B0%9B%EA%B8%B0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1291038"/>
      </p:ext>
    </p:extLst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https://velog.io/@unknown9732/Express.js-%EC%97%90%EC%84%9C-Route-parameter-Query-string-%EB%B0%9B%EA%B8%B0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9368970"/>
      </p:ext>
    </p:extLst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339785"/>
      </p:ext>
    </p:extLst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8247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621957"/>
      </p:ext>
    </p:extLst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175634"/>
      </p:ext>
    </p:extLst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8912368"/>
      </p:ext>
    </p:extLst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5052677"/>
      </p:ext>
    </p:extLst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562543"/>
      </p:ext>
    </p:extLst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501173"/>
      </p:ext>
    </p:extLst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58128"/>
      </p:ext>
    </p:extLst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9393716"/>
      </p:ext>
    </p:extLst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8321222"/>
      </p:ext>
    </p:extLst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5442112"/>
      </p:ext>
    </p:extLst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4607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962173"/>
      </p:ext>
    </p:extLst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597298"/>
      </p:ext>
    </p:extLst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6230734"/>
      </p:ext>
    </p:extLst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156326"/>
      </p:ext>
    </p:extLst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0237173"/>
      </p:ext>
    </p:extLst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9689761"/>
      </p:ext>
    </p:extLst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7180530"/>
      </p:ext>
    </p:extLst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9312640"/>
      </p:ext>
    </p:extLst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5242178"/>
      </p:ext>
    </p:extLst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42009"/>
      </p:ext>
    </p:extLst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9146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469196"/>
      </p:ext>
    </p:extLst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470250"/>
      </p:ext>
    </p:extLst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9291853"/>
      </p:ext>
    </p:extLst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3207541"/>
      </p:ext>
    </p:extLst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4494907"/>
      </p:ext>
    </p:extLst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223211"/>
      </p:ext>
    </p:extLst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438612"/>
      </p:ext>
    </p:extLst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1108620"/>
      </p:ext>
    </p:extLst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5290850"/>
      </p:ext>
    </p:extLst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8802247"/>
      </p:ext>
    </p:extLst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7595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780439"/>
      </p:ext>
    </p:extLst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7333669"/>
      </p:ext>
    </p:extLst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6818470"/>
      </p:ext>
    </p:extLst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705214"/>
      </p:ext>
    </p:extLst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048328"/>
      </p:ext>
    </p:extLst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2173322"/>
      </p:ext>
    </p:extLst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237632"/>
      </p:ext>
    </p:extLst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8614637"/>
      </p:ext>
    </p:extLst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654951"/>
      </p:ext>
    </p:extLst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8794764"/>
      </p:ext>
    </p:extLst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463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2579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8956118"/>
      </p:ext>
    </p:extLst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85342"/>
      </p:ext>
    </p:extLst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7463384"/>
      </p:ext>
    </p:extLst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053795"/>
      </p:ext>
    </p:extLst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1565417"/>
      </p:ext>
    </p:extLst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60206"/>
      </p:ext>
    </p:extLst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1220788"/>
      </p:ext>
    </p:extLst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3221117"/>
      </p:ext>
    </p:extLst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4316381"/>
      </p:ext>
    </p:extLst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031651"/>
      </p:ext>
    </p:extLst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596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69624"/>
      </p:ext>
    </p:extLst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8831078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2922329"/>
      </p:ext>
    </p:extLst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625230"/>
      </p:ext>
    </p:extLst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763444"/>
      </p:ext>
    </p:extLst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6621871"/>
      </p:ext>
    </p:extLst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206758"/>
      </p:ext>
    </p:extLst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7356501"/>
      </p:ext>
    </p:extLst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0730449"/>
      </p:ext>
    </p:extLst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내용을 다루기 전에 변수 </a:t>
            </a:r>
            <a:r>
              <a:rPr lang="ko-KR" altLang="en-US" dirty="0" err="1"/>
              <a:t>스코프에</a:t>
            </a:r>
            <a:r>
              <a:rPr lang="ko-KR" altLang="en-US" dirty="0"/>
              <a:t> 대한 설명이 사전에 충분이 있어야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5537922"/>
      </p:ext>
    </p:extLst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8722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1748571"/>
      </p:ext>
    </p:extLst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440427"/>
      </p:ext>
    </p:extLst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1844682"/>
      </p:ext>
    </p:extLst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https://www.npmjs.com/package/mqtt-connection#connection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4696511"/>
      </p:ext>
    </p:extLst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3114623"/>
      </p:ext>
    </p:extLst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108804"/>
      </p:ext>
    </p:extLst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8545552"/>
      </p:ext>
    </p:extLst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3836763"/>
      </p:ext>
    </p:extLst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9389260"/>
      </p:ext>
    </p:extLst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https://www.npmjs.com/package/mqtt#unsubscribe</a:t>
            </a:r>
          </a:p>
          <a:p>
            <a:r>
              <a:rPr lang="en-US" altLang="ko-KR" dirty="0"/>
              <a:t>https://blog.naver.com/sssang97/221985865202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87870"/>
      </p:ext>
    </p:extLst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9625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1571222"/>
      </p:ext>
    </p:extLst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9772612"/>
      </p:ext>
    </p:extLst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5788228"/>
      </p:ext>
    </p:extLst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3897804"/>
      </p:ext>
    </p:extLst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9215635"/>
      </p:ext>
    </p:extLst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8185216"/>
      </p:ext>
    </p:extLst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4345098"/>
      </p:ext>
    </p:extLst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3884686"/>
      </p:ext>
    </p:extLst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923072"/>
      </p:ext>
    </p:extLst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0331987"/>
      </p:ext>
    </p:extLst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76601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0094268"/>
      </p:ext>
    </p:extLst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6157330"/>
      </p:ext>
    </p:extLst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391574"/>
      </p:ext>
    </p:extLst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20925"/>
      </p:ext>
    </p:extLst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028788"/>
      </p:ext>
    </p:extLst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1234040"/>
      </p:ext>
    </p:extLst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1017037"/>
      </p:ext>
    </p:extLst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3107118"/>
      </p:ext>
    </p:extLst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420925"/>
      </p:ext>
    </p:extLst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8157810"/>
      </p:ext>
    </p:extLst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78848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359521"/>
      </p:ext>
    </p:extLst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1750125"/>
      </p:ext>
    </p:extLst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/>
              <a:t>http://www.steves-internet-guide.com/mqtt-username-password-example/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696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6707"/>
      </p:ext>
    </p:extLst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https://grafana.com/docs/grafana/latest/administration/preferences/change-grafana-timezone/#set-server-timezone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7805839"/>
      </p:ext>
    </p:extLst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https://grafana.com/docs/grafana/latest/administration/preferences/change-grafana-timezone/#set-server-timezone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5548891"/>
      </p:ext>
    </p:extLst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https://grafana.com/docs/grafana/latest/administration/preferences/change-grafana-timezone/#set-server-timezone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169872"/>
      </p:ext>
    </p:extLst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https://grafana.com/docs/grafana/latest/administration/preferences/change-grafana-timezone/#set-server-timezone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8930249"/>
      </p:ext>
    </p:extLst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https://grafana.com/docs/grafana/latest/administration/preferences/change-grafana-timezone/#set-server-timezone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0881215"/>
      </p:ext>
    </p:extLst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8894652"/>
      </p:ext>
    </p:extLst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524311"/>
      </p:ext>
    </p:extLst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/>
              <a:t>안양 </a:t>
            </a:r>
            <a:r>
              <a:rPr lang="en-US" altLang="ko-KR" dirty="0"/>
              <a:t>KSA </a:t>
            </a:r>
            <a:r>
              <a:rPr lang="ko-KR" altLang="en-US" dirty="0"/>
              <a:t>교사용 책상에 깔린 </a:t>
            </a:r>
            <a:r>
              <a:rPr lang="en-US" altLang="ko-KR" dirty="0"/>
              <a:t>root </a:t>
            </a:r>
            <a:r>
              <a:rPr lang="ko-KR" altLang="en-US" dirty="0"/>
              <a:t>패스워드 </a:t>
            </a:r>
            <a:r>
              <a:rPr lang="en-US" altLang="ko-KR" dirty="0"/>
              <a:t>0000</a:t>
            </a:r>
          </a:p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709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413829"/>
      </p:ext>
    </p:extLst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/>
              <a:t>전 선생 컴퓨터에서의 </a:t>
            </a:r>
            <a:r>
              <a:rPr lang="en-US" altLang="ko-KR" dirty="0"/>
              <a:t>PW </a:t>
            </a:r>
          </a:p>
          <a:p>
            <a:r>
              <a:rPr lang="en-US" altLang="ko-KR" dirty="0" err="1"/>
              <a:t>phirippa</a:t>
            </a:r>
            <a:r>
              <a:rPr lang="en-US" altLang="ko-KR" dirty="0"/>
              <a:t>@@</a:t>
            </a:r>
            <a:r>
              <a:rPr lang="en-US" altLang="ko-KR" dirty="0" err="1"/>
              <a:t>riatech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/>
              <a:t>W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9470945"/>
      </p:ext>
    </p:extLst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0001"/>
      </p:ext>
    </p:extLst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447179"/>
      </p:ext>
    </p:extLst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8008340"/>
      </p:ext>
    </p:extLst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4415688"/>
      </p:ext>
    </p:extLst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/>
              <a:t>pw</a:t>
            </a:r>
            <a:r>
              <a:rPr lang="en-US" altLang="ko-KR" baseline="0" dirty="0"/>
              <a:t> : </a:t>
            </a:r>
            <a:r>
              <a:rPr lang="en-US" altLang="ko-KR" dirty="0" err="1"/>
              <a:t>phirippa</a:t>
            </a:r>
            <a:r>
              <a:rPr lang="en-US" altLang="ko-KR" dirty="0"/>
              <a:t>@@</a:t>
            </a:r>
            <a:r>
              <a:rPr lang="en-US" altLang="ko-KR" dirty="0" err="1"/>
              <a:t>riatech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0001"/>
      </p:ext>
    </p:extLst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8763136"/>
      </p:ext>
    </p:extLst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12003"/>
      </p:ext>
    </p:extLst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91972"/>
      </p:ext>
    </p:extLst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739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04983"/>
      </p:ext>
    </p:extLst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33088"/>
      </p:ext>
    </p:extLst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33088"/>
      </p:ext>
    </p:extLst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33088"/>
      </p:ext>
    </p:extLst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33088"/>
      </p:ext>
    </p:extLst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78258"/>
      </p:ext>
    </p:extLst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33088"/>
      </p:ext>
    </p:extLst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00917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619111"/>
      </p:ext>
    </p:extLst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749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750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751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752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3299"/>
      </p:ext>
    </p:extLst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3748814"/>
      </p:ext>
    </p:extLst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2950"/>
            <a:ext cx="6613525" cy="3721100"/>
          </a:xfrm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- http://ourcstory.tistory.com/45</a:t>
            </a:r>
          </a:p>
          <a:p>
            <a:r>
              <a:rPr lang="ko-KR" altLang="en-US" dirty="0">
                <a:hlinkClick r:id="rId3"/>
              </a:rPr>
              <a:t>윈도우 방화벽</a:t>
            </a:r>
            <a:endParaRPr lang="en-US" altLang="ko-KR" dirty="0">
              <a:hlinkClick r:id="" action="ppaction://noaction"/>
            </a:endParaRPr>
          </a:p>
          <a:p>
            <a:r>
              <a:rPr lang="en-US" altLang="ko-KR" dirty="0">
                <a:hlinkClick r:id="" action="ppaction://noaction"/>
              </a:rPr>
              <a:t>https://blog.naver.com/on21life/221532836826</a:t>
            </a:r>
            <a:endParaRPr lang="ko-KR" altLang="en-US" dirty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379ED-3DAF-4EC9-B670-406330D43DE6}" type="slidenum">
              <a:rPr lang="en-US" altLang="ko-KR" smtClean="0">
                <a:solidFill>
                  <a:prstClr val="black"/>
                </a:solidFill>
              </a:rPr>
              <a:pPr/>
              <a:t>754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82792"/>
      </p:ext>
    </p:extLst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4558040"/>
      </p:ext>
    </p:extLst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16912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621957"/>
      </p:ext>
    </p:extLst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4741955"/>
      </p:ext>
    </p:extLst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5741363"/>
      </p:ext>
    </p:extLst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4109603"/>
      </p:ext>
    </p:extLst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4216400"/>
      </p:ext>
    </p:extLst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1225545"/>
      </p:ext>
    </p:extLst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3556847"/>
      </p:ext>
    </p:extLst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0168592"/>
      </p:ext>
    </p:extLst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6072352"/>
      </p:ext>
    </p:extLst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3529284"/>
      </p:ext>
    </p:extLst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</a:t>
            </a:r>
            <a:r>
              <a:rPr lang="ko-KR" altLang="en-US" dirty="0" err="1"/>
              <a:t>컴에</a:t>
            </a:r>
            <a:r>
              <a:rPr lang="ko-KR" altLang="en-US" dirty="0"/>
              <a:t> 깔린 </a:t>
            </a:r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root </a:t>
            </a:r>
            <a:r>
              <a:rPr lang="ko-KR" altLang="en-US" dirty="0"/>
              <a:t>패스워드는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69343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962173"/>
      </p:ext>
    </p:extLst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324699"/>
      </p:ext>
    </p:extLst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324699"/>
      </p:ext>
    </p:extLst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324699"/>
      </p:ext>
    </p:extLst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324699"/>
      </p:ext>
    </p:extLst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2002654"/>
      </p:ext>
    </p:extLst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662433"/>
      </p:ext>
    </p:extLst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3791612"/>
      </p:ext>
    </p:extLst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497232"/>
      </p:ext>
    </p:extLst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8420598"/>
      </p:ext>
    </p:extLst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3273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962173"/>
      </p:ext>
    </p:extLst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9952216"/>
      </p:ext>
    </p:extLst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216926"/>
      </p:ext>
    </p:extLst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9376064"/>
      </p:ext>
    </p:extLst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53444"/>
      </p:ext>
    </p:extLst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153755"/>
      </p:ext>
    </p:extLst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236366"/>
      </p:ext>
    </p:extLst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539079"/>
      </p:ext>
    </p:extLst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7545560"/>
      </p:ext>
    </p:extLst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8482"/>
      </p:ext>
    </p:extLst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84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614494"/>
      </p:ext>
    </p:extLst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2146164"/>
      </p:ext>
    </p:extLst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618236"/>
      </p:ext>
    </p:extLst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833906"/>
      </p:ext>
    </p:extLst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2444283"/>
      </p:ext>
    </p:extLst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6745725"/>
      </p:ext>
    </p:extLst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5443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81793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78828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1234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2561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442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3470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89711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84091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51268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13643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2952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4684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54177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54177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5445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968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2304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64738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0170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15262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9272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9495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1309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90147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84620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4528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695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 [본문] (장) - 절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7457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/>
            </a:lvl1pPr>
            <a:lvl2pPr>
              <a:lnSpc>
                <a:spcPct val="100000"/>
              </a:lnSpc>
              <a:buClr>
                <a:srgbClr val="506EA5"/>
              </a:buClr>
              <a:defRPr/>
            </a:lvl2pPr>
            <a:lvl3pPr>
              <a:lnSpc>
                <a:spcPct val="100000"/>
              </a:lnSpc>
              <a:buClr>
                <a:srgbClr val="506EA5"/>
              </a:buClr>
              <a:defRPr/>
            </a:lvl3pPr>
            <a:lvl4pPr>
              <a:lnSpc>
                <a:spcPct val="100000"/>
              </a:lnSpc>
              <a:buClr>
                <a:srgbClr val="506EA5"/>
              </a:buClr>
              <a:defRPr/>
            </a:lvl4pPr>
            <a:lvl5pPr>
              <a:lnSpc>
                <a:spcPct val="100000"/>
              </a:lnSpc>
              <a:buClr>
                <a:srgbClr val="506EA5"/>
              </a:buClr>
              <a:defRPr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 hasCustomPrompt="1"/>
          </p:nvPr>
        </p:nvSpPr>
        <p:spPr>
          <a:xfrm>
            <a:off x="338400" y="560216"/>
            <a:ext cx="10568527" cy="442429"/>
          </a:xfrm>
          <a:prstGeom prst="rect">
            <a:avLst/>
          </a:prstGeo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>
              <a:lnSpc>
                <a:spcPct val="100000"/>
              </a:lnSpc>
              <a:buFontTx/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 [본문] 장 - (절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0"/>
          <p:cNvSpPr>
            <a:spLocks noGrp="1"/>
          </p:cNvSpPr>
          <p:nvPr>
            <p:ph sz="quarter" idx="10" hasCustomPrompt="1"/>
          </p:nvPr>
        </p:nvSpPr>
        <p:spPr>
          <a:xfrm>
            <a:off x="181421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847942"/>
          </a:xfr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38400" y="561146"/>
            <a:ext cx="10568526" cy="442429"/>
          </a:xfr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 marL="0" marR="0" indent="0" defTabSz="91380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2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. [본문] (장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266400" y="578149"/>
            <a:ext cx="10704880" cy="1745730"/>
          </a:xfrm>
          <a:prstGeom prst="rect">
            <a:avLst/>
          </a:prstGeom>
        </p:spPr>
        <p:txBody>
          <a:bodyPr/>
          <a:lstStyle>
            <a:lvl1pPr>
              <a:buClr>
                <a:srgbClr val="506EA5"/>
              </a:buClr>
              <a:defRPr/>
            </a:lvl1pPr>
            <a:lvl2pPr>
              <a:buClr>
                <a:srgbClr val="506EA5"/>
              </a:buClr>
              <a:defRPr sz="1600"/>
            </a:lvl2pPr>
            <a:lvl3pPr>
              <a:buClr>
                <a:srgbClr val="506EA5"/>
              </a:buClr>
              <a:defRPr sz="1400"/>
            </a:lvl3pPr>
            <a:lvl4pPr>
              <a:buClr>
                <a:srgbClr val="506EA5"/>
              </a:buClr>
              <a:defRPr sz="1200"/>
            </a:lvl4pPr>
            <a:lvl5pPr>
              <a:buClr>
                <a:srgbClr val="506EA5"/>
              </a:buClr>
              <a:defRPr sz="1000"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1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. [빈화면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11522075" cy="6480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20902" y="96032"/>
            <a:ext cx="11272924" cy="62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89A9A-E38C-4CEE-A0DA-86EB830AA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60" y="2351899"/>
            <a:ext cx="8641556" cy="96469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C48FE3-66D1-48B2-8166-490BF852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7FEAC6-AB39-463E-93D5-E1E088C11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69" y="5372038"/>
            <a:ext cx="2629537" cy="621268"/>
          </a:xfrm>
          <a:prstGeom prst="rect">
            <a:avLst/>
          </a:prstGeom>
        </p:spPr>
      </p:pic>
      <p:sp>
        <p:nvSpPr>
          <p:cNvPr id="9" name="1/2 액자 8">
            <a:extLst>
              <a:ext uri="{FF2B5EF4-FFF2-40B4-BE49-F238E27FC236}">
                <a16:creationId xmlns:a16="http://schemas.microsoft.com/office/drawing/2014/main" id="{EC4D9EEF-6729-4ABB-BD7F-83498D0DE502}"/>
              </a:ext>
            </a:extLst>
          </p:cNvPr>
          <p:cNvSpPr/>
          <p:nvPr userDrawn="1"/>
        </p:nvSpPr>
        <p:spPr>
          <a:xfrm>
            <a:off x="0" y="1"/>
            <a:ext cx="792143" cy="856168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E4F06146-FA1B-461E-8999-EC0C0EAEB226}"/>
              </a:ext>
            </a:extLst>
          </p:cNvPr>
          <p:cNvSpPr/>
          <p:nvPr userDrawn="1"/>
        </p:nvSpPr>
        <p:spPr>
          <a:xfrm rot="5400000">
            <a:off x="10697915" y="-32139"/>
            <a:ext cx="792021" cy="85629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0"/>
          <p:cNvSpPr>
            <a:spLocks noGrp="1"/>
          </p:cNvSpPr>
          <p:nvPr>
            <p:ph type="title"/>
          </p:nvPr>
        </p:nvSpPr>
        <p:spPr>
          <a:xfrm>
            <a:off x="181418" y="85023"/>
            <a:ext cx="11025039" cy="430827"/>
          </a:xfrm>
          <a:prstGeom prst="rect">
            <a:avLst/>
          </a:prstGeom>
          <a:noFill/>
        </p:spPr>
        <p:txBody>
          <a:bodyPr vert="horz" wrap="square" lIns="91380" tIns="45690" rIns="91380" bIns="45690" rtlCol="0" anchor="t" anchorCtr="0">
            <a:spAutoFit/>
          </a:bodyPr>
          <a:lstStyle/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700"/>
              </a:spcBef>
              <a:def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6004" y="1511691"/>
            <a:ext cx="10370068" cy="427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5037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3" r:id="rId4"/>
    <p:sldLayoutId id="2147483874" r:id="rId5"/>
  </p:sldLayoutIdLst>
  <p:hf hdr="0" ftr="0" dt="0"/>
  <p:txStyles>
    <p:titleStyle>
      <a:lvl1pPr algn="l" defTabSz="913755" rtl="0" eaLnBrk="1" latinLnBrk="0" hangingPunct="1">
        <a:lnSpc>
          <a:spcPct val="100000"/>
        </a:lnSpc>
        <a:spcBef>
          <a:spcPct val="0"/>
        </a:spcBef>
        <a:buNone/>
        <a:defRPr kumimoji="1" lang="ko-KR" altLang="en-US" sz="2000" b="1" i="0" u="none" strike="noStrike" kern="1200" cap="none" spc="0" normalizeH="0" baseline="0" noProof="0" dirty="0">
          <a:ln>
            <a:noFill/>
          </a:ln>
          <a:solidFill>
            <a:srgbClr val="36918B"/>
          </a:solidFill>
          <a:effectLst/>
          <a:uLnTx/>
          <a:uFillTx/>
          <a:latin typeface="맑은 고딕" pitchFamily="50" charset="-127"/>
          <a:ea typeface="맑은 고딕" pitchFamily="50" charset="-127"/>
          <a:cs typeface="+mn-cs"/>
        </a:defRPr>
      </a:lvl1pPr>
    </p:titleStyle>
    <p:bodyStyle>
      <a:lvl1pPr marL="324000" indent="-324000" algn="l" defTabSz="913755" rtl="0" eaLnBrk="1" latinLnBrk="0" hangingPunct="1">
        <a:lnSpc>
          <a:spcPct val="100000"/>
        </a:lnSpc>
        <a:spcBef>
          <a:spcPts val="1400"/>
        </a:spcBef>
        <a:buClr>
          <a:srgbClr val="5ABEC3"/>
        </a:buClr>
        <a:buFont typeface="돋움" pitchFamily="50" charset="-127"/>
        <a:buChar char="▐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334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Wingdings 3" pitchFamily="18" charset="2"/>
        <a:buChar char="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704850" indent="-161925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•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900000" indent="-1980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돋움" pitchFamily="50" charset="-127"/>
        <a:buChar char="-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049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»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2835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2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0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80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6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5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9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8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3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kitten/&#45320;&#48708;/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3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3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3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3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3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jquery.com/" TargetMode="External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.jquery.com/jquery-3.5.1.js" TargetMode="Externa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download/" TargetMode="External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3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.png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ocs/latest-v13.x/api/os.html#os_os_hostname" TargetMode="External"/><Relationship Id="rId2" Type="http://schemas.openxmlformats.org/officeDocument/2006/relationships/hyperlink" Target="https://nodejs.org/en/doc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docs/latest-v14.x/api/os.html#os_os_hostname" TargetMode="Externa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about" TargetMode="External"/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hyperlink" Target="https://nodejs.org/en/download" TargetMode="Externa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naver.com/search.naver?where=nexearch&amp;sm=top_hty&amp;fbm=0&amp;ie=utf8&amp;query=thread" TargetMode="External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naver.com/search.naver?where=nexearch&amp;sm=top_hty&amp;fbm=0&amp;ie=utf8&amp;query=thread" TargetMode="External"/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hyperlink" Target="http://localhost:3000/about" TargetMode="External"/><Relationship Id="rId4" Type="http://schemas.openxmlformats.org/officeDocument/2006/relationships/hyperlink" Target="http://localhost:3000/hom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about" TargetMode="External"/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3000/about)&#51012;" TargetMode="Externa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naver.com/search.naver?where=nexearch&amp;sm=top_hty&amp;fbm=0&amp;ie=utf8&amp;query=stack" TargetMode="External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naver.com/search.naver?sm=tab_hty.top&amp;where=nexearch&amp;query=queue&amp;oquery=stack&amp;tqi=iUXGPlqo1SCssiZ9PVsssssssYG-364525" TargetMode="External"/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arch.naver.com/search.naver?where=nexearch&amp;sm=top_hty&amp;fbm=0&amp;ie=utf8&amp;query=stack" TargetMode="Externa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3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3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hyperlink" Target="mailto:express@4.14" TargetMode="External"/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3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5.png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nk_rot" TargetMode="External"/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20/" TargetMode="External"/><Relationship Id="rId2" Type="http://schemas.openxmlformats.org/officeDocument/2006/relationships/notesSlide" Target="../notesSlides/notesSlide5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8.png"/><Relationship Id="rId4" Type="http://schemas.openxmlformats.org/officeDocument/2006/relationships/hyperlink" Target="http://localhost:2020/nothing.html" TargetMode="Externa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1.xml"/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2.xml"/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3.xml"/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4.xml"/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5.xml"/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6.xml"/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20/monitor.html" TargetMode="External"/><Relationship Id="rId2" Type="http://schemas.openxmlformats.org/officeDocument/2006/relationships/notesSlide" Target="../notesSlides/notesSlide547.xml"/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8.xml"/><Relationship Id="rId1" Type="http://schemas.openxmlformats.org/officeDocument/2006/relationships/slideLayout" Target="../slideLayouts/slideLayout3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0.xml"/><Relationship Id="rId1" Type="http://schemas.openxmlformats.org/officeDocument/2006/relationships/slideLayout" Target="../slideLayouts/slideLayout3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tudyonarduino/5745" TargetMode="External"/><Relationship Id="rId2" Type="http://schemas.openxmlformats.org/officeDocument/2006/relationships/notesSlide" Target="../notesSlides/notesSlide5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9.png"/><Relationship Id="rId4" Type="http://schemas.openxmlformats.org/officeDocument/2006/relationships/hyperlink" Target="https://cafe.naver.com/studyonarduino/5746" TargetMode="Externa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3.png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54.xml"/><Relationship Id="rId1" Type="http://schemas.openxmlformats.org/officeDocument/2006/relationships/slideLayout" Target="../slideLayouts/slideLayout3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5.xml"/><Relationship Id="rId1" Type="http://schemas.openxmlformats.org/officeDocument/2006/relationships/slideLayout" Target="../slideLayouts/slideLayout3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5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5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8.png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" TargetMode="External"/><Relationship Id="rId2" Type="http://schemas.openxmlformats.org/officeDocument/2006/relationships/notesSlide" Target="../notesSlides/notesSlide5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60.xml"/><Relationship Id="rId1" Type="http://schemas.openxmlformats.org/officeDocument/2006/relationships/slideLayout" Target="../slideLayouts/slideLayout3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1.xml"/><Relationship Id="rId1" Type="http://schemas.openxmlformats.org/officeDocument/2006/relationships/slideLayout" Target="../slideLayouts/slideLayout3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62.xml"/><Relationship Id="rId1" Type="http://schemas.openxmlformats.org/officeDocument/2006/relationships/slideLayout" Target="../slideLayouts/slideLayout3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3.xml"/><Relationship Id="rId1" Type="http://schemas.openxmlformats.org/officeDocument/2006/relationships/slideLayout" Target="../slideLayouts/slideLayout3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4.xml"/><Relationship Id="rId1" Type="http://schemas.openxmlformats.org/officeDocument/2006/relationships/slideLayout" Target="../slideLayouts/slideLayout3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5.xml"/><Relationship Id="rId1" Type="http://schemas.openxmlformats.org/officeDocument/2006/relationships/slideLayout" Target="../slideLayouts/slideLayout3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20/" TargetMode="External"/><Relationship Id="rId2" Type="http://schemas.openxmlformats.org/officeDocument/2006/relationships/notesSlide" Target="../notesSlides/notesSlide5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:2020/products/1" TargetMode="External"/><Relationship Id="rId5" Type="http://schemas.openxmlformats.org/officeDocument/2006/relationships/hyperlink" Target="http://localhost:2020/products/0" TargetMode="External"/><Relationship Id="rId4" Type="http://schemas.openxmlformats.org/officeDocument/2006/relationships/hyperlink" Target="http://localhost:2020/products" TargetMode="Externa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5.png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0.xml"/><Relationship Id="rId1" Type="http://schemas.openxmlformats.org/officeDocument/2006/relationships/slideLayout" Target="../slideLayouts/slideLayout3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1.xml"/><Relationship Id="rId1" Type="http://schemas.openxmlformats.org/officeDocument/2006/relationships/slideLayout" Target="../slideLayouts/slideLayout3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5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3.xml"/><Relationship Id="rId1" Type="http://schemas.openxmlformats.org/officeDocument/2006/relationships/slideLayout" Target="../slideLayouts/slideLayout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5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4.png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5.xml"/><Relationship Id="rId1" Type="http://schemas.openxmlformats.org/officeDocument/2006/relationships/slideLayout" Target="../slideLayouts/slideLayout3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5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6.png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7.xml"/><Relationship Id="rId1" Type="http://schemas.openxmlformats.org/officeDocument/2006/relationships/slideLayout" Target="../slideLayouts/slideLayout3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78.xml"/><Relationship Id="rId1" Type="http://schemas.openxmlformats.org/officeDocument/2006/relationships/slideLayout" Target="../slideLayouts/slideLayout3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7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80.xml"/><Relationship Id="rId1" Type="http://schemas.openxmlformats.org/officeDocument/2006/relationships/slideLayout" Target="../slideLayouts/slideLayout3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5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82.xml"/><Relationship Id="rId1" Type="http://schemas.openxmlformats.org/officeDocument/2006/relationships/slideLayout" Target="../slideLayouts/slideLayout3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3.xml"/><Relationship Id="rId1" Type="http://schemas.openxmlformats.org/officeDocument/2006/relationships/slideLayout" Target="../slideLayouts/slideLayout3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4.xml"/><Relationship Id="rId1" Type="http://schemas.openxmlformats.org/officeDocument/2006/relationships/slideLayout" Target="../slideLayouts/slideLayout3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5.xml"/><Relationship Id="rId1" Type="http://schemas.openxmlformats.org/officeDocument/2006/relationships/slideLayout" Target="../slideLayouts/slideLayout3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6.xml"/><Relationship Id="rId1" Type="http://schemas.openxmlformats.org/officeDocument/2006/relationships/slideLayout" Target="../slideLayouts/slideLayout3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7.xml"/><Relationship Id="rId1" Type="http://schemas.openxmlformats.org/officeDocument/2006/relationships/slideLayout" Target="../slideLayouts/slideLayout3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9.xml"/><Relationship Id="rId1" Type="http://schemas.openxmlformats.org/officeDocument/2006/relationships/slideLayout" Target="../slideLayouts/slideLayout3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0.xml"/><Relationship Id="rId1" Type="http://schemas.openxmlformats.org/officeDocument/2006/relationships/slideLayout" Target="../slideLayouts/slideLayout3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1.xml"/><Relationship Id="rId1" Type="http://schemas.openxmlformats.org/officeDocument/2006/relationships/slideLayout" Target="../slideLayouts/slideLayout3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2.xml"/><Relationship Id="rId1" Type="http://schemas.openxmlformats.org/officeDocument/2006/relationships/slideLayout" Target="../slideLayouts/slideLayout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3.xml"/><Relationship Id="rId1" Type="http://schemas.openxmlformats.org/officeDocument/2006/relationships/slideLayout" Target="../slideLayouts/slideLayout3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594.xml"/><Relationship Id="rId1" Type="http://schemas.openxmlformats.org/officeDocument/2006/relationships/slideLayout" Target="../slideLayouts/slideLayout3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595.xml"/><Relationship Id="rId1" Type="http://schemas.openxmlformats.org/officeDocument/2006/relationships/slideLayout" Target="../slideLayouts/slideLayout3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96.xml"/><Relationship Id="rId1" Type="http://schemas.openxmlformats.org/officeDocument/2006/relationships/slideLayout" Target="../slideLayouts/slideLayout3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8.xml"/><Relationship Id="rId1" Type="http://schemas.openxmlformats.org/officeDocument/2006/relationships/slideLayout" Target="../slideLayouts/slideLayout3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9.xml"/><Relationship Id="rId1" Type="http://schemas.openxmlformats.org/officeDocument/2006/relationships/slideLayout" Target="../slideLayouts/slideLayout3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00.xml"/><Relationship Id="rId1" Type="http://schemas.openxmlformats.org/officeDocument/2006/relationships/slideLayout" Target="../slideLayouts/slideLayout3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01.xml"/><Relationship Id="rId1" Type="http://schemas.openxmlformats.org/officeDocument/2006/relationships/slideLayout" Target="../slideLayouts/slideLayout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602.xml"/><Relationship Id="rId1" Type="http://schemas.openxmlformats.org/officeDocument/2006/relationships/slideLayout" Target="../slideLayouts/slideLayout3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3.xml"/><Relationship Id="rId1" Type="http://schemas.openxmlformats.org/officeDocument/2006/relationships/slideLayout" Target="../slideLayouts/slideLayout3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4.xml"/><Relationship Id="rId1" Type="http://schemas.openxmlformats.org/officeDocument/2006/relationships/slideLayout" Target="../slideLayouts/slideLayout3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5.xml"/><Relationship Id="rId1" Type="http://schemas.openxmlformats.org/officeDocument/2006/relationships/slideLayout" Target="../slideLayouts/slideLayout3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6.xml"/><Relationship Id="rId1" Type="http://schemas.openxmlformats.org/officeDocument/2006/relationships/slideLayout" Target="../slideLayouts/slideLayout3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8.xml"/><Relationship Id="rId1" Type="http://schemas.openxmlformats.org/officeDocument/2006/relationships/slideLayout" Target="../slideLayouts/slideLayout3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09.xml"/><Relationship Id="rId1" Type="http://schemas.openxmlformats.org/officeDocument/2006/relationships/slideLayout" Target="../slideLayouts/slideLayout3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10.xml"/><Relationship Id="rId1" Type="http://schemas.openxmlformats.org/officeDocument/2006/relationships/slideLayout" Target="../slideLayouts/slideLayout3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1.xml"/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2.xml"/><Relationship Id="rId1" Type="http://schemas.openxmlformats.org/officeDocument/2006/relationships/slideLayout" Target="../slideLayouts/slideLayout3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13.xml"/><Relationship Id="rId1" Type="http://schemas.openxmlformats.org/officeDocument/2006/relationships/slideLayout" Target="../slideLayouts/slideLayout3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4.xml"/><Relationship Id="rId1" Type="http://schemas.openxmlformats.org/officeDocument/2006/relationships/slideLayout" Target="../slideLayouts/slideLayout3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15.xml"/><Relationship Id="rId1" Type="http://schemas.openxmlformats.org/officeDocument/2006/relationships/slideLayout" Target="../slideLayouts/slideLayout3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17.xml"/><Relationship Id="rId1" Type="http://schemas.openxmlformats.org/officeDocument/2006/relationships/slideLayout" Target="../slideLayouts/slideLayout3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8.xml"/><Relationship Id="rId1" Type="http://schemas.openxmlformats.org/officeDocument/2006/relationships/slideLayout" Target="../slideLayouts/slideLayout3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9.xml"/><Relationship Id="rId1" Type="http://schemas.openxmlformats.org/officeDocument/2006/relationships/slideLayout" Target="../slideLayouts/slideLayout3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0.xml"/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21.xml"/><Relationship Id="rId1" Type="http://schemas.openxmlformats.org/officeDocument/2006/relationships/slideLayout" Target="../slideLayouts/slideLayout3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2.xml"/><Relationship Id="rId1" Type="http://schemas.openxmlformats.org/officeDocument/2006/relationships/slideLayout" Target="../slideLayouts/slideLayout3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3.xml"/><Relationship Id="rId1" Type="http://schemas.openxmlformats.org/officeDocument/2006/relationships/slideLayout" Target="../slideLayouts/slideLayout3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4.xml"/><Relationship Id="rId1" Type="http://schemas.openxmlformats.org/officeDocument/2006/relationships/slideLayout" Target="../slideLayouts/slideLayout3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6.xml"/><Relationship Id="rId1" Type="http://schemas.openxmlformats.org/officeDocument/2006/relationships/slideLayout" Target="../slideLayouts/slideLayout3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7.xml"/><Relationship Id="rId1" Type="http://schemas.openxmlformats.org/officeDocument/2006/relationships/slideLayout" Target="../slideLayouts/slideLayout3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8.xml"/><Relationship Id="rId1" Type="http://schemas.openxmlformats.org/officeDocument/2006/relationships/slideLayout" Target="../slideLayouts/slideLayout3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9.xml"/><Relationship Id="rId1" Type="http://schemas.openxmlformats.org/officeDocument/2006/relationships/slideLayout" Target="../slideLayouts/slideLayout3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0.xml"/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1.xml"/><Relationship Id="rId1" Type="http://schemas.openxmlformats.org/officeDocument/2006/relationships/slideLayout" Target="../slideLayouts/slideLayout3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2.xml"/><Relationship Id="rId1" Type="http://schemas.openxmlformats.org/officeDocument/2006/relationships/slideLayout" Target="../slideLayouts/slideLayout3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3.xml"/><Relationship Id="rId1" Type="http://schemas.openxmlformats.org/officeDocument/2006/relationships/slideLayout" Target="../slideLayouts/slideLayout3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5.xml"/><Relationship Id="rId1" Type="http://schemas.openxmlformats.org/officeDocument/2006/relationships/slideLayout" Target="../slideLayouts/slideLayout3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36.xml"/><Relationship Id="rId1" Type="http://schemas.openxmlformats.org/officeDocument/2006/relationships/slideLayout" Target="../slideLayouts/slideLayout3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7.xml"/><Relationship Id="rId1" Type="http://schemas.openxmlformats.org/officeDocument/2006/relationships/slideLayout" Target="../slideLayouts/slideLayout3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8.xml"/><Relationship Id="rId1" Type="http://schemas.openxmlformats.org/officeDocument/2006/relationships/slideLayout" Target="../slideLayouts/slideLayout3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9.xml"/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0.xml"/><Relationship Id="rId1" Type="http://schemas.openxmlformats.org/officeDocument/2006/relationships/slideLayout" Target="../slideLayouts/slideLayout3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41.xml"/><Relationship Id="rId1" Type="http://schemas.openxmlformats.org/officeDocument/2006/relationships/slideLayout" Target="../slideLayouts/slideLayout3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2.xml"/><Relationship Id="rId1" Type="http://schemas.openxmlformats.org/officeDocument/2006/relationships/slideLayout" Target="../slideLayouts/slideLayout3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3.xml"/><Relationship Id="rId1" Type="http://schemas.openxmlformats.org/officeDocument/2006/relationships/slideLayout" Target="../slideLayouts/slideLayout3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5.xml"/><Relationship Id="rId1" Type="http://schemas.openxmlformats.org/officeDocument/2006/relationships/slideLayout" Target="../slideLayouts/slideLayout3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6.xml"/><Relationship Id="rId1" Type="http://schemas.openxmlformats.org/officeDocument/2006/relationships/slideLayout" Target="../slideLayouts/slideLayout3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7.xml"/><Relationship Id="rId1" Type="http://schemas.openxmlformats.org/officeDocument/2006/relationships/slideLayout" Target="../slideLayouts/slideLayout3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8.xml"/><Relationship Id="rId1" Type="http://schemas.openxmlformats.org/officeDocument/2006/relationships/slideLayout" Target="../slideLayouts/slideLayout3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9.xml"/><Relationship Id="rId1" Type="http://schemas.openxmlformats.org/officeDocument/2006/relationships/slideLayout" Target="../slideLayouts/slideLayout3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0.xml"/><Relationship Id="rId1" Type="http://schemas.openxmlformats.org/officeDocument/2006/relationships/slideLayout" Target="../slideLayouts/slideLayout3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microsoft.com/office/2007/relationships/hdphoto" Target="../media/hdphoto1.wdp"/><Relationship Id="rId2" Type="http://schemas.openxmlformats.org/officeDocument/2006/relationships/notesSlide" Target="../notesSlides/notesSlide6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5" Type="http://schemas.openxmlformats.org/officeDocument/2006/relationships/image" Target="../media/image263.jpeg"/><Relationship Id="rId4" Type="http://schemas.openxmlformats.org/officeDocument/2006/relationships/image" Target="../media/image262.png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652.xml"/><Relationship Id="rId1" Type="http://schemas.openxmlformats.org/officeDocument/2006/relationships/slideLayout" Target="../slideLayouts/slideLayout3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653.xml"/><Relationship Id="rId1" Type="http://schemas.openxmlformats.org/officeDocument/2006/relationships/slideLayout" Target="../slideLayouts/slideLayout3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google.com/intl/ko_kr/chrome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5.xml"/><Relationship Id="rId1" Type="http://schemas.openxmlformats.org/officeDocument/2006/relationships/slideLayout" Target="../slideLayouts/slideLayout3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6.xml"/><Relationship Id="rId1" Type="http://schemas.openxmlformats.org/officeDocument/2006/relationships/slideLayout" Target="../slideLayouts/slideLayout3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7.xml"/><Relationship Id="rId1" Type="http://schemas.openxmlformats.org/officeDocument/2006/relationships/slideLayout" Target="../slideLayouts/slideLayout3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6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8.png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6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0.png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ql.com/" TargetMode="External"/><Relationship Id="rId2" Type="http://schemas.openxmlformats.org/officeDocument/2006/relationships/notesSlide" Target="../notesSlides/notesSlide6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1.png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661.xml"/><Relationship Id="rId1" Type="http://schemas.openxmlformats.org/officeDocument/2006/relationships/slideLayout" Target="../slideLayouts/slideLayout3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6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663.xml"/><Relationship Id="rId1" Type="http://schemas.openxmlformats.org/officeDocument/2006/relationships/slideLayout" Target="../slideLayouts/slideLayout3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664.xml"/><Relationship Id="rId1" Type="http://schemas.openxmlformats.org/officeDocument/2006/relationships/slideLayout" Target="../slideLayouts/slideLayout3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665.xml"/><Relationship Id="rId1" Type="http://schemas.openxmlformats.org/officeDocument/2006/relationships/slideLayout" Target="../slideLayouts/slideLayout3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666.xml"/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667.xml"/><Relationship Id="rId1" Type="http://schemas.openxmlformats.org/officeDocument/2006/relationships/slideLayout" Target="../slideLayouts/slideLayout3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668.xml"/><Relationship Id="rId1" Type="http://schemas.openxmlformats.org/officeDocument/2006/relationships/slideLayout" Target="../slideLayouts/slideLayout3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669.xml"/><Relationship Id="rId1" Type="http://schemas.openxmlformats.org/officeDocument/2006/relationships/slideLayout" Target="../slideLayouts/slideLayout3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6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671.xml"/><Relationship Id="rId1" Type="http://schemas.openxmlformats.org/officeDocument/2006/relationships/slideLayout" Target="../slideLayouts/slideLayout3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67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673.xml"/><Relationship Id="rId1" Type="http://schemas.openxmlformats.org/officeDocument/2006/relationships/slideLayout" Target="../slideLayouts/slideLayout3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674.xml"/><Relationship Id="rId1" Type="http://schemas.openxmlformats.org/officeDocument/2006/relationships/slideLayout" Target="../slideLayouts/slideLayout3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675.xml"/><Relationship Id="rId1" Type="http://schemas.openxmlformats.org/officeDocument/2006/relationships/slideLayout" Target="../slideLayouts/slideLayout3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676.xml"/><Relationship Id="rId1" Type="http://schemas.openxmlformats.org/officeDocument/2006/relationships/slideLayout" Target="../slideLayouts/slideLayout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1.png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6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3.png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6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5.png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0.xml"/><Relationship Id="rId1" Type="http://schemas.openxmlformats.org/officeDocument/2006/relationships/slideLayout" Target="../slideLayouts/slideLayout3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681.xml"/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6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683.xml"/><Relationship Id="rId1" Type="http://schemas.openxmlformats.org/officeDocument/2006/relationships/slideLayout" Target="../slideLayouts/slideLayout3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84.xml"/><Relationship Id="rId1" Type="http://schemas.openxmlformats.org/officeDocument/2006/relationships/slideLayout" Target="../slideLayouts/slideLayout3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685.xml"/><Relationship Id="rId1" Type="http://schemas.openxmlformats.org/officeDocument/2006/relationships/slideLayout" Target="../slideLayouts/slideLayout3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687.xml"/><Relationship Id="rId1" Type="http://schemas.openxmlformats.org/officeDocument/2006/relationships/slideLayout" Target="../slideLayouts/slideLayout3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8.xml"/><Relationship Id="rId1" Type="http://schemas.openxmlformats.org/officeDocument/2006/relationships/slideLayout" Target="../slideLayouts/slideLayout3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6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6.png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690.xml"/><Relationship Id="rId1" Type="http://schemas.openxmlformats.org/officeDocument/2006/relationships/slideLayout" Target="../slideLayouts/slideLayout3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6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9.png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9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6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2.png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6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4.png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5.xml"/><Relationship Id="rId1" Type="http://schemas.openxmlformats.org/officeDocument/2006/relationships/slideLayout" Target="../slideLayouts/slideLayout3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696.xml"/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6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7.png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6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9.png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9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700.xml"/><Relationship Id="rId1" Type="http://schemas.openxmlformats.org/officeDocument/2006/relationships/slideLayout" Target="../slideLayouts/slideLayout3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701.xml"/><Relationship Id="rId1" Type="http://schemas.openxmlformats.org/officeDocument/2006/relationships/slideLayout" Target="../slideLayouts/slideLayout3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3.xml"/><Relationship Id="rId1" Type="http://schemas.openxmlformats.org/officeDocument/2006/relationships/slideLayout" Target="../slideLayouts/slideLayout3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704.xml"/><Relationship Id="rId1" Type="http://schemas.openxmlformats.org/officeDocument/2006/relationships/slideLayout" Target="../slideLayouts/slideLayout3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5.xml"/><Relationship Id="rId1" Type="http://schemas.openxmlformats.org/officeDocument/2006/relationships/slideLayout" Target="../slideLayouts/slideLayout3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6.xml"/><Relationship Id="rId1" Type="http://schemas.openxmlformats.org/officeDocument/2006/relationships/slideLayout" Target="../slideLayouts/slideLayout3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7.xml"/><Relationship Id="rId1" Type="http://schemas.openxmlformats.org/officeDocument/2006/relationships/slideLayout" Target="../slideLayouts/slideLayout3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hyperlink" Target="mailto:express@4.14" TargetMode="External"/><Relationship Id="rId2" Type="http://schemas.openxmlformats.org/officeDocument/2006/relationships/notesSlide" Target="../notesSlides/notesSlide7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6.png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9.xml"/><Relationship Id="rId1" Type="http://schemas.openxmlformats.org/officeDocument/2006/relationships/slideLayout" Target="../slideLayouts/slideLayout3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0.xml"/><Relationship Id="rId1" Type="http://schemas.openxmlformats.org/officeDocument/2006/relationships/slideLayout" Target="../slideLayouts/slideLayout3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711.xml"/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7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713.xml"/><Relationship Id="rId1" Type="http://schemas.openxmlformats.org/officeDocument/2006/relationships/slideLayout" Target="../slideLayouts/slideLayout3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1.png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5.xml"/><Relationship Id="rId1" Type="http://schemas.openxmlformats.org/officeDocument/2006/relationships/slideLayout" Target="../slideLayouts/slideLayout3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716.xml"/><Relationship Id="rId1" Type="http://schemas.openxmlformats.org/officeDocument/2006/relationships/slideLayout" Target="../slideLayouts/slideLayout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717.xml"/><Relationship Id="rId1" Type="http://schemas.openxmlformats.org/officeDocument/2006/relationships/slideLayout" Target="../slideLayouts/slideLayout3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8.xml"/><Relationship Id="rId1" Type="http://schemas.openxmlformats.org/officeDocument/2006/relationships/slideLayout" Target="../slideLayouts/slideLayout3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9.xml"/><Relationship Id="rId1" Type="http://schemas.openxmlformats.org/officeDocument/2006/relationships/slideLayout" Target="../slideLayouts/slideLayout3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720.xml"/><Relationship Id="rId1" Type="http://schemas.openxmlformats.org/officeDocument/2006/relationships/slideLayout" Target="../slideLayouts/slideLayout3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1.xml"/><Relationship Id="rId1" Type="http://schemas.openxmlformats.org/officeDocument/2006/relationships/slideLayout" Target="../slideLayouts/slideLayout3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3.xml"/><Relationship Id="rId1" Type="http://schemas.openxmlformats.org/officeDocument/2006/relationships/slideLayout" Target="../slideLayouts/slideLayout3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724.xml"/><Relationship Id="rId1" Type="http://schemas.openxmlformats.org/officeDocument/2006/relationships/slideLayout" Target="../slideLayouts/slideLayout3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5.xml"/><Relationship Id="rId1" Type="http://schemas.openxmlformats.org/officeDocument/2006/relationships/slideLayout" Target="../slideLayouts/slideLayout3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726.xml"/><Relationship Id="rId1" Type="http://schemas.openxmlformats.org/officeDocument/2006/relationships/slideLayout" Target="../slideLayouts/slideLayout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727.xml"/><Relationship Id="rId1" Type="http://schemas.openxmlformats.org/officeDocument/2006/relationships/slideLayout" Target="../slideLayouts/slideLayout3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8.xml"/><Relationship Id="rId1" Type="http://schemas.openxmlformats.org/officeDocument/2006/relationships/slideLayout" Target="../slideLayouts/slideLayout3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9.xml"/><Relationship Id="rId1" Type="http://schemas.openxmlformats.org/officeDocument/2006/relationships/slideLayout" Target="../slideLayouts/slideLayout3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0.xml"/><Relationship Id="rId1" Type="http://schemas.openxmlformats.org/officeDocument/2006/relationships/slideLayout" Target="../slideLayouts/slideLayout3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731.xml"/><Relationship Id="rId1" Type="http://schemas.openxmlformats.org/officeDocument/2006/relationships/slideLayout" Target="../slideLayouts/slideLayout3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3.xml"/><Relationship Id="rId1" Type="http://schemas.openxmlformats.org/officeDocument/2006/relationships/slideLayout" Target="../slideLayouts/slideLayout3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734.xml"/><Relationship Id="rId1" Type="http://schemas.openxmlformats.org/officeDocument/2006/relationships/slideLayout" Target="../slideLayouts/slideLayout3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5.xml"/><Relationship Id="rId1" Type="http://schemas.openxmlformats.org/officeDocument/2006/relationships/slideLayout" Target="../slideLayouts/slideLayout3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6.xml"/><Relationship Id="rId1" Type="http://schemas.openxmlformats.org/officeDocument/2006/relationships/slideLayout" Target="../slideLayouts/slideLayout3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7.xml"/><Relationship Id="rId1" Type="http://schemas.openxmlformats.org/officeDocument/2006/relationships/slideLayout" Target="../slideLayouts/slideLayout3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8.xml"/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9.xml"/><Relationship Id="rId1" Type="http://schemas.openxmlformats.org/officeDocument/2006/relationships/slideLayout" Target="../slideLayouts/slideLayout3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0.xml"/><Relationship Id="rId1" Type="http://schemas.openxmlformats.org/officeDocument/2006/relationships/slideLayout" Target="../slideLayouts/slideLayout3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2.xml"/><Relationship Id="rId1" Type="http://schemas.openxmlformats.org/officeDocument/2006/relationships/slideLayout" Target="../slideLayouts/slideLayout3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3.xml"/><Relationship Id="rId1" Type="http://schemas.openxmlformats.org/officeDocument/2006/relationships/slideLayout" Target="../slideLayouts/slideLayout3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1.png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2" Type="http://schemas.openxmlformats.org/officeDocument/2006/relationships/notesSlide" Target="../notesSlides/notesSlide7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 – JavaScript </a:t>
            </a:r>
            <a:r>
              <a:rPr lang="ko-KR" altLang="en-US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375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 : HTML </a:t>
            </a:r>
            <a:r>
              <a:rPr lang="ko-KR" altLang="en-US" dirty="0"/>
              <a:t>페이지 작성</a:t>
            </a:r>
            <a:endParaRPr lang="en-US" altLang="ko-KR" dirty="0"/>
          </a:p>
          <a:p>
            <a:pPr lvl="2"/>
            <a:r>
              <a:rPr lang="ko-KR" altLang="en-US" dirty="0"/>
              <a:t>새 창에 </a:t>
            </a:r>
            <a:r>
              <a:rPr lang="en-US" altLang="ko-KR" dirty="0"/>
              <a:t>html</a:t>
            </a:r>
            <a:r>
              <a:rPr lang="ko-KR" altLang="en-US" dirty="0"/>
              <a:t>이라고 입력하는 하면 </a:t>
            </a:r>
            <a:r>
              <a:rPr lang="en-US" altLang="ko-KR" dirty="0"/>
              <a:t>‘</a:t>
            </a:r>
            <a:r>
              <a:rPr lang="ko-KR" altLang="en-US" dirty="0"/>
              <a:t>자동 완성</a:t>
            </a:r>
            <a:r>
              <a:rPr lang="en-US" altLang="ko-KR" dirty="0"/>
              <a:t>’</a:t>
            </a:r>
            <a:r>
              <a:rPr lang="ko-KR" altLang="en-US" dirty="0"/>
              <a:t>이 나타나고 </a:t>
            </a:r>
            <a:r>
              <a:rPr lang="en-US" altLang="ko-KR" dirty="0"/>
              <a:t>[html:5]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코드를 옆에 보인 코드와 같이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4 : HTML </a:t>
            </a:r>
            <a:r>
              <a:rPr lang="ko-KR" altLang="en-US" dirty="0"/>
              <a:t>페이지 실행</a:t>
            </a:r>
            <a:endParaRPr lang="en-US" altLang="ko-KR" dirty="0"/>
          </a:p>
          <a:p>
            <a:pPr lvl="2"/>
            <a:r>
              <a:rPr lang="en-US" altLang="ko-KR" dirty="0"/>
              <a:t>test.html </a:t>
            </a:r>
            <a:r>
              <a:rPr lang="ko-KR" altLang="en-US" dirty="0"/>
              <a:t>파일을 저장 </a:t>
            </a:r>
            <a:r>
              <a:rPr lang="en-US" altLang="ko-KR" dirty="0">
                <a:sym typeface="Wingdings" panose="05000000000000000000" pitchFamily="2" charset="2"/>
              </a:rPr>
              <a:t> Ctrl + s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탐색기를 열어서 </a:t>
            </a:r>
            <a:r>
              <a:rPr lang="en-US" altLang="ko-KR" dirty="0">
                <a:sym typeface="Wingdings" panose="05000000000000000000" pitchFamily="2" charset="2"/>
              </a:rPr>
              <a:t>test.html</a:t>
            </a:r>
            <a:r>
              <a:rPr lang="ko-KR" altLang="en-US" dirty="0">
                <a:sym typeface="Wingdings" panose="05000000000000000000" pitchFamily="2" charset="2"/>
              </a:rPr>
              <a:t>를 더블 클릭하면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기본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웹 브라우저 실행됨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개발 환경 구성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3D3800-FBBA-48E0-B861-D1A46CCC12EC}"/>
              </a:ext>
            </a:extLst>
          </p:cNvPr>
          <p:cNvSpPr/>
          <p:nvPr/>
        </p:nvSpPr>
        <p:spPr>
          <a:xfrm>
            <a:off x="3487824" y="1871935"/>
            <a:ext cx="4536504" cy="266429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 World!'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472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8164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중에서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최소값은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89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8164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중에서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최소값은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5754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8164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중에서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최소값은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008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22923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07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37324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?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436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매개변수</a:t>
            </a:r>
            <a:endParaRPr lang="en-US" altLang="ko-KR" dirty="0"/>
          </a:p>
          <a:p>
            <a:pPr lvl="1"/>
            <a:r>
              <a:rPr lang="ko-KR" altLang="en-US" dirty="0"/>
              <a:t>자바스크립트는 함수를 생성할 때 함수에서 지정한 매개 변수 개수보다 많거나 적은 매개변수 사용을 허용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확인</a:t>
            </a:r>
            <a:endParaRPr lang="en-US" altLang="ko-KR" dirty="0"/>
          </a:p>
          <a:p>
            <a:pPr lvl="2"/>
            <a:r>
              <a:rPr lang="ko-KR" altLang="en-US" dirty="0"/>
              <a:t>출력  </a:t>
            </a:r>
            <a:r>
              <a:rPr lang="en-US" altLang="ko-KR" dirty="0"/>
              <a:t>- ‘</a:t>
            </a:r>
            <a:r>
              <a:rPr lang="ko-KR" altLang="en-US" dirty="0"/>
              <a:t>원래 매개변수입니다</a:t>
            </a:r>
            <a:r>
              <a:rPr lang="en-US" altLang="ko-KR" dirty="0"/>
              <a:t>’</a:t>
            </a:r>
          </a:p>
          <a:p>
            <a:pPr lvl="4"/>
            <a:r>
              <a:rPr lang="ko-KR" altLang="en-US" dirty="0"/>
              <a:t>추가된 매개 변수 무시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65B87-7D7D-49CD-BD51-260DFE398692}"/>
              </a:ext>
            </a:extLst>
          </p:cNvPr>
          <p:cNvSpPr/>
          <p:nvPr/>
        </p:nvSpPr>
        <p:spPr>
          <a:xfrm>
            <a:off x="3049957" y="1266692"/>
            <a:ext cx="6613873" cy="11632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function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함수 이름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&gt;(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&gt;,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&gt;,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함수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코드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return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리턴 값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A8FD76-CCFB-4FBC-A65F-6856B63313D0}"/>
              </a:ext>
            </a:extLst>
          </p:cNvPr>
          <p:cNvSpPr/>
          <p:nvPr/>
        </p:nvSpPr>
        <p:spPr>
          <a:xfrm>
            <a:off x="3026244" y="3574200"/>
            <a:ext cx="6637587" cy="100747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원래 매개변수입니다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추가된 매개변수입니다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64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매개변수</a:t>
            </a:r>
            <a:endParaRPr lang="en-US" altLang="ko-KR" dirty="0"/>
          </a:p>
          <a:p>
            <a:pPr lvl="1"/>
            <a:r>
              <a:rPr lang="ko-KR" altLang="en-US" dirty="0"/>
              <a:t>아래 코드 확인</a:t>
            </a:r>
            <a:endParaRPr lang="en-US" altLang="ko-KR" dirty="0"/>
          </a:p>
          <a:p>
            <a:pPr lvl="2"/>
            <a:r>
              <a:rPr lang="en-US" altLang="ko-KR" dirty="0"/>
              <a:t>prompt( ) </a:t>
            </a:r>
          </a:p>
          <a:p>
            <a:pPr lvl="3"/>
            <a:r>
              <a:rPr lang="ko-KR" altLang="en-US" dirty="0"/>
              <a:t>원래 매개 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매개 변수 </a:t>
            </a:r>
            <a:r>
              <a:rPr lang="en-US" altLang="ko-KR" dirty="0"/>
              <a:t>1</a:t>
            </a:r>
            <a:r>
              <a:rPr lang="ko-KR" altLang="en-US" dirty="0"/>
              <a:t>개만 전달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ko-KR" altLang="en-US" dirty="0"/>
              <a:t>부족한 매개 변수는 </a:t>
            </a:r>
            <a:r>
              <a:rPr lang="en-US" altLang="ko-KR" dirty="0"/>
              <a:t>undefined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2"/>
            <a:r>
              <a:rPr lang="ko-KR" altLang="en-US" dirty="0"/>
              <a:t>일부 함수는 위와 같이 정해진 매개 변수 보다 많거나 적게 매개 변수를 사용할 수 있음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C936D-5AD3-4DE8-A0C2-DF185276B40C}"/>
              </a:ext>
            </a:extLst>
          </p:cNvPr>
          <p:cNvSpPr/>
          <p:nvPr/>
        </p:nvSpPr>
        <p:spPr>
          <a:xfrm>
            <a:off x="3312765" y="3483623"/>
            <a:ext cx="5616624" cy="9253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원래 매개변수입니다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256733-54FF-4241-8A15-A1065DFA3032}"/>
              </a:ext>
            </a:extLst>
          </p:cNvPr>
          <p:cNvSpPr/>
          <p:nvPr/>
        </p:nvSpPr>
        <p:spPr>
          <a:xfrm>
            <a:off x="3312765" y="2060572"/>
            <a:ext cx="5616624" cy="9253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원래 매개변수입니다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EC9CFF-553A-421C-A243-064914D67932}"/>
              </a:ext>
            </a:extLst>
          </p:cNvPr>
          <p:cNvSpPr/>
          <p:nvPr/>
        </p:nvSpPr>
        <p:spPr>
          <a:xfrm>
            <a:off x="3312765" y="1439887"/>
            <a:ext cx="5616624" cy="35610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String prompt( [String message], [String default] );</a:t>
            </a:r>
          </a:p>
        </p:txBody>
      </p:sp>
    </p:spTree>
    <p:extLst>
      <p:ext uri="{BB962C8B-B14F-4D97-AF65-F5344CB8AC3E}">
        <p14:creationId xmlns:p14="http://schemas.microsoft.com/office/powerpoint/2010/main" val="1064134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 </a:t>
            </a:r>
            <a:endParaRPr lang="en-US" altLang="ko-KR" dirty="0"/>
          </a:p>
          <a:p>
            <a:pPr lvl="1"/>
            <a:r>
              <a:rPr lang="ko-KR" altLang="en-US" dirty="0"/>
              <a:t>아래 코드 실행 후 결과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Array( ) </a:t>
            </a:r>
            <a:r>
              <a:rPr lang="ko-KR" altLang="en-US" dirty="0"/>
              <a:t>함수는  매개 변수에 따라 세 가지 형태로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65B87-7D7D-49CD-BD51-260DFE398692}"/>
              </a:ext>
            </a:extLst>
          </p:cNvPr>
          <p:cNvSpPr/>
          <p:nvPr/>
        </p:nvSpPr>
        <p:spPr>
          <a:xfrm>
            <a:off x="2160637" y="1266692"/>
            <a:ext cx="7560840" cy="154134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546929AD-9FA3-4DF7-97C7-2C2ADD49B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28582"/>
              </p:ext>
            </p:extLst>
          </p:nvPr>
        </p:nvGraphicFramePr>
        <p:xfrm>
          <a:off x="2146407" y="3384103"/>
          <a:ext cx="7560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>
                  <a:extLst>
                    <a:ext uri="{9D8B030D-6E8A-4147-A177-3AD203B41FA5}">
                      <a16:colId xmlns:a16="http://schemas.microsoft.com/office/drawing/2014/main" val="798473229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val="209924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함수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2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Array(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빈 배열을 만듬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9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Array( number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매개 변수 값 만큼의 요소를 갖는 배열을 만듬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0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Array(any, …, any)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매개 변수를 요소로 하는 배열을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664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932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매개 변수로 전달된 숫자 모두를 더하는 </a:t>
            </a:r>
            <a:r>
              <a:rPr lang="en-US" altLang="ko-KR" dirty="0" err="1"/>
              <a:t>sumAll</a:t>
            </a:r>
            <a:r>
              <a:rPr lang="en-US" altLang="ko-KR" dirty="0"/>
              <a:t>( )</a:t>
            </a:r>
            <a:r>
              <a:rPr lang="ko-KR" altLang="en-US" dirty="0"/>
              <a:t>이라는 함수를 만들어 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옆</a:t>
            </a:r>
            <a:r>
              <a:rPr lang="en-US" altLang="ko-KR" dirty="0"/>
              <a:t> </a:t>
            </a:r>
            <a:r>
              <a:rPr lang="ko-KR" altLang="en-US" dirty="0"/>
              <a:t>코드 실행 후 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자바스크립트의 모든 함수는 내부에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arguments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객체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(object)</a:t>
            </a:r>
            <a:r>
              <a:rPr lang="ko-KR" altLang="en-US" dirty="0"/>
              <a:t>가 있으며 이 </a:t>
            </a:r>
            <a:r>
              <a:rPr lang="en-US" altLang="ko-KR" dirty="0"/>
              <a:t>arguments </a:t>
            </a:r>
            <a:r>
              <a:rPr lang="ko-KR" altLang="en-US" dirty="0"/>
              <a:t>객체는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매개 변수를 요소로 하는 배열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아래 코드 실행 후 분석</a:t>
            </a:r>
            <a:r>
              <a:rPr lang="en-US" altLang="ko-KR" dirty="0"/>
              <a:t> - </a:t>
            </a:r>
            <a:r>
              <a:rPr lang="ko-KR" altLang="en-US" dirty="0"/>
              <a:t>예상되는 출력 결과는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65B87-7D7D-49CD-BD51-260DFE398692}"/>
              </a:ext>
            </a:extLst>
          </p:cNvPr>
          <p:cNvSpPr/>
          <p:nvPr/>
        </p:nvSpPr>
        <p:spPr>
          <a:xfrm>
            <a:off x="3046590" y="1295871"/>
            <a:ext cx="7335809" cy="144944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길이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1224533" y="3384383"/>
            <a:ext cx="9157866" cy="2520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78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매개 변수로 전달된 숫자 모두를 더하는 </a:t>
            </a:r>
            <a:r>
              <a:rPr lang="en-US" altLang="ko-KR" dirty="0" err="1"/>
              <a:t>sumAll</a:t>
            </a:r>
            <a:r>
              <a:rPr lang="en-US" altLang="ko-KR" dirty="0"/>
              <a:t>( )</a:t>
            </a:r>
            <a:r>
              <a:rPr lang="ko-KR" altLang="en-US" dirty="0"/>
              <a:t>이라는 함수를 만들어 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아래 코드 실행 후 분석</a:t>
            </a:r>
            <a:r>
              <a:rPr lang="en-US" altLang="ko-KR" dirty="0"/>
              <a:t> - </a:t>
            </a:r>
            <a:r>
              <a:rPr lang="ko-KR" altLang="en-US" dirty="0"/>
              <a:t>예상되는 출력 결과는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자바스크립트의 모든 함수는 내부에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arguments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객체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(object)</a:t>
            </a:r>
            <a:r>
              <a:rPr lang="ko-KR" altLang="en-US" dirty="0"/>
              <a:t>가 있으며 이 </a:t>
            </a:r>
            <a:r>
              <a:rPr lang="en-US" altLang="ko-KR" dirty="0"/>
              <a:t>arguments </a:t>
            </a:r>
            <a:r>
              <a:rPr lang="ko-KR" altLang="en-US" dirty="0"/>
              <a:t>객체는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매개 변수를 요소로 하는 배열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1224533" y="2015951"/>
            <a:ext cx="9157866" cy="2520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eachElement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eachElement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2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에서 </a:t>
            </a:r>
            <a:r>
              <a:rPr lang="en-US" altLang="ko-KR" dirty="0"/>
              <a:t>HTML </a:t>
            </a:r>
            <a:r>
              <a:rPr lang="ko-KR" altLang="en-US" dirty="0"/>
              <a:t>파일을 웹 브라우저로 열기 </a:t>
            </a:r>
            <a:endParaRPr lang="en-US" altLang="ko-KR" dirty="0"/>
          </a:p>
          <a:p>
            <a:pPr lvl="1"/>
            <a:r>
              <a:rPr lang="ko-KR" altLang="en-US" dirty="0" err="1"/>
              <a:t>익스텐션</a:t>
            </a:r>
            <a:r>
              <a:rPr lang="ko-KR" altLang="en-US" dirty="0"/>
              <a:t> 설치 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en-US" altLang="ko-KR" dirty="0" err="1"/>
              <a:t>Extentions</a:t>
            </a:r>
            <a:r>
              <a:rPr lang="ko-KR" altLang="en-US" dirty="0"/>
              <a:t>에서 </a:t>
            </a:r>
            <a:r>
              <a:rPr lang="en-US" altLang="ko-KR" dirty="0"/>
              <a:t>open in </a:t>
            </a:r>
            <a:r>
              <a:rPr lang="en-US" altLang="ko-KR" dirty="0" err="1"/>
              <a:t>brower</a:t>
            </a:r>
            <a:r>
              <a:rPr lang="ko-KR" altLang="en-US" dirty="0"/>
              <a:t>를 검색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Install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파일을 웹 브라우저에서 열기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test.html </a:t>
            </a:r>
            <a:r>
              <a:rPr lang="ko-KR" altLang="en-US" dirty="0"/>
              <a:t>파일 선택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3"/>
            <a:r>
              <a:rPr lang="en-US" altLang="ko-KR" dirty="0"/>
              <a:t>Alt +  b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개발 환경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9D4E43-E6F1-4F1B-91B0-8FEAB48E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29" y="2323879"/>
            <a:ext cx="6854974" cy="2181831"/>
          </a:xfrm>
          <a:prstGeom prst="rect">
            <a:avLst/>
          </a:prstGeom>
        </p:spPr>
      </p:pic>
      <p:sp>
        <p:nvSpPr>
          <p:cNvPr id="3" name="번개 2"/>
          <p:cNvSpPr/>
          <p:nvPr/>
        </p:nvSpPr>
        <p:spPr>
          <a:xfrm>
            <a:off x="3730659" y="4069609"/>
            <a:ext cx="288032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14635" y="3961597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30" y="4988533"/>
            <a:ext cx="2905530" cy="704948"/>
          </a:xfrm>
          <a:prstGeom prst="rect">
            <a:avLst/>
          </a:prstGeom>
        </p:spPr>
      </p:pic>
      <p:sp>
        <p:nvSpPr>
          <p:cNvPr id="10" name="번개 9"/>
          <p:cNvSpPr/>
          <p:nvPr/>
        </p:nvSpPr>
        <p:spPr>
          <a:xfrm>
            <a:off x="4132384" y="2643637"/>
            <a:ext cx="288032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91530" y="2530504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endCxn id="9" idx="1"/>
          </p:cNvCxnSpPr>
          <p:nvPr/>
        </p:nvCxnSpPr>
        <p:spPr>
          <a:xfrm rot="16200000" flipH="1">
            <a:off x="4327976" y="3977253"/>
            <a:ext cx="1863412" cy="86409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번개 14"/>
          <p:cNvSpPr/>
          <p:nvPr/>
        </p:nvSpPr>
        <p:spPr>
          <a:xfrm>
            <a:off x="5085926" y="3309002"/>
            <a:ext cx="288032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45072" y="3195869"/>
            <a:ext cx="216024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553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나머지 매개변수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여러 개의 매개 변수를 하나의 </a:t>
            </a:r>
            <a:r>
              <a:rPr lang="ko-KR" altLang="en-US" dirty="0">
                <a:solidFill>
                  <a:srgbClr val="FF0000"/>
                </a:solidFill>
              </a:rPr>
              <a:t>배열</a:t>
            </a:r>
            <a:r>
              <a:rPr lang="ko-KR" altLang="en-US" dirty="0"/>
              <a:t>로 받음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846484" y="1434021"/>
            <a:ext cx="9157866" cy="7920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나머지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96202E-1E6A-DC72-A8D0-25823EA1E935}"/>
              </a:ext>
            </a:extLst>
          </p:cNvPr>
          <p:cNvSpPr/>
          <p:nvPr/>
        </p:nvSpPr>
        <p:spPr>
          <a:xfrm>
            <a:off x="864493" y="2664023"/>
            <a:ext cx="4392488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CB099A-2128-F082-C503-E6C53FB7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57" y="2410234"/>
            <a:ext cx="18859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16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나머지 매개변수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846484" y="1434021"/>
            <a:ext cx="9157866" cy="324622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'min(52, 273, 32, 103, 275, 24, 57)'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0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일반 매개변수와 나머지 매개변수 조합하기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/>
              <a:t>a, b</a:t>
            </a:r>
            <a:r>
              <a:rPr lang="ko-KR" altLang="en-US" dirty="0"/>
              <a:t>에 값을 먼저 할당하고 나머지 매개 변수 값이 </a:t>
            </a:r>
            <a:r>
              <a:rPr lang="en-US" altLang="ko-KR" dirty="0"/>
              <a:t>c</a:t>
            </a:r>
            <a:r>
              <a:rPr lang="ko-KR" altLang="en-US" dirty="0"/>
              <a:t>에 할당됨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846484" y="1434021"/>
            <a:ext cx="5058569" cy="216610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ECD2A-B3F1-5EDA-5D4F-26A2A1B3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816" y="1434021"/>
            <a:ext cx="2124075" cy="1990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E1EBBF-1996-CCC2-28D8-D78F0A8B4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85" y="1451014"/>
            <a:ext cx="1905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529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코드 분석</a:t>
            </a:r>
            <a:r>
              <a:rPr lang="en-US" altLang="ko-KR" dirty="0"/>
              <a:t>(1/2)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1504839" y="1289741"/>
            <a:ext cx="8502474" cy="461228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'number'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rests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957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코드 분석</a:t>
            </a:r>
            <a:r>
              <a:rPr lang="en-US" altLang="ko-KR" dirty="0"/>
              <a:t>(2/2)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1504839" y="1289742"/>
            <a:ext cx="8502474" cy="114023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`min(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`min(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...)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110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전개 연산자</a:t>
            </a:r>
            <a:endParaRPr lang="en-US" altLang="ko-KR" dirty="0"/>
          </a:p>
          <a:p>
            <a:pPr lvl="2"/>
            <a:r>
              <a:rPr lang="ko-KR" altLang="en-US" dirty="0"/>
              <a:t>어떤 함수의 매개변수로 배열을 입력할 수 없고 숫자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을 입력해야 한다면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그런데 우리가 가지고 있는 데이터는 배열이라면 배열 요소를 하나하나 전개해서 전달해야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자바스크립트에서는 이런 경우를 대비해서 </a:t>
            </a:r>
            <a:r>
              <a:rPr lang="en-US" altLang="ko-KR" dirty="0"/>
              <a:t>‘</a:t>
            </a:r>
            <a:r>
              <a:rPr lang="ko-KR" altLang="en-US" dirty="0"/>
              <a:t>전개 연산자</a:t>
            </a:r>
            <a:r>
              <a:rPr lang="en-US" altLang="ko-KR" dirty="0"/>
              <a:t>’</a:t>
            </a:r>
            <a:r>
              <a:rPr lang="ko-KR" altLang="en-US" dirty="0"/>
              <a:t>를 제공함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04332E-2D15-B796-9855-51A9055D93F2}"/>
              </a:ext>
            </a:extLst>
          </p:cNvPr>
          <p:cNvSpPr/>
          <p:nvPr/>
        </p:nvSpPr>
        <p:spPr>
          <a:xfrm>
            <a:off x="1440557" y="1637891"/>
            <a:ext cx="7560840" cy="7920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sv-SE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sv-SE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sv-SE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sv-SE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E2F4F-5A73-EB49-644D-9D973C8F52DD}"/>
              </a:ext>
            </a:extLst>
          </p:cNvPr>
          <p:cNvSpPr/>
          <p:nvPr/>
        </p:nvSpPr>
        <p:spPr>
          <a:xfrm>
            <a:off x="1440557" y="2836757"/>
            <a:ext cx="7560840" cy="7920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989837-4FB1-FEC2-DDA9-78E052091E01}"/>
              </a:ext>
            </a:extLst>
          </p:cNvPr>
          <p:cNvSpPr/>
          <p:nvPr/>
        </p:nvSpPr>
        <p:spPr>
          <a:xfrm>
            <a:off x="1456853" y="4035623"/>
            <a:ext cx="7560840" cy="4286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192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가변 매개변수 함수</a:t>
            </a:r>
            <a:endParaRPr lang="en-US" altLang="ko-KR" dirty="0"/>
          </a:p>
          <a:p>
            <a:pPr lvl="1"/>
            <a:r>
              <a:rPr lang="ko-KR" altLang="en-US" dirty="0"/>
              <a:t>전개 연산자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전개 연산자를 사용하지 않은 경우</a:t>
            </a:r>
            <a:r>
              <a:rPr lang="en-US" altLang="ko-KR" dirty="0"/>
              <a:t>, </a:t>
            </a:r>
            <a:r>
              <a:rPr lang="ko-KR" altLang="en-US" dirty="0"/>
              <a:t>배열이 매개변수로 들어옴 </a:t>
            </a:r>
            <a:r>
              <a:rPr lang="en-US" altLang="ko-KR" dirty="0">
                <a:sym typeface="Wingdings" panose="05000000000000000000" pitchFamily="2" charset="2"/>
              </a:rPr>
              <a:t> items  [ [1, 2, 3, 4] ]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[ [1, 2, 3, 4] ]</a:t>
            </a:r>
            <a:r>
              <a:rPr lang="ko-KR" altLang="en-US" dirty="0">
                <a:sym typeface="Wingdings" panose="05000000000000000000" pitchFamily="2" charset="2"/>
              </a:rPr>
              <a:t>는 요소가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개인 배열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전개 연산자를 사용할 경우</a:t>
            </a:r>
            <a:r>
              <a:rPr lang="en-US" altLang="ko-KR" dirty="0"/>
              <a:t>, </a:t>
            </a:r>
            <a:r>
              <a:rPr lang="ko-KR" altLang="en-US" dirty="0"/>
              <a:t>숫자가 하나하나 전개 되어 매개변수로 들어옴 </a:t>
            </a:r>
            <a:r>
              <a:rPr lang="en-US" altLang="ko-KR" dirty="0">
                <a:sym typeface="Wingdings" panose="05000000000000000000" pitchFamily="2" charset="2"/>
              </a:rPr>
              <a:t> items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 [1, 2, 3, 4]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[1, 2, 3, 4]</a:t>
            </a:r>
            <a:r>
              <a:rPr lang="ko-KR" altLang="en-US" dirty="0">
                <a:sym typeface="Wingdings" panose="05000000000000000000" pitchFamily="2" charset="2"/>
              </a:rPr>
              <a:t>는 요소가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개인 배열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04332E-2D15-B796-9855-51A9055D93F2}"/>
              </a:ext>
            </a:extLst>
          </p:cNvPr>
          <p:cNvSpPr/>
          <p:nvPr/>
        </p:nvSpPr>
        <p:spPr>
          <a:xfrm>
            <a:off x="864493" y="1281583"/>
            <a:ext cx="7056784" cy="3312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나머지 매개변수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방식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전개 연산자를 사용하지 않는 경우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전개 연산자를 사용한 경우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 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전개 연산자 사용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5A3C9-9AD0-7D7B-A64D-F5839263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329" y="1306983"/>
            <a:ext cx="2695575" cy="790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72F8D6-CC73-AE36-F6DE-FA364EF7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72" y="2474848"/>
            <a:ext cx="19716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64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기본 매개 변수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예제 함수</a:t>
            </a:r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/>
              <a:t>: name(</a:t>
            </a:r>
            <a:r>
              <a:rPr lang="ko-KR" altLang="en-US" dirty="0"/>
              <a:t>이름</a:t>
            </a:r>
            <a:r>
              <a:rPr lang="en-US" altLang="ko-KR" dirty="0"/>
              <a:t>), wage(</a:t>
            </a:r>
            <a:r>
              <a:rPr lang="ko-KR" altLang="en-US" dirty="0"/>
              <a:t>시급</a:t>
            </a:r>
            <a:r>
              <a:rPr lang="en-US" altLang="ko-KR" dirty="0"/>
              <a:t>), hours(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기능 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시급</a:t>
            </a:r>
            <a:r>
              <a:rPr lang="en-US" altLang="ko-KR" dirty="0"/>
              <a:t>, </a:t>
            </a:r>
            <a:r>
              <a:rPr lang="ko-KR" altLang="en-US" dirty="0"/>
              <a:t>시간을 전달하면 시급과 시간을 곱한 급여액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04332E-2D15-B796-9855-51A9055D93F2}"/>
              </a:ext>
            </a:extLst>
          </p:cNvPr>
          <p:cNvSpPr/>
          <p:nvPr/>
        </p:nvSpPr>
        <p:spPr>
          <a:xfrm>
            <a:off x="2232645" y="2406803"/>
            <a:ext cx="7056784" cy="301449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earnings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`#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님의 급여 정보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시급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wage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근무 시간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급여액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earnings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민재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earnings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성필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earnings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F3D21-A077-D9AC-8699-2E2641D2DB72}"/>
              </a:ext>
            </a:extLst>
          </p:cNvPr>
          <p:cNvSpPr/>
          <p:nvPr/>
        </p:nvSpPr>
        <p:spPr>
          <a:xfrm>
            <a:off x="2227684" y="1017063"/>
            <a:ext cx="7056784" cy="4839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기본값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매개변수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기본값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110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리턴 값</a:t>
            </a:r>
            <a:endParaRPr lang="en-US" altLang="ko-KR" dirty="0"/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키워드를 사용하여 함수를 호출한 쪽으로 값을 전달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r>
              <a:rPr lang="en-US" altLang="ko-KR" dirty="0"/>
              <a:t>Return </a:t>
            </a:r>
            <a:r>
              <a:rPr lang="ko-KR" altLang="en-US" dirty="0"/>
              <a:t>된 값은 어떤 </a:t>
            </a:r>
            <a:r>
              <a:rPr lang="ko-KR" altLang="en-US" dirty="0" err="1"/>
              <a:t>자료형이며</a:t>
            </a:r>
            <a:r>
              <a:rPr lang="ko-KR" altLang="en-US" dirty="0"/>
              <a:t> 그 값은 얼마인가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>
                <a:sym typeface="Wingdings" panose="05000000000000000000" pitchFamily="2" charset="2"/>
              </a:rPr>
              <a:t> undefined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undefined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3096741" y="2015951"/>
            <a:ext cx="511256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ftnName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여긴 실행 안됨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!”);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returnedValue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ftnName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returnedValue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returnedValue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084317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랜덤 정수 만들기</a:t>
            </a:r>
            <a:endParaRPr lang="en-US" altLang="ko-KR" dirty="0"/>
          </a:p>
          <a:p>
            <a:pPr lvl="1"/>
            <a:r>
              <a:rPr lang="en-US" altLang="ko-KR" dirty="0" err="1"/>
              <a:t>Math.random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0~1</a:t>
            </a:r>
            <a:r>
              <a:rPr lang="ko-KR" altLang="en-US" dirty="0"/>
              <a:t>까지의 수 중에서 임의 수를 리턴</a:t>
            </a:r>
            <a:endParaRPr lang="en-US" altLang="ko-KR" dirty="0"/>
          </a:p>
          <a:p>
            <a:pPr lvl="2"/>
            <a:r>
              <a:rPr lang="en-US" altLang="ko-KR" dirty="0" err="1"/>
              <a:t>Math.random</a:t>
            </a:r>
            <a:r>
              <a:rPr lang="en-US" altLang="ko-KR" dirty="0"/>
              <a:t>( ) * 10</a:t>
            </a:r>
            <a:r>
              <a:rPr lang="ko-KR" altLang="en-US" dirty="0"/>
              <a:t>은 </a:t>
            </a:r>
            <a:r>
              <a:rPr lang="en-US" altLang="ko-KR" dirty="0"/>
              <a:t>0~10</a:t>
            </a:r>
            <a:r>
              <a:rPr lang="ko-KR" altLang="en-US" dirty="0"/>
              <a:t>까지의 수 중에서 임의 수를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Math.floor</a:t>
            </a:r>
            <a:r>
              <a:rPr lang="en-US" altLang="ko-KR" dirty="0"/>
              <a:t>( )</a:t>
            </a:r>
          </a:p>
          <a:p>
            <a:pPr lvl="2"/>
            <a:r>
              <a:rPr lang="ko-KR" altLang="en-US" dirty="0"/>
              <a:t>주어진 수 와 같거나 주어진 수 보다 작은 가장 큰 정수를 반환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5.95 </a:t>
            </a:r>
            <a:r>
              <a:rPr lang="en-US" altLang="ko-KR" dirty="0">
                <a:sym typeface="Wingdings" panose="05000000000000000000" pitchFamily="2" charset="2"/>
              </a:rPr>
              <a:t> 5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) 5.01  5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7071495" y="1007839"/>
            <a:ext cx="331236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0; i&lt;N; i++)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10;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8A78-CBC5-46BA-8D7F-D9C26D301906}"/>
              </a:ext>
            </a:extLst>
          </p:cNvPr>
          <p:cNvSpPr/>
          <p:nvPr/>
        </p:nvSpPr>
        <p:spPr>
          <a:xfrm>
            <a:off x="7070032" y="2753569"/>
            <a:ext cx="331236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0; i&lt;N; i++)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10;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2923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오류 확인 방법</a:t>
            </a:r>
            <a:endParaRPr lang="en-US" altLang="ko-KR" dirty="0"/>
          </a:p>
          <a:p>
            <a:pPr lvl="1"/>
            <a:r>
              <a:rPr lang="ko-KR" altLang="en-US" dirty="0"/>
              <a:t>콘솔</a:t>
            </a:r>
            <a:endParaRPr lang="en-US" altLang="ko-KR" dirty="0"/>
          </a:p>
          <a:p>
            <a:pPr lvl="2"/>
            <a:r>
              <a:rPr lang="ko-KR" altLang="en-US" dirty="0"/>
              <a:t>인위적으로 코드에 에러</a:t>
            </a:r>
            <a:endParaRPr lang="en-US" altLang="ko-KR" dirty="0"/>
          </a:p>
          <a:p>
            <a:pPr lvl="3"/>
            <a:r>
              <a:rPr lang="en-US" altLang="ko-KR" dirty="0"/>
              <a:t>alert(‘Hello World!’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en-US" altLang="ko-KR" dirty="0"/>
          </a:p>
          <a:p>
            <a:pPr lvl="4"/>
            <a:r>
              <a:rPr lang="ko-KR" altLang="en-US" dirty="0" err="1"/>
              <a:t>소괄화를</a:t>
            </a:r>
            <a:r>
              <a:rPr lang="ko-KR" altLang="en-US" dirty="0"/>
              <a:t> 생략해서 인위적으로 에러를 발생시킴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에러 확인 방법 </a:t>
            </a:r>
            <a:r>
              <a:rPr lang="en-US" altLang="ko-KR" dirty="0">
                <a:solidFill>
                  <a:schemeClr val="accent6"/>
                </a:solidFill>
              </a:rPr>
              <a:t>1</a:t>
            </a:r>
          </a:p>
          <a:p>
            <a:pPr lvl="3"/>
            <a:r>
              <a:rPr lang="en-US" altLang="ko-KR" dirty="0"/>
              <a:t>PROBLEM </a:t>
            </a:r>
            <a:r>
              <a:rPr lang="ko-KR" altLang="en-US" dirty="0"/>
              <a:t>탭에서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6"/>
                </a:solidFill>
              </a:rPr>
              <a:t>에러 확인 방법 </a:t>
            </a:r>
            <a:r>
              <a:rPr lang="en-US" altLang="ko-KR" dirty="0">
                <a:solidFill>
                  <a:schemeClr val="accent6"/>
                </a:solidFill>
              </a:rPr>
              <a:t>2</a:t>
            </a:r>
          </a:p>
          <a:p>
            <a:pPr lvl="3"/>
            <a:r>
              <a:rPr lang="ko-KR" altLang="en-US" dirty="0"/>
              <a:t>크롬 브라우저에서 </a:t>
            </a:r>
            <a:r>
              <a:rPr lang="en-US" altLang="ko-KR" dirty="0"/>
              <a:t>F12</a:t>
            </a:r>
            <a:r>
              <a:rPr lang="ko-KR" altLang="en-US" dirty="0"/>
              <a:t>키 </a:t>
            </a:r>
            <a:endParaRPr lang="en-US" altLang="ko-KR" dirty="0"/>
          </a:p>
          <a:p>
            <a:pPr lvl="3"/>
            <a:r>
              <a:rPr lang="en-US" altLang="ko-KR" dirty="0"/>
              <a:t>Console(</a:t>
            </a:r>
            <a:r>
              <a:rPr lang="ko-KR" altLang="en-US" dirty="0"/>
              <a:t>콘솔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endParaRPr lang="en-US" altLang="ko-KR" dirty="0"/>
          </a:p>
          <a:p>
            <a:pPr lvl="4"/>
            <a:r>
              <a:rPr lang="ko-KR" altLang="en-US" dirty="0"/>
              <a:t>에러가 난 파일과 행 번호 확인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1FD8F-AA9D-456C-8396-E5BAF42C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62" y="2703163"/>
            <a:ext cx="3638550" cy="933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762" y="4392215"/>
            <a:ext cx="4201111" cy="10860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328989" y="445634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423" y="1340768"/>
            <a:ext cx="2838846" cy="229584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0366248" y="2161620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1605" y="5158836"/>
            <a:ext cx="792088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2" name="구부러진 연결선 21"/>
          <p:cNvCxnSpPr>
            <a:stCxn id="20" idx="0"/>
            <a:endCxn id="16" idx="4"/>
          </p:cNvCxnSpPr>
          <p:nvPr/>
        </p:nvCxnSpPr>
        <p:spPr>
          <a:xfrm rot="5400000" flipH="1" flipV="1">
            <a:off x="7726372" y="2302937"/>
            <a:ext cx="2637176" cy="307462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065293" y="2277607"/>
            <a:ext cx="216024" cy="164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124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정수 중에서 임의로 </a:t>
            </a:r>
            <a:r>
              <a:rPr lang="en-US" altLang="ko-KR" dirty="0"/>
              <a:t>5</a:t>
            </a:r>
            <a:r>
              <a:rPr lang="ko-KR" altLang="en-US" dirty="0"/>
              <a:t>개를 선택하고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숫자 중 최소 값을 찾는 프로그램을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5246243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정수 중에서 임의로 </a:t>
            </a:r>
            <a:r>
              <a:rPr lang="en-US" altLang="ko-KR" dirty="0"/>
              <a:t>5</a:t>
            </a:r>
            <a:r>
              <a:rPr lang="ko-KR" altLang="en-US" dirty="0"/>
              <a:t>개를 선택하고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숫자 중 최소 값을 찾는 프로그램을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108A78-CBC5-46BA-8D7F-D9C26D301906}"/>
              </a:ext>
            </a:extLst>
          </p:cNvPr>
          <p:cNvSpPr/>
          <p:nvPr/>
        </p:nvSpPr>
        <p:spPr>
          <a:xfrm>
            <a:off x="956407" y="2087959"/>
            <a:ext cx="4824536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9 ) + 1 );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E03C0-2336-4F95-ADBA-FFD683CC7274}"/>
              </a:ext>
            </a:extLst>
          </p:cNvPr>
          <p:cNvSpPr/>
          <p:nvPr/>
        </p:nvSpPr>
        <p:spPr>
          <a:xfrm>
            <a:off x="5982553" y="2087959"/>
            <a:ext cx="4824536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9 ) + 1 );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min = 10+1;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element of number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if( min &gt; element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min 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`${number}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중에서 최소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${min}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11999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정수 중에서 임의로 </a:t>
            </a:r>
            <a:r>
              <a:rPr lang="en-US" altLang="ko-KR" dirty="0"/>
              <a:t>5</a:t>
            </a:r>
            <a:r>
              <a:rPr lang="ko-KR" altLang="en-US" dirty="0"/>
              <a:t>개를 선택하고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숫자 중 최소 값을 찾는 프로그램을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E03C0-2336-4F95-ADBA-FFD683CC7274}"/>
              </a:ext>
            </a:extLst>
          </p:cNvPr>
          <p:cNvSpPr/>
          <p:nvPr/>
        </p:nvSpPr>
        <p:spPr>
          <a:xfrm>
            <a:off x="929603" y="1871935"/>
            <a:ext cx="4824536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9 ) + 1 );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min = N+1;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element of number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if( min &gt; element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min 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`${number}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중에서 최소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${min}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61C4EF-7A94-4FF6-A8F8-E93F2D7472CB}"/>
              </a:ext>
            </a:extLst>
          </p:cNvPr>
          <p:cNvSpPr/>
          <p:nvPr/>
        </p:nvSpPr>
        <p:spPr>
          <a:xfrm>
            <a:off x="5980516" y="1871935"/>
            <a:ext cx="4824536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 = 5;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number[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9 ) + 1 );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`${number}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중에서 최소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)[0] 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24397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</p:spPr>
            <p:txBody>
              <a:bodyPr/>
              <a:lstStyle/>
              <a:p>
                <a:r>
                  <a:rPr lang="ko-KR" altLang="en-US" dirty="0"/>
                  <a:t>내부 함수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함수 내부에서 선언하는 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/>
                  <a:t>내부 함수를 이용하여 삼각형의 빗변의 길이를 구하는 프로그램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피타고라스의 정리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  <a:blipFill>
                <a:blip r:embed="rId3"/>
                <a:stretch>
                  <a:fillRect l="-278" t="-2098" b="-3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E273C5-5EAF-4C9B-959B-BF7B18CEEB39}"/>
              </a:ext>
            </a:extLst>
          </p:cNvPr>
          <p:cNvSpPr/>
          <p:nvPr/>
        </p:nvSpPr>
        <p:spPr>
          <a:xfrm>
            <a:off x="8334637" y="739703"/>
            <a:ext cx="2680912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외부 함수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내부 함수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1&gt;(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코드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내부 함수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2&gt;(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코드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02B59-EFE4-4B87-80D6-7BF0905F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9" y="3141686"/>
            <a:ext cx="1196474" cy="10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B48E6D-EAD7-4D4E-BFA2-B68F27A9DA4D}"/>
              </a:ext>
            </a:extLst>
          </p:cNvPr>
          <p:cNvSpPr/>
          <p:nvPr/>
        </p:nvSpPr>
        <p:spPr>
          <a:xfrm>
            <a:off x="2952725" y="2808038"/>
            <a:ext cx="5112568" cy="9361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(a, 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Math.sqrt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(a*a + b*b);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352557-107C-40B5-94E6-0D76939EAE19}"/>
              </a:ext>
            </a:extLst>
          </p:cNvPr>
          <p:cNvSpPr/>
          <p:nvPr/>
        </p:nvSpPr>
        <p:spPr>
          <a:xfrm>
            <a:off x="2952725" y="4032175"/>
            <a:ext cx="5112568" cy="17998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square(x)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x * x;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(a, 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Math.sqrt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square(a) + square(b)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722312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내부 함수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실행 후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//A</a:t>
            </a:r>
            <a:r>
              <a:rPr lang="ko-KR" altLang="en-US" dirty="0">
                <a:sym typeface="Wingdings" panose="05000000000000000000" pitchFamily="2" charset="2"/>
              </a:rPr>
              <a:t>에서 정의한 함수를 </a:t>
            </a:r>
            <a:r>
              <a:rPr lang="en-US" altLang="ko-KR" dirty="0">
                <a:sym typeface="Wingdings" panose="05000000000000000000" pitchFamily="2" charset="2"/>
              </a:rPr>
              <a:t>//B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square( ) </a:t>
            </a:r>
            <a:r>
              <a:rPr lang="ko-KR" altLang="en-US" dirty="0">
                <a:sym typeface="Wingdings" panose="05000000000000000000" pitchFamily="2" charset="2"/>
              </a:rPr>
              <a:t>함수를 재 정의 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따라서 출력 </a:t>
            </a:r>
            <a:r>
              <a:rPr lang="en-US" altLang="ko-KR" dirty="0">
                <a:sym typeface="Wingdings" panose="05000000000000000000" pitchFamily="2" charset="2"/>
              </a:rPr>
              <a:t> 2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352557-107C-40B5-94E6-0D76939EAE19}"/>
              </a:ext>
            </a:extLst>
          </p:cNvPr>
          <p:cNvSpPr/>
          <p:nvPr/>
        </p:nvSpPr>
        <p:spPr>
          <a:xfrm>
            <a:off x="6481117" y="1295871"/>
            <a:ext cx="4032448" cy="252027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square(x)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x * x;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(a, 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Math.sqrt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square(a) + square(b)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(1,1)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1008510" y="1325147"/>
            <a:ext cx="4032448" cy="24910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square(x) { 	// 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x * x;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(a, 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Math.sqrt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square(a) + square(b)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square(x) {	// B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2*x;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 1)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00702D7D-7975-47E8-B27B-C89BCEA234A7}"/>
              </a:ext>
            </a:extLst>
          </p:cNvPr>
          <p:cNvSpPr/>
          <p:nvPr/>
        </p:nvSpPr>
        <p:spPr>
          <a:xfrm>
            <a:off x="5423028" y="2375991"/>
            <a:ext cx="720080" cy="360040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446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</p:spPr>
            <p:txBody>
              <a:bodyPr/>
              <a:lstStyle/>
              <a:p>
                <a:r>
                  <a:rPr lang="ko-KR" altLang="en-US" dirty="0"/>
                  <a:t>내부 함수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아래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코드 실행 후 분석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>
                    <a:sym typeface="Wingdings" panose="05000000000000000000" pitchFamily="2" charset="2"/>
                  </a:rPr>
                  <a:t>출력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</m:rad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𝟒𝟏𝟒</m:t>
                    </m:r>
                  </m:oMath>
                </a14:m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  <a:blipFill>
                <a:blip r:embed="rId3"/>
                <a:stretch>
                  <a:fillRect l="-278" t="-2098" b="-115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3586651" y="1367879"/>
            <a:ext cx="4032448" cy="24910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(a, 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function square(x)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      return x * x;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Math.sqrt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square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(a) +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square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(b)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2*x;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pythagoras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 1)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716970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– </a:t>
            </a:r>
            <a:r>
              <a:rPr lang="ko-KR" altLang="en-US" dirty="0"/>
              <a:t>자기 호출 함수 </a:t>
            </a:r>
            <a:endParaRPr lang="en-US" altLang="ko-KR" dirty="0"/>
          </a:p>
          <a:p>
            <a:pPr lvl="1"/>
            <a:r>
              <a:rPr lang="ko-KR" altLang="en-US" dirty="0"/>
              <a:t>함수를 생성 하자 마자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3586651" y="1367879"/>
            <a:ext cx="4032448" cy="13681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</a:rPr>
              <a:t>  (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function 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ftn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alert(‘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함수를 생성 하자 마자 호출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}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041557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선언적 함수 사용하기</a:t>
            </a:r>
            <a:endParaRPr lang="en-US" altLang="ko-KR" dirty="0"/>
          </a:p>
          <a:p>
            <a:pPr lvl="1"/>
            <a:r>
              <a:rPr lang="ko-KR" altLang="en-US" dirty="0"/>
              <a:t>자바스크립트에서는 함수도 하나의 </a:t>
            </a:r>
            <a:r>
              <a:rPr lang="ko-KR" altLang="en-US" dirty="0" err="1"/>
              <a:t>자료형이므로</a:t>
            </a:r>
            <a:r>
              <a:rPr lang="ko-KR" altLang="en-US" dirty="0"/>
              <a:t> 매개변수로 전달할 수 있음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매개변수로 전달하는 함수를 </a:t>
            </a:r>
            <a:r>
              <a:rPr lang="ko-KR" altLang="en-US" dirty="0" err="1">
                <a:solidFill>
                  <a:srgbClr val="00B050"/>
                </a:solidFill>
              </a:rPr>
              <a:t>콜백</a:t>
            </a:r>
            <a:r>
              <a:rPr lang="ko-KR" altLang="en-US" dirty="0">
                <a:solidFill>
                  <a:srgbClr val="00B050"/>
                </a:solidFill>
              </a:rPr>
              <a:t> 함수라고 함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함수를 매개 변수로 받아서 해당 함수</a:t>
            </a:r>
            <a:r>
              <a:rPr lang="en-US" altLang="ko-KR" dirty="0"/>
              <a:t>(callback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호출 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1822455" y="2015951"/>
            <a:ext cx="7560840" cy="34563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함수 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715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익명함수 사용하기</a:t>
            </a:r>
            <a:endParaRPr lang="en-US" altLang="ko-KR" dirty="0"/>
          </a:p>
          <a:p>
            <a:pPr lvl="1"/>
            <a:r>
              <a:rPr lang="ko-KR" altLang="en-US" dirty="0"/>
              <a:t>자바스크립트에서는 함수도 하나의 </a:t>
            </a:r>
            <a:r>
              <a:rPr lang="ko-KR" altLang="en-US" dirty="0" err="1"/>
              <a:t>자료형이므로</a:t>
            </a:r>
            <a:r>
              <a:rPr lang="ko-KR" altLang="en-US" dirty="0"/>
              <a:t> 매개변수로 전달할 수 있음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매개변수로 전달하는 함수를 </a:t>
            </a:r>
            <a:r>
              <a:rPr lang="ko-KR" altLang="en-US" dirty="0" err="1">
                <a:solidFill>
                  <a:srgbClr val="00B050"/>
                </a:solidFill>
              </a:rPr>
              <a:t>콜백</a:t>
            </a:r>
            <a:r>
              <a:rPr lang="ko-KR" altLang="en-US" dirty="0">
                <a:solidFill>
                  <a:srgbClr val="00B050"/>
                </a:solidFill>
              </a:rPr>
              <a:t> 함수라고 함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함수를 매개 변수로 받아서 해당 함수</a:t>
            </a:r>
            <a:r>
              <a:rPr lang="en-US" altLang="ko-KR" dirty="0"/>
              <a:t>(callback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호출 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2479712" y="2015951"/>
            <a:ext cx="6552728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661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익명함수 사용하기</a:t>
            </a:r>
            <a:endParaRPr lang="en-US" altLang="ko-KR" dirty="0"/>
          </a:p>
          <a:p>
            <a:pPr lvl="1"/>
            <a:r>
              <a:rPr lang="ko-KR" altLang="en-US" dirty="0"/>
              <a:t>자바스크립트에서는 함수도 하나의 </a:t>
            </a:r>
            <a:r>
              <a:rPr lang="ko-KR" altLang="en-US" dirty="0" err="1"/>
              <a:t>자료형이므로</a:t>
            </a:r>
            <a:r>
              <a:rPr lang="ko-KR" altLang="en-US" dirty="0"/>
              <a:t> 매개변수로 전달할 수 있음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매개변수로 전달하는 함수를 </a:t>
            </a:r>
            <a:r>
              <a:rPr lang="ko-KR" altLang="en-US" dirty="0" err="1">
                <a:solidFill>
                  <a:srgbClr val="00B050"/>
                </a:solidFill>
              </a:rPr>
              <a:t>콜백</a:t>
            </a:r>
            <a:r>
              <a:rPr lang="ko-KR" altLang="en-US" dirty="0">
                <a:solidFill>
                  <a:srgbClr val="00B050"/>
                </a:solidFill>
              </a:rPr>
              <a:t> 함수라고 함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함수를 매개 변수로 받아서 해당 함수</a:t>
            </a:r>
            <a:r>
              <a:rPr lang="en-US" altLang="ko-KR" dirty="0"/>
              <a:t>(callback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호출 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2479712" y="2015951"/>
            <a:ext cx="6552728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호출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${arguments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9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2 – </a:t>
            </a:r>
            <a:r>
              <a:rPr lang="ko-KR" altLang="en-US" b="1" dirty="0"/>
              <a:t>기본 문법</a:t>
            </a:r>
          </a:p>
        </p:txBody>
      </p:sp>
    </p:spTree>
    <p:extLst>
      <p:ext uri="{BB962C8B-B14F-4D97-AF65-F5344CB8AC3E}">
        <p14:creationId xmlns:p14="http://schemas.microsoft.com/office/powerpoint/2010/main" val="32869957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/>
              <a:t>: </a:t>
            </a:r>
            <a:r>
              <a:rPr lang="ko-KR" altLang="en-US" dirty="0"/>
              <a:t>익명함수 사용하기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함수는 익명 함수로 사용하는 경우가 많음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CallTenTimes</a:t>
            </a:r>
            <a:r>
              <a:rPr lang="en-US" altLang="ko-KR" dirty="0"/>
              <a:t>( ) </a:t>
            </a:r>
            <a:r>
              <a:rPr lang="ko-KR" altLang="en-US" dirty="0"/>
              <a:t>함수의 매개 변수로 익명함수를 전달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792485" y="1799927"/>
            <a:ext cx="4215495" cy="316835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함수 호출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nameOffunction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1BD1F7-0650-4436-B11F-BC31998FAD1C}"/>
              </a:ext>
            </a:extLst>
          </p:cNvPr>
          <p:cNvSpPr/>
          <p:nvPr/>
        </p:nvSpPr>
        <p:spPr>
          <a:xfrm>
            <a:off x="5631878" y="1799927"/>
            <a:ext cx="5484716" cy="316835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callThreeTimes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함수 호출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1A30879-A4A3-4D17-B439-532494527D32}"/>
              </a:ext>
            </a:extLst>
          </p:cNvPr>
          <p:cNvSpPr/>
          <p:nvPr/>
        </p:nvSpPr>
        <p:spPr>
          <a:xfrm>
            <a:off x="5099504" y="3293467"/>
            <a:ext cx="432000" cy="21602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EBB8D-41AD-48C6-3B8F-B051EFC409A3}"/>
              </a:ext>
            </a:extLst>
          </p:cNvPr>
          <p:cNvSpPr/>
          <p:nvPr/>
        </p:nvSpPr>
        <p:spPr>
          <a:xfrm>
            <a:off x="6193084" y="3802866"/>
            <a:ext cx="4536505" cy="828000"/>
          </a:xfrm>
          <a:prstGeom prst="rect">
            <a:avLst/>
          </a:prstGeom>
          <a:noFill/>
          <a:ln w="952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 w="6350">
                <a:solidFill>
                  <a:schemeClr val="tx1"/>
                </a:solidFill>
                <a:prstDash val="sysDash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753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함수는 익명 함수를 사용하는 경우가 많음</a:t>
            </a:r>
            <a:endParaRPr lang="en-US" altLang="ko-KR" dirty="0"/>
          </a:p>
          <a:p>
            <a:pPr lvl="2"/>
            <a:r>
              <a:rPr lang="en-US" altLang="ko-KR" dirty="0" err="1"/>
              <a:t>CallTenTimes</a:t>
            </a:r>
            <a:r>
              <a:rPr lang="en-US" altLang="ko-KR" dirty="0"/>
              <a:t>( ) </a:t>
            </a:r>
            <a:r>
              <a:rPr lang="ko-KR" altLang="en-US" dirty="0"/>
              <a:t>함수의 매개 변수로 익명함수를 전달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EDC0BB-75C4-4C7F-8D8E-DF400806953E}"/>
              </a:ext>
            </a:extLst>
          </p:cNvPr>
          <p:cNvSpPr/>
          <p:nvPr/>
        </p:nvSpPr>
        <p:spPr>
          <a:xfrm>
            <a:off x="1440557" y="1655912"/>
            <a:ext cx="4032448" cy="24220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callback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5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callback(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호출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0AB31EC-078D-42C5-9DD2-9EDE21B63107}"/>
              </a:ext>
            </a:extLst>
          </p:cNvPr>
          <p:cNvSpPr/>
          <p:nvPr/>
        </p:nvSpPr>
        <p:spPr>
          <a:xfrm>
            <a:off x="5761037" y="2736031"/>
            <a:ext cx="576064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AE749E-751D-4130-BDE3-29AF70E70170}"/>
              </a:ext>
            </a:extLst>
          </p:cNvPr>
          <p:cNvSpPr/>
          <p:nvPr/>
        </p:nvSpPr>
        <p:spPr>
          <a:xfrm>
            <a:off x="6553125" y="1655912"/>
            <a:ext cx="4032448" cy="24482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callback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5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callback(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alert(`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호출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${ arguments[0] }`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0214046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함수는 익명 함수를 사용하는 경우가 많음</a:t>
            </a:r>
            <a:endParaRPr lang="en-US" altLang="ko-KR" dirty="0"/>
          </a:p>
          <a:p>
            <a:pPr lvl="2"/>
            <a:r>
              <a:rPr lang="en-US" altLang="ko-KR" dirty="0" err="1"/>
              <a:t>CallTenTimes</a:t>
            </a:r>
            <a:r>
              <a:rPr lang="en-US" altLang="ko-KR" dirty="0"/>
              <a:t>( ) </a:t>
            </a:r>
            <a:r>
              <a:rPr lang="ko-KR" altLang="en-US" dirty="0"/>
              <a:t>함수의 매개 변수로 익명함수를 전달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AE749E-751D-4130-BDE3-29AF70E70170}"/>
              </a:ext>
            </a:extLst>
          </p:cNvPr>
          <p:cNvSpPr/>
          <p:nvPr/>
        </p:nvSpPr>
        <p:spPr>
          <a:xfrm>
            <a:off x="864493" y="1727919"/>
            <a:ext cx="3168352" cy="24482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callback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5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callback(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alert(`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호출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${ arguments[0] }`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AE749E-751D-4130-BDE3-29AF70E70170}"/>
              </a:ext>
            </a:extLst>
          </p:cNvPr>
          <p:cNvSpPr/>
          <p:nvPr/>
        </p:nvSpPr>
        <p:spPr>
          <a:xfrm>
            <a:off x="4968949" y="1734614"/>
            <a:ext cx="4680520" cy="24482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callback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5 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callback( i, 2 * i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CallTenTimes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alert(`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호출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${ arguments[0] }, ${ arguments[1] }`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화살표: 오른쪽 2">
            <a:extLst>
              <a:ext uri="{FF2B5EF4-FFF2-40B4-BE49-F238E27FC236}">
                <a16:creationId xmlns:a16="http://schemas.microsoft.com/office/drawing/2014/main" id="{B0AB31EC-078D-42C5-9DD2-9EDE21B63107}"/>
              </a:ext>
            </a:extLst>
          </p:cNvPr>
          <p:cNvSpPr/>
          <p:nvPr/>
        </p:nvSpPr>
        <p:spPr>
          <a:xfrm>
            <a:off x="4248869" y="2670718"/>
            <a:ext cx="576064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037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함수를 활용하는 함수</a:t>
            </a:r>
            <a:r>
              <a:rPr lang="en-US" altLang="ko-KR" dirty="0"/>
              <a:t>: </a:t>
            </a:r>
            <a:r>
              <a:rPr lang="en-US" altLang="ko-KR" dirty="0" err="1"/>
              <a:t>forEach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 err="1"/>
              <a:t>forEach</a:t>
            </a:r>
            <a:r>
              <a:rPr lang="en-US" altLang="ko-KR" dirty="0"/>
              <a:t>( )</a:t>
            </a:r>
            <a:r>
              <a:rPr lang="ko-KR" altLang="en-US" dirty="0"/>
              <a:t>는 배열이 가지고 있는 메서드</a:t>
            </a:r>
            <a:r>
              <a:rPr lang="en-US" altLang="ko-KR" dirty="0"/>
              <a:t> - </a:t>
            </a:r>
            <a:r>
              <a:rPr lang="ko-KR" altLang="en-US" dirty="0"/>
              <a:t>각 요소에 대해서 주어진 함수를 적용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799196" y="1350341"/>
            <a:ext cx="10225136" cy="17457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배열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요소의 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 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697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함수를 활용하는 함수</a:t>
            </a:r>
            <a:r>
              <a:rPr lang="en-US" altLang="ko-KR" dirty="0"/>
              <a:t>: map( )</a:t>
            </a:r>
          </a:p>
          <a:p>
            <a:pPr lvl="1"/>
            <a:r>
              <a:rPr lang="en-US" altLang="ko-KR" dirty="0"/>
              <a:t>map( )</a:t>
            </a:r>
            <a:r>
              <a:rPr lang="ko-KR" altLang="en-US" dirty="0"/>
              <a:t>은 배열이 가지고 있는 메서드 </a:t>
            </a:r>
            <a:r>
              <a:rPr lang="en-US" altLang="ko-KR" dirty="0"/>
              <a:t>- </a:t>
            </a:r>
            <a:r>
              <a:rPr lang="ko-KR" altLang="en-US" dirty="0"/>
              <a:t>콜백함수에서 반환하는 값으로 새로운 배열을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799196" y="1350341"/>
            <a:ext cx="9858385" cy="17457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CAADF6-2864-D25E-AEFD-3715E360195E}"/>
              </a:ext>
            </a:extLst>
          </p:cNvPr>
          <p:cNvSpPr/>
          <p:nvPr/>
        </p:nvSpPr>
        <p:spPr>
          <a:xfrm>
            <a:off x="799196" y="3314078"/>
            <a:ext cx="9858385" cy="17457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7707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함수를 활용하는 함수</a:t>
            </a:r>
            <a:r>
              <a:rPr lang="en-US" altLang="ko-KR" dirty="0"/>
              <a:t>: filter( )</a:t>
            </a:r>
          </a:p>
          <a:p>
            <a:pPr lvl="1"/>
            <a:r>
              <a:rPr lang="en-US" altLang="ko-KR" dirty="0"/>
              <a:t>filter( )</a:t>
            </a:r>
            <a:r>
              <a:rPr lang="ko-KR" altLang="en-US" dirty="0"/>
              <a:t>은 배열이 가지고 있는 메서드 </a:t>
            </a:r>
            <a:r>
              <a:rPr lang="en-US" altLang="ko-KR" dirty="0"/>
              <a:t>- </a:t>
            </a:r>
            <a:r>
              <a:rPr lang="ko-KR" altLang="en-US" dirty="0"/>
              <a:t>콜백함수에서 반환하는 값이 </a:t>
            </a:r>
            <a:r>
              <a:rPr lang="en-US" altLang="ko-KR" dirty="0"/>
              <a:t>true</a:t>
            </a:r>
            <a:r>
              <a:rPr lang="ko-KR" altLang="en-US" dirty="0"/>
              <a:t>인 </a:t>
            </a:r>
            <a:r>
              <a:rPr lang="ko-KR" altLang="en-US" dirty="0" err="1"/>
              <a:t>것만을</a:t>
            </a:r>
            <a:r>
              <a:rPr lang="ko-KR" altLang="en-US" dirty="0"/>
              <a:t> 모아서 새로운 배열을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4D56EF-2E54-40B5-BDD4-E2770AD293C2}"/>
              </a:ext>
            </a:extLst>
          </p:cNvPr>
          <p:cNvSpPr/>
          <p:nvPr/>
        </p:nvSpPr>
        <p:spPr>
          <a:xfrm>
            <a:off x="799196" y="1350341"/>
            <a:ext cx="9858385" cy="203376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원래 배열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짝수만 추출한 배열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evenNumbers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3A90D9-42EA-F54B-4D05-9167B17FAEC9}"/>
              </a:ext>
            </a:extLst>
          </p:cNvPr>
          <p:cNvSpPr/>
          <p:nvPr/>
        </p:nvSpPr>
        <p:spPr>
          <a:xfrm>
            <a:off x="799195" y="3589135"/>
            <a:ext cx="9858385" cy="203376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원래 배열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짝수만 추출한 배열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evenNumbers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1611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5.12.4 </a:t>
            </a:r>
            <a:r>
              <a:rPr lang="ko-KR" altLang="en-US" dirty="0"/>
              <a:t>화살표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2"/>
            <a:r>
              <a:rPr lang="ko-KR" altLang="en-US" dirty="0"/>
              <a:t>프로그래밍 언어는 시간이 지남에 따라 </a:t>
            </a:r>
            <a:r>
              <a:rPr lang="en-US" altLang="ko-KR" dirty="0"/>
              <a:t>‘</a:t>
            </a:r>
            <a:r>
              <a:rPr lang="ko-KR" altLang="en-US" dirty="0"/>
              <a:t>기능 추가</a:t>
            </a:r>
            <a:r>
              <a:rPr lang="en-US" altLang="ko-KR" dirty="0"/>
              <a:t>＇</a:t>
            </a:r>
            <a:r>
              <a:rPr lang="ko-KR" altLang="en-US" dirty="0"/>
              <a:t>라는 발전도 하지만 </a:t>
            </a:r>
            <a:r>
              <a:rPr lang="en-US" altLang="ko-KR" dirty="0"/>
              <a:t>‘</a:t>
            </a:r>
            <a:r>
              <a:rPr lang="ko-KR" altLang="en-US" dirty="0"/>
              <a:t>기존 코드를 더 쉽게 사용할 수 있는 문법의 추가</a:t>
            </a:r>
            <a:r>
              <a:rPr lang="en-US" altLang="ko-KR" dirty="0"/>
              <a:t>’</a:t>
            </a:r>
            <a:r>
              <a:rPr lang="ko-KR" altLang="en-US" dirty="0"/>
              <a:t>라는 측면의 변화</a:t>
            </a:r>
            <a:r>
              <a:rPr lang="en-US" altLang="ko-KR" dirty="0"/>
              <a:t>(</a:t>
            </a:r>
            <a:r>
              <a:rPr lang="ko-KR" altLang="en-US" dirty="0"/>
              <a:t>발전</a:t>
            </a:r>
            <a:r>
              <a:rPr lang="en-US" altLang="ko-KR" dirty="0"/>
              <a:t>)</a:t>
            </a:r>
            <a:r>
              <a:rPr lang="ko-KR" altLang="en-US" dirty="0"/>
              <a:t>도 함</a:t>
            </a:r>
            <a:r>
              <a:rPr lang="en-US" altLang="ko-KR" dirty="0"/>
              <a:t>. ‘</a:t>
            </a:r>
            <a:r>
              <a:rPr lang="ko-KR" altLang="en-US" dirty="0"/>
              <a:t>화살표 함수</a:t>
            </a:r>
            <a:r>
              <a:rPr lang="en-US" altLang="ko-KR" dirty="0"/>
              <a:t>’</a:t>
            </a:r>
            <a:r>
              <a:rPr lang="ko-KR" altLang="en-US" dirty="0"/>
              <a:t>는 후자의 경우에 해당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익명 함수를 아래와 같이 표현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익명 함수를 아래와 같이 표현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ko-KR" altLang="en-US" dirty="0"/>
              <a:t>위 두 표현이 완전이 동일한 것은 아님</a:t>
            </a:r>
            <a:endParaRPr lang="en-US" altLang="ko-KR" dirty="0"/>
          </a:p>
          <a:p>
            <a:pPr lvl="4"/>
            <a:r>
              <a:rPr lang="en-US" altLang="ko-KR" dirty="0"/>
              <a:t>this </a:t>
            </a:r>
            <a:r>
              <a:rPr lang="ko-KR" altLang="en-US" dirty="0"/>
              <a:t>키워드의 의미가 다름 </a:t>
            </a:r>
            <a:r>
              <a:rPr lang="en-US" altLang="ko-KR" dirty="0">
                <a:sym typeface="Wingdings" panose="05000000000000000000" pitchFamily="2" charset="2"/>
              </a:rPr>
              <a:t> “this </a:t>
            </a:r>
            <a:r>
              <a:rPr lang="ko-KR" altLang="en-US" dirty="0">
                <a:sym typeface="Wingdings" panose="05000000000000000000" pitchFamily="2" charset="2"/>
              </a:rPr>
              <a:t>키워드를 주의해서 사용하자</a:t>
            </a:r>
            <a:r>
              <a:rPr lang="en-US" altLang="ko-KR" dirty="0">
                <a:sym typeface="Wingdings" panose="05000000000000000000" pitchFamily="2" charset="2"/>
              </a:rPr>
              <a:t>＂</a:t>
            </a:r>
            <a:endParaRPr lang="en-US" altLang="ko-KR" dirty="0"/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두 코드 비교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3F1A5A-D3A0-4D1A-A7F2-8729545262F3}"/>
              </a:ext>
            </a:extLst>
          </p:cNvPr>
          <p:cNvSpPr/>
          <p:nvPr/>
        </p:nvSpPr>
        <p:spPr>
          <a:xfrm>
            <a:off x="1728589" y="2049983"/>
            <a:ext cx="2088232" cy="2738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function( ) { 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625C31-DF50-43A8-B803-DD37D4AA39BA}"/>
              </a:ext>
            </a:extLst>
          </p:cNvPr>
          <p:cNvSpPr/>
          <p:nvPr/>
        </p:nvSpPr>
        <p:spPr>
          <a:xfrm>
            <a:off x="1728589" y="2597605"/>
            <a:ext cx="2088232" cy="2738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 ) =&gt; { 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4D9EA9-8F4D-4401-B45F-C12DA77D68C2}"/>
              </a:ext>
            </a:extLst>
          </p:cNvPr>
          <p:cNvSpPr/>
          <p:nvPr/>
        </p:nvSpPr>
        <p:spPr>
          <a:xfrm>
            <a:off x="972505" y="3789266"/>
            <a:ext cx="3348372" cy="154537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BAE4C2-DCA6-8C7E-FDD7-B2B0A5648AAC}"/>
              </a:ext>
            </a:extLst>
          </p:cNvPr>
          <p:cNvSpPr/>
          <p:nvPr/>
        </p:nvSpPr>
        <p:spPr>
          <a:xfrm>
            <a:off x="12470634" y="2734553"/>
            <a:ext cx="2088232" cy="64248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m = (a, b ) =&gt; a * b;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0967AE-077B-565E-2089-B7BE5EBC40BD}"/>
              </a:ext>
            </a:extLst>
          </p:cNvPr>
          <p:cNvSpPr/>
          <p:nvPr/>
        </p:nvSpPr>
        <p:spPr>
          <a:xfrm>
            <a:off x="4392885" y="3789266"/>
            <a:ext cx="3096344" cy="154537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49225F-04B2-4BB3-E5EB-C26B888C6C21}"/>
              </a:ext>
            </a:extLst>
          </p:cNvPr>
          <p:cNvSpPr/>
          <p:nvPr/>
        </p:nvSpPr>
        <p:spPr>
          <a:xfrm>
            <a:off x="7567948" y="3789265"/>
            <a:ext cx="3384376" cy="154537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099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</a:t>
            </a:r>
            <a:r>
              <a:rPr lang="en-US" altLang="ko-KR" dirty="0"/>
              <a:t>, 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2F9525-399F-0565-E664-31476B497F2D}"/>
              </a:ext>
            </a:extLst>
          </p:cNvPr>
          <p:cNvSpPr/>
          <p:nvPr/>
        </p:nvSpPr>
        <p:spPr>
          <a:xfrm>
            <a:off x="2568919" y="1079847"/>
            <a:ext cx="6374314" cy="21602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 </a:t>
            </a:r>
          </a:p>
          <a:p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144ED-7AC4-53FC-58DD-6EBC50FE85F3}"/>
              </a:ext>
            </a:extLst>
          </p:cNvPr>
          <p:cNvSpPr/>
          <p:nvPr/>
        </p:nvSpPr>
        <p:spPr>
          <a:xfrm>
            <a:off x="2568919" y="3384103"/>
            <a:ext cx="6374314" cy="21602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650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함수를 리턴 하는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returnFunction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함수가 리턴 하는 것이 함수이므로 함수에 </a:t>
            </a:r>
            <a:r>
              <a:rPr lang="en-US" altLang="ko-KR" dirty="0">
                <a:solidFill>
                  <a:srgbClr val="FF0000"/>
                </a:solidFill>
              </a:rPr>
              <a:t>( )</a:t>
            </a:r>
            <a:r>
              <a:rPr lang="en-US" altLang="ko-KR" dirty="0"/>
              <a:t>;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붙여서 해당 함수를 호출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EDC0BB-75C4-4C7F-8D8E-DF400806953E}"/>
              </a:ext>
            </a:extLst>
          </p:cNvPr>
          <p:cNvSpPr/>
          <p:nvPr/>
        </p:nvSpPr>
        <p:spPr>
          <a:xfrm>
            <a:off x="3586651" y="1112865"/>
            <a:ext cx="4032448" cy="24220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returnFunction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함수를 리턴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returnFunction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 )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 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0719188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클로저</a:t>
            </a:r>
            <a:endParaRPr lang="en-US" altLang="ko-KR" dirty="0"/>
          </a:p>
          <a:p>
            <a:pPr lvl="1"/>
            <a:r>
              <a:rPr lang="ko-KR" altLang="en-US" dirty="0"/>
              <a:t>아래 코드의 문제점은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코드에 에러가 있어서 웹 페이지에서 반응하지 않음</a:t>
            </a:r>
            <a:endParaRPr lang="en-US" altLang="ko-KR" dirty="0"/>
          </a:p>
          <a:p>
            <a:pPr lvl="3"/>
            <a:r>
              <a:rPr lang="ko-KR" altLang="en-US" dirty="0"/>
              <a:t>어떤 에러가 있는가</a:t>
            </a:r>
            <a:r>
              <a:rPr lang="en-US" altLang="ko-KR" dirty="0"/>
              <a:t>?</a:t>
            </a:r>
          </a:p>
          <a:p>
            <a:pPr lvl="4"/>
            <a:r>
              <a:rPr lang="ko-KR" altLang="en-US" dirty="0"/>
              <a:t>함수 내에서 선언한 변수 </a:t>
            </a:r>
            <a:r>
              <a:rPr lang="en-US" altLang="ko-KR" dirty="0"/>
              <a:t>output</a:t>
            </a:r>
            <a:r>
              <a:rPr lang="ko-KR" altLang="en-US" dirty="0"/>
              <a:t>를 함수 밖에서 사용할 수 없음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함수 내에서 선언한 변수 </a:t>
            </a:r>
            <a:r>
              <a:rPr lang="en-US" altLang="ko-KR" dirty="0"/>
              <a:t>output</a:t>
            </a:r>
            <a:r>
              <a:rPr lang="ko-KR" altLang="en-US" dirty="0"/>
              <a:t>은 함수가 종료되면서 메모리에서 삭제됨</a:t>
            </a:r>
            <a:endParaRPr lang="en-US" altLang="ko-KR" dirty="0"/>
          </a:p>
          <a:p>
            <a:pPr lvl="1"/>
            <a:r>
              <a:rPr lang="ko-KR" altLang="en-US" dirty="0"/>
              <a:t>아래 코드 실행 후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변수 </a:t>
            </a:r>
            <a:r>
              <a:rPr lang="en-US" altLang="ko-KR" dirty="0"/>
              <a:t>output</a:t>
            </a:r>
            <a:r>
              <a:rPr lang="ko-KR" altLang="en-US" dirty="0"/>
              <a:t>은</a:t>
            </a:r>
            <a:r>
              <a:rPr lang="en-US" altLang="ko-KR" dirty="0"/>
              <a:t> test( ) </a:t>
            </a:r>
            <a:r>
              <a:rPr lang="ko-KR" altLang="en-US" dirty="0"/>
              <a:t>함수가 종료될 때 사라져야 하나 해당 변수</a:t>
            </a:r>
            <a:r>
              <a:rPr lang="en-US" altLang="ko-KR" dirty="0"/>
              <a:t>(output)</a:t>
            </a:r>
            <a:r>
              <a:rPr lang="ko-KR" altLang="en-US" dirty="0"/>
              <a:t>이 이후에도 활용될 가능성이 있으므로 자바스크립트는 변수를 제거하지 않고 남겨둠</a:t>
            </a:r>
            <a:endParaRPr lang="en-US" altLang="ko-KR" dirty="0"/>
          </a:p>
          <a:p>
            <a:pPr lvl="2"/>
            <a:r>
              <a:rPr lang="ko-KR" altLang="en-US" dirty="0" err="1"/>
              <a:t>클로저의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3"/>
            <a:r>
              <a:rPr lang="ko-KR" altLang="en-US" dirty="0"/>
              <a:t>이렇게 지역 변수를 남겨 두는 작용을 </a:t>
            </a:r>
            <a:r>
              <a:rPr lang="en-US" altLang="ko-KR" dirty="0"/>
              <a:t>‘</a:t>
            </a:r>
            <a:r>
              <a:rPr lang="ko-KR" altLang="en-US" dirty="0" err="1"/>
              <a:t>클로저</a:t>
            </a:r>
            <a:r>
              <a:rPr lang="en-US" altLang="ko-KR" dirty="0"/>
              <a:t>’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3"/>
            <a:r>
              <a:rPr lang="ko-KR" altLang="en-US" dirty="0"/>
              <a:t>또는 </a:t>
            </a:r>
            <a:r>
              <a:rPr lang="en-US" altLang="ko-KR" dirty="0"/>
              <a:t>test( )</a:t>
            </a:r>
            <a:r>
              <a:rPr lang="ko-KR" altLang="en-US" dirty="0"/>
              <a:t>함수에서 생성한 변수의 공간을 </a:t>
            </a:r>
            <a:r>
              <a:rPr lang="ko-KR" altLang="en-US" dirty="0" err="1"/>
              <a:t>클로저라고</a:t>
            </a:r>
            <a:r>
              <a:rPr lang="ko-KR" altLang="en-US" dirty="0"/>
              <a:t> 부르기도 함</a:t>
            </a:r>
            <a:r>
              <a:rPr lang="en-US" altLang="ko-KR" dirty="0"/>
              <a:t>(</a:t>
            </a:r>
            <a:r>
              <a:rPr lang="ko-KR" altLang="en-US" dirty="0"/>
              <a:t>또는 사라지지 않고 남아 있는 변수  </a:t>
            </a:r>
            <a:r>
              <a:rPr lang="en-US" altLang="ko-KR" dirty="0"/>
              <a:t>output</a:t>
            </a:r>
            <a:r>
              <a:rPr lang="ko-KR" altLang="en-US" dirty="0"/>
              <a:t>를 </a:t>
            </a:r>
            <a:r>
              <a:rPr lang="ko-KR" altLang="en-US" dirty="0" err="1"/>
              <a:t>클로저라고도</a:t>
            </a:r>
            <a:r>
              <a:rPr lang="ko-KR" altLang="en-US" dirty="0"/>
              <a:t> 부름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또는 </a:t>
            </a:r>
            <a:r>
              <a:rPr lang="ko-KR" altLang="en-US" dirty="0" err="1"/>
              <a:t>리턴되는</a:t>
            </a:r>
            <a:r>
              <a:rPr lang="ko-KR" altLang="en-US" dirty="0"/>
              <a:t> 함수를 </a:t>
            </a:r>
            <a:r>
              <a:rPr lang="ko-KR" altLang="en-US" dirty="0" err="1"/>
              <a:t>클로저라고</a:t>
            </a:r>
            <a:r>
              <a:rPr lang="ko-KR" altLang="en-US" dirty="0"/>
              <a:t> 부르기도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EDC0BB-75C4-4C7F-8D8E-DF400806953E}"/>
              </a:ext>
            </a:extLst>
          </p:cNvPr>
          <p:cNvSpPr/>
          <p:nvPr/>
        </p:nvSpPr>
        <p:spPr>
          <a:xfrm>
            <a:off x="5905053" y="1068191"/>
            <a:ext cx="4032448" cy="115791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name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output = ‘Hello ‘ + name + ‘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DB5DA1-F3C6-41C4-9BF3-98C15F352546}"/>
              </a:ext>
            </a:extLst>
          </p:cNvPr>
          <p:cNvSpPr/>
          <p:nvPr/>
        </p:nvSpPr>
        <p:spPr>
          <a:xfrm>
            <a:off x="3739852" y="2520007"/>
            <a:ext cx="4032448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name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output = ‘Hello ‘ + name + ‘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Phirippa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09735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기본 용어</a:t>
            </a:r>
            <a:endParaRPr lang="en-US" altLang="ko-KR" dirty="0"/>
          </a:p>
          <a:p>
            <a:pPr lvl="1"/>
            <a:r>
              <a:rPr lang="ko-KR" altLang="en-US" dirty="0"/>
              <a:t>표현식과 문장</a:t>
            </a:r>
            <a:endParaRPr lang="en-US" altLang="ko-KR" dirty="0"/>
          </a:p>
          <a:p>
            <a:pPr lvl="2"/>
            <a:r>
              <a:rPr lang="ko-KR" altLang="en-US" dirty="0"/>
              <a:t>표현식 </a:t>
            </a:r>
            <a:r>
              <a:rPr lang="en-US" altLang="ko-KR" dirty="0"/>
              <a:t>– </a:t>
            </a:r>
            <a:r>
              <a:rPr lang="ko-KR" altLang="en-US" dirty="0"/>
              <a:t>값을 만들어 내는 간단한 코드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문장 </a:t>
            </a:r>
            <a:endParaRPr lang="en-US" altLang="ko-KR" dirty="0"/>
          </a:p>
          <a:p>
            <a:pPr lvl="3"/>
            <a:r>
              <a:rPr lang="ko-KR" altLang="en-US" dirty="0"/>
              <a:t>표현식이 모이면 문장이 됨</a:t>
            </a:r>
            <a:endParaRPr lang="en-US" altLang="ko-KR" dirty="0"/>
          </a:p>
          <a:p>
            <a:pPr lvl="3"/>
            <a:r>
              <a:rPr lang="ko-KR" altLang="en-US" dirty="0"/>
              <a:t>문장의 끝에는 세미콜론을 써서 문장의 끝을 알림</a:t>
            </a:r>
            <a:endParaRPr lang="en-US" altLang="ko-KR" dirty="0"/>
          </a:p>
          <a:p>
            <a:pPr lvl="3"/>
            <a:r>
              <a:rPr lang="ko-KR" altLang="en-US" dirty="0"/>
              <a:t>또는 줄 바꿈</a:t>
            </a:r>
            <a:r>
              <a:rPr lang="en-US" altLang="ko-KR" dirty="0"/>
              <a:t>[Enter]</a:t>
            </a:r>
            <a:r>
              <a:rPr lang="ko-KR" altLang="en-US" dirty="0"/>
              <a:t>을 넣어서 문장의 끝을 표현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참고</a:t>
            </a:r>
            <a:endParaRPr lang="en-US" altLang="ko-KR" dirty="0"/>
          </a:p>
          <a:p>
            <a:pPr lvl="3"/>
            <a:r>
              <a:rPr lang="ko-KR" altLang="en-US" dirty="0"/>
              <a:t>자바스크립트는 문장 끝에 세미콜론을 붙이지 않아도 프로그램을 실행하는데 문제가 없음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그러나 프로그래밍 언어의 상당 수가 문장 끝에 세미콜론을 입력함으로 자바스크립트에서도 습관적으로 입력하는 것임</a:t>
            </a:r>
            <a:r>
              <a:rPr lang="en-US" altLang="ko-KR" dirty="0"/>
              <a:t>.</a:t>
            </a:r>
          </a:p>
          <a:p>
            <a:pPr marL="702000" lvl="3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908733-0E63-422B-B4EB-EFB59C3C66DC}"/>
              </a:ext>
            </a:extLst>
          </p:cNvPr>
          <p:cNvSpPr/>
          <p:nvPr/>
        </p:nvSpPr>
        <p:spPr>
          <a:xfrm>
            <a:off x="1296541" y="1866069"/>
            <a:ext cx="3312368" cy="720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 + 20 + 30 * 2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RintIanTta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93DA17-7B04-42EC-AE82-12BF2B55777E}"/>
              </a:ext>
            </a:extLst>
          </p:cNvPr>
          <p:cNvSpPr/>
          <p:nvPr/>
        </p:nvSpPr>
        <p:spPr>
          <a:xfrm>
            <a:off x="5040957" y="3024063"/>
            <a:ext cx="3312368" cy="87625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 + 20 + 30 * 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rintiantta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Rint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’+’Ian’ +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alert(‘Hello JavaScript!’);</a:t>
            </a:r>
          </a:p>
        </p:txBody>
      </p:sp>
    </p:spTree>
    <p:extLst>
      <p:ext uri="{BB962C8B-B14F-4D97-AF65-F5344CB8AC3E}">
        <p14:creationId xmlns:p14="http://schemas.microsoft.com/office/powerpoint/2010/main" val="7133498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790781" cy="1745730"/>
          </a:xfrm>
        </p:spPr>
        <p:txBody>
          <a:bodyPr/>
          <a:lstStyle/>
          <a:p>
            <a:r>
              <a:rPr lang="ko-KR" altLang="en-US" dirty="0" err="1"/>
              <a:t>클로저</a:t>
            </a:r>
            <a:endParaRPr lang="en-US" altLang="ko-KR" dirty="0"/>
          </a:p>
          <a:p>
            <a:pPr lvl="2"/>
            <a:r>
              <a:rPr lang="ko-KR" altLang="en-US" dirty="0" err="1"/>
              <a:t>클로저의</a:t>
            </a:r>
            <a:r>
              <a:rPr lang="ko-KR" altLang="en-US" dirty="0"/>
              <a:t> 한계</a:t>
            </a:r>
            <a:r>
              <a:rPr lang="en-US" altLang="ko-KR" dirty="0"/>
              <a:t>(</a:t>
            </a:r>
            <a:r>
              <a:rPr lang="ko-KR" altLang="en-US" dirty="0"/>
              <a:t>범위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Return</a:t>
            </a:r>
            <a:r>
              <a:rPr lang="ko-KR" altLang="en-US" dirty="0"/>
              <a:t>된 </a:t>
            </a:r>
            <a:r>
              <a:rPr lang="ko-KR" altLang="en-US" dirty="0" err="1"/>
              <a:t>클로저</a:t>
            </a:r>
            <a:r>
              <a:rPr lang="ko-KR" altLang="en-US" dirty="0"/>
              <a:t> 함수를 통해서만 지역 변수 </a:t>
            </a:r>
            <a:r>
              <a:rPr lang="en-US" altLang="ko-KR" dirty="0"/>
              <a:t>output</a:t>
            </a:r>
            <a:r>
              <a:rPr lang="ko-KR" altLang="en-US" dirty="0"/>
              <a:t>을 사용할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실행 후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출력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Hello Web .. !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Hello </a:t>
            </a:r>
            <a:r>
              <a:rPr lang="en-US" altLang="ko-KR" dirty="0" err="1">
                <a:sym typeface="Wingdings" panose="05000000000000000000" pitchFamily="2" charset="2"/>
              </a:rPr>
              <a:t>Phirippa</a:t>
            </a:r>
            <a:r>
              <a:rPr lang="en-US" altLang="ko-KR" dirty="0">
                <a:sym typeface="Wingdings" panose="05000000000000000000" pitchFamily="2" charset="2"/>
              </a:rPr>
              <a:t> .. !</a:t>
            </a:r>
            <a:endParaRPr lang="en-US" altLang="ko-KR" dirty="0"/>
          </a:p>
          <a:p>
            <a:pPr lvl="3"/>
            <a:r>
              <a:rPr lang="en-US" altLang="ko-KR" dirty="0"/>
              <a:t>ftn_1( )</a:t>
            </a:r>
            <a:r>
              <a:rPr lang="ko-KR" altLang="en-US" dirty="0"/>
              <a:t>과 </a:t>
            </a:r>
            <a:r>
              <a:rPr lang="en-US" altLang="ko-KR" dirty="0"/>
              <a:t>ftn_2( )</a:t>
            </a:r>
            <a:r>
              <a:rPr lang="ko-KR" altLang="en-US" dirty="0"/>
              <a:t> 함수가 각각</a:t>
            </a:r>
            <a:r>
              <a:rPr lang="en-US" altLang="ko-KR" dirty="0"/>
              <a:t> </a:t>
            </a:r>
            <a:r>
              <a:rPr lang="ko-KR" altLang="en-US" dirty="0"/>
              <a:t>고유한 지역 변수 </a:t>
            </a:r>
            <a:r>
              <a:rPr lang="en-US" altLang="ko-KR" dirty="0"/>
              <a:t>output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6C5922-8937-40CA-B171-D5339AE7D522}"/>
              </a:ext>
            </a:extLst>
          </p:cNvPr>
          <p:cNvSpPr/>
          <p:nvPr/>
        </p:nvSpPr>
        <p:spPr>
          <a:xfrm>
            <a:off x="6553125" y="699513"/>
            <a:ext cx="4032448" cy="146045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function test( name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var output = ‘Hello ‘ + name + ‘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return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test(‘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Phirippa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’)(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491EF5-9F8D-4893-8DDA-D3E04860B341}"/>
              </a:ext>
            </a:extLst>
          </p:cNvPr>
          <p:cNvSpPr/>
          <p:nvPr/>
        </p:nvSpPr>
        <p:spPr>
          <a:xfrm>
            <a:off x="3744813" y="2323879"/>
            <a:ext cx="4032448" cy="25003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name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output = ‘Hello ‘ + name + ‘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ftn_1 = test(‘Web’);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ftn_2 = test(‘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Phirippa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ftn_1(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ftn_2( 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481487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790781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2"/>
            <a:r>
              <a:rPr lang="ko-KR" altLang="en-US" dirty="0"/>
              <a:t>기본적으로 제공되는 함수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. alert( ), prompt( )</a:t>
            </a:r>
          </a:p>
          <a:p>
            <a:pPr lvl="1"/>
            <a:r>
              <a:rPr lang="ko-KR" altLang="en-US" dirty="0"/>
              <a:t>타이머 함수</a:t>
            </a:r>
            <a:endParaRPr lang="en-US" altLang="ko-KR" dirty="0"/>
          </a:p>
          <a:p>
            <a:pPr lvl="2"/>
            <a:r>
              <a:rPr lang="ko-KR" altLang="en-US" dirty="0"/>
              <a:t>특정 시간에 지정한 함수를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8B743EC-FF84-4AA0-B8EE-1D5A18A013AF}"/>
              </a:ext>
            </a:extLst>
          </p:cNvPr>
          <p:cNvGraphicFramePr>
            <a:graphicFrameLocks noGrp="1"/>
          </p:cNvGraphicFramePr>
          <p:nvPr/>
        </p:nvGraphicFramePr>
        <p:xfrm>
          <a:off x="4679781" y="1665784"/>
          <a:ext cx="5976664" cy="144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315593455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1756853634"/>
                    </a:ext>
                  </a:extLst>
                </a:gridCol>
              </a:tblGrid>
              <a:tr h="250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408"/>
                  </a:ext>
                </a:extLst>
              </a:tr>
              <a:tr h="276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setTimeout</a:t>
                      </a:r>
                      <a:r>
                        <a:rPr lang="en-US" altLang="ko-KR" sz="1200" dirty="0"/>
                        <a:t>( function, millisecond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 시간 후 지정한 함수를 한 번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101469"/>
                  </a:ext>
                </a:extLst>
              </a:tr>
              <a:tr h="276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setInterval</a:t>
                      </a:r>
                      <a:r>
                        <a:rPr lang="en-US" altLang="ko-KR" sz="1200" dirty="0"/>
                        <a:t>( function, millisecond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 시간마다 지정한 함수를 반복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56122"/>
                  </a:ext>
                </a:extLst>
              </a:tr>
              <a:tr h="276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clearTimeout</a:t>
                      </a:r>
                      <a:r>
                        <a:rPr lang="en-US" altLang="ko-KR" sz="1200" dirty="0"/>
                        <a:t>( id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 시간 후 함수를 한번 실행하는 것을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8783"/>
                  </a:ext>
                </a:extLst>
              </a:tr>
              <a:tr h="276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clearInterval</a:t>
                      </a:r>
                      <a:r>
                        <a:rPr lang="en-US" altLang="ko-KR" sz="1200" dirty="0"/>
                        <a:t>( id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 시간 마다 함수를 반복 실행하는 것을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213609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5DF852-785D-4D95-BBA2-F9487D37297B}"/>
              </a:ext>
            </a:extLst>
          </p:cNvPr>
          <p:cNvCxnSpPr>
            <a:cxnSpLocks/>
          </p:cNvCxnSpPr>
          <p:nvPr/>
        </p:nvCxnSpPr>
        <p:spPr>
          <a:xfrm>
            <a:off x="1818506" y="4019951"/>
            <a:ext cx="31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C90BE4-FBAB-46EF-97BE-DFC9A2165AAE}"/>
              </a:ext>
            </a:extLst>
          </p:cNvPr>
          <p:cNvCxnSpPr>
            <a:cxnSpLocks/>
          </p:cNvCxnSpPr>
          <p:nvPr/>
        </p:nvCxnSpPr>
        <p:spPr>
          <a:xfrm flipH="1" flipV="1">
            <a:off x="2034528" y="3649309"/>
            <a:ext cx="1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32C3C7-9E7F-49CE-B091-CEF0852DEB5A}"/>
              </a:ext>
            </a:extLst>
          </p:cNvPr>
          <p:cNvCxnSpPr>
            <a:cxnSpLocks/>
          </p:cNvCxnSpPr>
          <p:nvPr/>
        </p:nvCxnSpPr>
        <p:spPr>
          <a:xfrm flipV="1">
            <a:off x="5545013" y="4019951"/>
            <a:ext cx="5040560" cy="1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BE0D467-F273-4744-9558-6657791EC043}"/>
              </a:ext>
            </a:extLst>
          </p:cNvPr>
          <p:cNvCxnSpPr>
            <a:cxnSpLocks/>
          </p:cNvCxnSpPr>
          <p:nvPr/>
        </p:nvCxnSpPr>
        <p:spPr>
          <a:xfrm flipV="1">
            <a:off x="5761037" y="3706004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C9A2CA-F29B-4B5A-947B-391DF0B1258B}"/>
              </a:ext>
            </a:extLst>
          </p:cNvPr>
          <p:cNvSpPr txBox="1"/>
          <p:nvPr/>
        </p:nvSpPr>
        <p:spPr>
          <a:xfrm>
            <a:off x="1016461" y="430097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setTimeout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ftn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millis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A48154-D257-4D4B-B3ED-D9786D1D1009}"/>
              </a:ext>
            </a:extLst>
          </p:cNvPr>
          <p:cNvCxnSpPr>
            <a:cxnSpLocks/>
          </p:cNvCxnSpPr>
          <p:nvPr/>
        </p:nvCxnSpPr>
        <p:spPr>
          <a:xfrm flipH="1" flipV="1">
            <a:off x="3978745" y="3649309"/>
            <a:ext cx="1" cy="63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32A102-00AE-4F64-B1E4-A4CC8638F48A}"/>
              </a:ext>
            </a:extLst>
          </p:cNvPr>
          <p:cNvSpPr txBox="1"/>
          <p:nvPr/>
        </p:nvSpPr>
        <p:spPr>
          <a:xfrm>
            <a:off x="3681228" y="4266304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ftn</a:t>
            </a:r>
            <a:r>
              <a:rPr lang="en-US" altLang="ko-KR" sz="1400" b="1" dirty="0"/>
              <a:t>( )</a:t>
            </a:r>
            <a:endParaRPr lang="ko-KR" altLang="en-US" sz="1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C92B567-C334-44CE-8128-841DD5A9183C}"/>
              </a:ext>
            </a:extLst>
          </p:cNvPr>
          <p:cNvCxnSpPr>
            <a:cxnSpLocks/>
          </p:cNvCxnSpPr>
          <p:nvPr/>
        </p:nvCxnSpPr>
        <p:spPr>
          <a:xfrm>
            <a:off x="2034528" y="3818332"/>
            <a:ext cx="19442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A5C5F3-C9A7-45C8-ABEC-AB12483D6F10}"/>
              </a:ext>
            </a:extLst>
          </p:cNvPr>
          <p:cNvSpPr txBox="1"/>
          <p:nvPr/>
        </p:nvSpPr>
        <p:spPr>
          <a:xfrm>
            <a:off x="2709119" y="350529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millis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8B8F0-95D8-4917-8EE9-E521E12FE92A}"/>
              </a:ext>
            </a:extLst>
          </p:cNvPr>
          <p:cNvSpPr txBox="1"/>
          <p:nvPr/>
        </p:nvSpPr>
        <p:spPr>
          <a:xfrm>
            <a:off x="4742969" y="4363653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setInterval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ftn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millis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9D7C05-8FAA-4ACD-9A56-ECFCD0A04730}"/>
              </a:ext>
            </a:extLst>
          </p:cNvPr>
          <p:cNvCxnSpPr>
            <a:cxnSpLocks/>
          </p:cNvCxnSpPr>
          <p:nvPr/>
        </p:nvCxnSpPr>
        <p:spPr>
          <a:xfrm flipV="1">
            <a:off x="7057181" y="3716606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F9959ED-D18D-4789-930E-DA7ADCCF7C09}"/>
              </a:ext>
            </a:extLst>
          </p:cNvPr>
          <p:cNvCxnSpPr>
            <a:cxnSpLocks/>
          </p:cNvCxnSpPr>
          <p:nvPr/>
        </p:nvCxnSpPr>
        <p:spPr>
          <a:xfrm flipV="1">
            <a:off x="8353325" y="3706004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251808F-FE12-4B8B-BE40-823FA0100DAB}"/>
              </a:ext>
            </a:extLst>
          </p:cNvPr>
          <p:cNvCxnSpPr/>
          <p:nvPr/>
        </p:nvCxnSpPr>
        <p:spPr>
          <a:xfrm>
            <a:off x="5761037" y="3833761"/>
            <a:ext cx="1296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A0923A3-F52D-4F9C-9038-EE64A2AC9C6B}"/>
              </a:ext>
            </a:extLst>
          </p:cNvPr>
          <p:cNvCxnSpPr/>
          <p:nvPr/>
        </p:nvCxnSpPr>
        <p:spPr>
          <a:xfrm>
            <a:off x="7057181" y="3833761"/>
            <a:ext cx="1296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F8458DA-3A34-41BF-93F8-8144C2475B9C}"/>
              </a:ext>
            </a:extLst>
          </p:cNvPr>
          <p:cNvCxnSpPr>
            <a:cxnSpLocks/>
          </p:cNvCxnSpPr>
          <p:nvPr/>
        </p:nvCxnSpPr>
        <p:spPr>
          <a:xfrm flipV="1">
            <a:off x="9649469" y="3706004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C768FD2-2F74-4294-BEC9-E6EF2083F8BD}"/>
              </a:ext>
            </a:extLst>
          </p:cNvPr>
          <p:cNvCxnSpPr/>
          <p:nvPr/>
        </p:nvCxnSpPr>
        <p:spPr>
          <a:xfrm>
            <a:off x="8353325" y="3833761"/>
            <a:ext cx="1296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565DFE-F191-4857-BFC0-A41F9999CC08}"/>
              </a:ext>
            </a:extLst>
          </p:cNvPr>
          <p:cNvSpPr txBox="1"/>
          <p:nvPr/>
        </p:nvSpPr>
        <p:spPr>
          <a:xfrm>
            <a:off x="6759663" y="437280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ftn</a:t>
            </a:r>
            <a:r>
              <a:rPr lang="en-US" altLang="ko-KR" sz="1400" b="1" dirty="0"/>
              <a:t>( )</a:t>
            </a:r>
            <a:endParaRPr lang="ko-KR" alt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F329E1-6011-4C73-A6D2-90E6B09A13BA}"/>
              </a:ext>
            </a:extLst>
          </p:cNvPr>
          <p:cNvSpPr txBox="1"/>
          <p:nvPr/>
        </p:nvSpPr>
        <p:spPr>
          <a:xfrm>
            <a:off x="8092342" y="4343987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ftn</a:t>
            </a:r>
            <a:r>
              <a:rPr lang="en-US" altLang="ko-KR" sz="1400" b="1" dirty="0"/>
              <a:t>( )</a:t>
            </a:r>
            <a:endParaRPr lang="ko-KR" alt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B3F3C7-233D-4EF2-B6CB-9D65EC93DC07}"/>
              </a:ext>
            </a:extLst>
          </p:cNvPr>
          <p:cNvSpPr txBox="1"/>
          <p:nvPr/>
        </p:nvSpPr>
        <p:spPr>
          <a:xfrm>
            <a:off x="9414977" y="4371571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ftn</a:t>
            </a:r>
            <a:r>
              <a:rPr lang="en-US" altLang="ko-KR" sz="1400" b="1" dirty="0"/>
              <a:t>( )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06B8FA-CAB9-4BF3-B471-DB6851268F38}"/>
              </a:ext>
            </a:extLst>
          </p:cNvPr>
          <p:cNvSpPr txBox="1"/>
          <p:nvPr/>
        </p:nvSpPr>
        <p:spPr>
          <a:xfrm>
            <a:off x="6127744" y="3531424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millis</a:t>
            </a:r>
            <a:endParaRPr lang="ko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AA54CA-5131-4075-90B5-494C7A82A6A6}"/>
              </a:ext>
            </a:extLst>
          </p:cNvPr>
          <p:cNvSpPr txBox="1"/>
          <p:nvPr/>
        </p:nvSpPr>
        <p:spPr>
          <a:xfrm>
            <a:off x="7434430" y="352329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millis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6079A-0BBF-4E9E-8577-258CDD993FCF}"/>
              </a:ext>
            </a:extLst>
          </p:cNvPr>
          <p:cNvSpPr txBox="1"/>
          <p:nvPr/>
        </p:nvSpPr>
        <p:spPr>
          <a:xfrm>
            <a:off x="8719371" y="352329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millis</a:t>
            </a:r>
            <a:endParaRPr lang="ko-KR" altLang="en-US" sz="1400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538CBE7-DB54-4046-B3DE-0C27E0C6B14C}"/>
              </a:ext>
            </a:extLst>
          </p:cNvPr>
          <p:cNvCxnSpPr>
            <a:cxnSpLocks/>
          </p:cNvCxnSpPr>
          <p:nvPr/>
        </p:nvCxnSpPr>
        <p:spPr>
          <a:xfrm>
            <a:off x="9712494" y="3839023"/>
            <a:ext cx="73577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CF5F6B9-92C0-43D0-A8C5-9CEA49E95901}"/>
              </a:ext>
            </a:extLst>
          </p:cNvPr>
          <p:cNvCxnSpPr>
            <a:cxnSpLocks/>
          </p:cNvCxnSpPr>
          <p:nvPr/>
        </p:nvCxnSpPr>
        <p:spPr>
          <a:xfrm>
            <a:off x="10010012" y="4525459"/>
            <a:ext cx="5035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980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790781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타이머 함수</a:t>
            </a:r>
            <a:endParaRPr lang="en-US" altLang="ko-KR" dirty="0"/>
          </a:p>
          <a:p>
            <a:pPr lvl="2"/>
            <a:r>
              <a:rPr lang="en-US" altLang="ko-KR" dirty="0" err="1"/>
              <a:t>setTimeout</a:t>
            </a:r>
            <a:r>
              <a:rPr lang="en-US" altLang="ko-KR" dirty="0"/>
              <a:t>( function, millisecond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setInterval</a:t>
            </a:r>
            <a:r>
              <a:rPr lang="en-US" altLang="ko-KR" dirty="0"/>
              <a:t>( function, millisecond 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1031C4-1434-4E74-8CC7-5E0B063B3229}"/>
              </a:ext>
            </a:extLst>
          </p:cNvPr>
          <p:cNvSpPr/>
          <p:nvPr/>
        </p:nvSpPr>
        <p:spPr>
          <a:xfrm>
            <a:off x="1224533" y="1603799"/>
            <a:ext cx="4622658" cy="14401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마음 속으로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1, 2, 3, …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세보세요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준비 되었나요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?’);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alert(‘4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초 지났습니다‘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}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4000);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8B743EC-FF84-4AA0-B8EE-1D5A18A013AF}"/>
              </a:ext>
            </a:extLst>
          </p:cNvPr>
          <p:cNvGraphicFramePr>
            <a:graphicFrameLocks noGrp="1"/>
          </p:cNvGraphicFramePr>
          <p:nvPr/>
        </p:nvGraphicFramePr>
        <p:xfrm>
          <a:off x="5997305" y="1603799"/>
          <a:ext cx="5041890" cy="1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98">
                  <a:extLst>
                    <a:ext uri="{9D8B030D-6E8A-4147-A177-3AD203B41FA5}">
                      <a16:colId xmlns:a16="http://schemas.microsoft.com/office/drawing/2014/main" val="3155934554"/>
                    </a:ext>
                  </a:extLst>
                </a:gridCol>
                <a:gridCol w="2915792">
                  <a:extLst>
                    <a:ext uri="{9D8B030D-6E8A-4147-A177-3AD203B41FA5}">
                      <a16:colId xmlns:a16="http://schemas.microsoft.com/office/drawing/2014/main" val="175685363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4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setTimeout</a:t>
                      </a:r>
                      <a:r>
                        <a:rPr lang="en-US" altLang="ko-KR" sz="1000" dirty="0"/>
                        <a:t>( function, millisecond 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일정 시간 후 지정한 함수를 한 번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10146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setInterval</a:t>
                      </a:r>
                      <a:r>
                        <a:rPr lang="en-US" altLang="ko-KR" sz="1000" dirty="0"/>
                        <a:t>( function, millisecond 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일정 시간마다 지정한 함수를 반복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5612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clearTimeout</a:t>
                      </a:r>
                      <a:r>
                        <a:rPr lang="en-US" altLang="ko-KR" sz="1000" dirty="0"/>
                        <a:t>( id 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일정 시간 후 함수를 한번 실행하는 것을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87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clearInterval</a:t>
                      </a:r>
                      <a:r>
                        <a:rPr lang="en-US" altLang="ko-KR" sz="1000" dirty="0"/>
                        <a:t>( id 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일정 시간 마다 함수를 반복 실행하는 것을 중지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21360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6851A7-1C48-4DAF-960F-F824A90169FD}"/>
              </a:ext>
            </a:extLst>
          </p:cNvPr>
          <p:cNvSpPr/>
          <p:nvPr/>
        </p:nvSpPr>
        <p:spPr>
          <a:xfrm>
            <a:off x="1224533" y="3436216"/>
            <a:ext cx="4622658" cy="202266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1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초 마다 함수 실행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intervalID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alert( ‘&lt;p&gt;’ + new Date(  ) + ‘&lt;/p&gt;’);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}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1000);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// 5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초 후 함수를 실행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clearInterval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intervalID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);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타이머 종료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}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5000);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589735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인코딩과 디코딩 함수</a:t>
            </a:r>
            <a:endParaRPr lang="en-US" altLang="ko-KR" dirty="0"/>
          </a:p>
          <a:p>
            <a:pPr lvl="2"/>
            <a:r>
              <a:rPr lang="ko-KR" altLang="en-US" dirty="0"/>
              <a:t>인코딩 </a:t>
            </a:r>
            <a:r>
              <a:rPr lang="en-US" altLang="ko-KR" dirty="0"/>
              <a:t>– </a:t>
            </a:r>
            <a:r>
              <a:rPr lang="ko-KR" altLang="en-US" dirty="0"/>
              <a:t>문자를 컴퓨터에 저장하거나 통신을 하기 위해 부호화 하는 방법</a:t>
            </a:r>
            <a:endParaRPr lang="en-US" altLang="ko-KR" dirty="0"/>
          </a:p>
          <a:p>
            <a:pPr lvl="3"/>
            <a:r>
              <a:rPr lang="ko-KR" altLang="en-US" dirty="0"/>
              <a:t>웹에서 통신을 할 때 한글 같은 유니코드 문자를 인코딩해야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디코딩 </a:t>
            </a:r>
            <a:r>
              <a:rPr lang="en-US" altLang="ko-KR" dirty="0"/>
              <a:t>– </a:t>
            </a:r>
            <a:r>
              <a:rPr lang="ko-KR" altLang="en-US" dirty="0" err="1"/>
              <a:t>인코딩된</a:t>
            </a:r>
            <a:r>
              <a:rPr lang="ko-KR" altLang="en-US" dirty="0"/>
              <a:t> 문자를 풀어서 다시 문자화 하는 방법</a:t>
            </a:r>
            <a:endParaRPr lang="en-US" altLang="ko-KR" dirty="0"/>
          </a:p>
          <a:p>
            <a:pPr lvl="1"/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escape(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3"/>
            <a:r>
              <a:rPr lang="ko-KR" altLang="en-US" dirty="0"/>
              <a:t>영문 알파벳과 숫자</a:t>
            </a:r>
            <a:r>
              <a:rPr lang="en-US" altLang="ko-KR" dirty="0"/>
              <a:t>, </a:t>
            </a:r>
            <a:r>
              <a:rPr lang="ko-KR" altLang="en-US" dirty="0"/>
              <a:t>일부 특수 문자</a:t>
            </a:r>
            <a:r>
              <a:rPr lang="en-US" altLang="ko-KR" dirty="0"/>
              <a:t>(@,*,-,_,+,.,/)</a:t>
            </a:r>
            <a:r>
              <a:rPr lang="ko-KR" altLang="en-US" dirty="0"/>
              <a:t>를 제외하고 모두 인코딩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바이트 문자는 </a:t>
            </a:r>
            <a:r>
              <a:rPr lang="en-US" altLang="ko-KR" dirty="0"/>
              <a:t>%XX</a:t>
            </a:r>
            <a:r>
              <a:rPr lang="ko-KR" altLang="en-US" dirty="0"/>
              <a:t>의 형태로</a:t>
            </a:r>
            <a:r>
              <a:rPr lang="en-US" altLang="ko-KR" dirty="0"/>
              <a:t>, 2</a:t>
            </a:r>
            <a:r>
              <a:rPr lang="ko-KR" altLang="en-US" dirty="0"/>
              <a:t>바이트 문자는 </a:t>
            </a:r>
            <a:r>
              <a:rPr lang="en-US" altLang="ko-KR" dirty="0"/>
              <a:t>%</a:t>
            </a:r>
            <a:r>
              <a:rPr lang="en-US" altLang="ko-KR" dirty="0" err="1"/>
              <a:t>uXXXX</a:t>
            </a:r>
            <a:r>
              <a:rPr lang="en-US" altLang="ko-KR" dirty="0"/>
              <a:t> </a:t>
            </a:r>
            <a:r>
              <a:rPr lang="ko-KR" altLang="en-US" dirty="0"/>
              <a:t>형태로 변환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http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en-US" altLang="ko-KR" dirty="0"/>
              <a:t>//hanbit.co.kr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r>
              <a:rPr lang="en-US" altLang="ko-KR" dirty="0"/>
              <a:t>test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한</a:t>
            </a:r>
            <a:r>
              <a:rPr lang="ko-KR" altLang="en-US" dirty="0">
                <a:solidFill>
                  <a:srgbClr val="7030A0"/>
                </a:solidFill>
              </a:rPr>
              <a:t>글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http</a:t>
            </a:r>
            <a:r>
              <a:rPr lang="en-US" altLang="ko-KR" dirty="0">
                <a:solidFill>
                  <a:srgbClr val="FF0000"/>
                </a:solidFill>
              </a:rPr>
              <a:t>%3A</a:t>
            </a:r>
            <a:r>
              <a:rPr lang="en-US" altLang="ko-KR" dirty="0"/>
              <a:t>//hanbit.co.kr</a:t>
            </a:r>
            <a:r>
              <a:rPr lang="en-US" altLang="ko-KR" dirty="0">
                <a:solidFill>
                  <a:srgbClr val="FF0000"/>
                </a:solidFill>
              </a:rPr>
              <a:t>%3F</a:t>
            </a:r>
            <a:r>
              <a:rPr lang="en-US" altLang="ko-KR" dirty="0"/>
              <a:t>test</a:t>
            </a:r>
            <a:r>
              <a:rPr lang="en-US" altLang="ko-KR" dirty="0">
                <a:solidFill>
                  <a:srgbClr val="00B050"/>
                </a:solidFill>
              </a:rPr>
              <a:t>%3D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%uD55C</a:t>
            </a:r>
            <a:r>
              <a:rPr lang="en-US" altLang="ko-KR" dirty="0">
                <a:solidFill>
                  <a:srgbClr val="7030A0"/>
                </a:solidFill>
              </a:rPr>
              <a:t>%uAE00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15A87-D3E1-4D70-BD29-B4275B9E63C4}"/>
              </a:ext>
            </a:extLst>
          </p:cNvPr>
          <p:cNvSpPr/>
          <p:nvPr/>
        </p:nvSpPr>
        <p:spPr>
          <a:xfrm>
            <a:off x="6925644" y="2323879"/>
            <a:ext cx="3888432" cy="18580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인코딩할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URI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URI = ‘http://hanbit.co.kr?test=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한글입니다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+=‘escape( )\n’;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escape(URI);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alert(output);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096CC-1DD7-45BC-BEAE-75A9DBD6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85" y="3960167"/>
            <a:ext cx="348234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81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99869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 err="1"/>
              <a:t>encodeURI</a:t>
            </a:r>
            <a:r>
              <a:rPr lang="en-US" altLang="ko-KR" dirty="0"/>
              <a:t>( )</a:t>
            </a:r>
          </a:p>
          <a:p>
            <a:pPr lvl="3"/>
            <a:r>
              <a:rPr lang="en-US" altLang="ko-KR" dirty="0"/>
              <a:t>Escape( ) </a:t>
            </a:r>
            <a:r>
              <a:rPr lang="ko-KR" altLang="en-US" dirty="0"/>
              <a:t>함수에서 인터넷 주소에서 사용되는 일부 특수 문자</a:t>
            </a:r>
            <a:r>
              <a:rPr lang="en-US" altLang="ko-KR" dirty="0"/>
              <a:t>(:, ‘, /, =, ?, &amp;)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변환하지 않음</a:t>
            </a:r>
            <a:endParaRPr lang="en-US" altLang="ko-KR" dirty="0"/>
          </a:p>
          <a:p>
            <a:pPr lvl="4"/>
            <a:r>
              <a:rPr lang="en-US" altLang="ko-KR" dirty="0"/>
              <a:t>http://hanbit.co.kr?test=</a:t>
            </a:r>
            <a:r>
              <a:rPr lang="ko-KR" altLang="en-US" dirty="0">
                <a:solidFill>
                  <a:srgbClr val="7030A0"/>
                </a:solidFill>
              </a:rPr>
              <a:t>한글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http://hanbit.co.kr?test=</a:t>
            </a:r>
            <a:r>
              <a:rPr lang="en-US" altLang="ko-KR" dirty="0">
                <a:solidFill>
                  <a:srgbClr val="7030A0"/>
                </a:solidFill>
              </a:rPr>
              <a:t>%ED%95%9C%EA%B8%80</a:t>
            </a:r>
            <a:r>
              <a:rPr lang="en-US" altLang="ko-KR" dirty="0"/>
              <a:t>. 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encodeURIComponent</a:t>
            </a:r>
            <a:r>
              <a:rPr lang="en-US" altLang="ko-KR" dirty="0"/>
              <a:t>( )</a:t>
            </a:r>
          </a:p>
          <a:p>
            <a:pPr lvl="3"/>
            <a:r>
              <a:rPr lang="ko-KR" altLang="en-US" dirty="0"/>
              <a:t>알파벳과 숫자를 제외하고 모든 문자를 인코딩</a:t>
            </a:r>
            <a:endParaRPr lang="en-US" altLang="ko-KR" dirty="0"/>
          </a:p>
          <a:p>
            <a:pPr lvl="3"/>
            <a:r>
              <a:rPr lang="en-US" altLang="ko-KR" dirty="0"/>
              <a:t>UTF-8 </a:t>
            </a:r>
            <a:r>
              <a:rPr lang="ko-KR" altLang="en-US" dirty="0"/>
              <a:t>인코딩과 같음</a:t>
            </a:r>
            <a:endParaRPr lang="en-US" altLang="ko-KR" dirty="0"/>
          </a:p>
          <a:p>
            <a:pPr lvl="4"/>
            <a:r>
              <a:rPr lang="en-US" altLang="ko-KR" dirty="0"/>
              <a:t>http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en-US" altLang="ko-KR" dirty="0">
                <a:solidFill>
                  <a:srgbClr val="7030A0"/>
                </a:solidFill>
              </a:rPr>
              <a:t>//</a:t>
            </a:r>
            <a:r>
              <a:rPr lang="en-US" altLang="ko-KR" dirty="0"/>
              <a:t>hanbit.co.kr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r>
              <a:rPr lang="en-US" altLang="ko-KR" dirty="0"/>
              <a:t>test</a:t>
            </a:r>
            <a:r>
              <a:rPr lang="en-US" altLang="ko-KR" dirty="0">
                <a:solidFill>
                  <a:srgbClr val="00B050"/>
                </a:solidFill>
              </a:rPr>
              <a:t>=</a:t>
            </a:r>
            <a:r>
              <a:rPr lang="ko-KR" altLang="en-US" dirty="0">
                <a:solidFill>
                  <a:srgbClr val="7030A0"/>
                </a:solidFill>
              </a:rPr>
              <a:t>한글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http</a:t>
            </a:r>
            <a:r>
              <a:rPr lang="en-US" altLang="ko-KR" dirty="0">
                <a:solidFill>
                  <a:srgbClr val="FF0000"/>
                </a:solidFill>
              </a:rPr>
              <a:t>%3A</a:t>
            </a:r>
            <a:r>
              <a:rPr lang="en-US" altLang="ko-KR" dirty="0">
                <a:solidFill>
                  <a:srgbClr val="7030A0"/>
                </a:solidFill>
              </a:rPr>
              <a:t>%2F%2F</a:t>
            </a:r>
            <a:r>
              <a:rPr lang="en-US" altLang="ko-KR" dirty="0"/>
              <a:t>hanbit.co.kr</a:t>
            </a:r>
            <a:r>
              <a:rPr lang="en-US" altLang="ko-KR" dirty="0">
                <a:solidFill>
                  <a:srgbClr val="FF0000"/>
                </a:solidFill>
              </a:rPr>
              <a:t>%3F</a:t>
            </a:r>
            <a:r>
              <a:rPr lang="en-US" altLang="ko-KR" dirty="0"/>
              <a:t>test</a:t>
            </a:r>
            <a:r>
              <a:rPr lang="en-US" altLang="ko-KR" dirty="0">
                <a:solidFill>
                  <a:srgbClr val="00B050"/>
                </a:solidFill>
              </a:rPr>
              <a:t>%3D</a:t>
            </a:r>
            <a:r>
              <a:rPr lang="en-US" altLang="ko-KR" dirty="0">
                <a:solidFill>
                  <a:srgbClr val="7030A0"/>
                </a:solidFill>
              </a:rPr>
              <a:t>%ED%95%9C%EA%B8%80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15A87-D3E1-4D70-BD29-B4275B9E63C4}"/>
              </a:ext>
            </a:extLst>
          </p:cNvPr>
          <p:cNvSpPr/>
          <p:nvPr/>
        </p:nvSpPr>
        <p:spPr>
          <a:xfrm>
            <a:off x="6725454" y="3456111"/>
            <a:ext cx="3888432" cy="18580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인코딩할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URI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URI = ‘http://hanbit.co.kr?test=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한글입니다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encodeURIComponent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encodeURIComponent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(URI);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alert(output);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347BAB-5354-434B-8042-FBDF59709F79}"/>
              </a:ext>
            </a:extLst>
          </p:cNvPr>
          <p:cNvSpPr/>
          <p:nvPr/>
        </p:nvSpPr>
        <p:spPr>
          <a:xfrm>
            <a:off x="6725454" y="1382001"/>
            <a:ext cx="3888432" cy="18580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인코딩할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URI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생성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URI = ‘http://hanbit.co.kr?test=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한글입니다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encodeURI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encodeURI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(URI);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alert(output);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425459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코드 실행 함수</a:t>
            </a:r>
            <a:endParaRPr lang="en-US" altLang="ko-KR" dirty="0"/>
          </a:p>
          <a:p>
            <a:pPr lvl="2"/>
            <a:r>
              <a:rPr lang="en-US" altLang="ko-KR" dirty="0"/>
              <a:t>eval( string ) : </a:t>
            </a:r>
            <a:r>
              <a:rPr lang="ko-KR" altLang="en-US" dirty="0"/>
              <a:t>문자열을 자바스크립트 코드로 보고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B6928C-3FE5-4513-BBAA-4EF9912E5728}"/>
              </a:ext>
            </a:extLst>
          </p:cNvPr>
          <p:cNvSpPr/>
          <p:nvPr/>
        </p:nvSpPr>
        <p:spPr>
          <a:xfrm>
            <a:off x="6337101" y="3024063"/>
            <a:ext cx="388843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‘var number = 0;’;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‘alert(“number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의 값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“+ number);’;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eval(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1E56F-199E-40C1-8F67-C56C1667ADA7}"/>
              </a:ext>
            </a:extLst>
          </p:cNvPr>
          <p:cNvSpPr/>
          <p:nvPr/>
        </p:nvSpPr>
        <p:spPr>
          <a:xfrm>
            <a:off x="1656581" y="1655911"/>
            <a:ext cx="388843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‘var number = 0;’;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‘alert(number);’;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eval(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812587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코드 실행 함수</a:t>
            </a:r>
            <a:endParaRPr lang="en-US" altLang="ko-KR" dirty="0"/>
          </a:p>
          <a:p>
            <a:pPr lvl="2"/>
            <a:r>
              <a:rPr lang="en-US" altLang="ko-KR" dirty="0"/>
              <a:t>eval( string ) : </a:t>
            </a:r>
            <a:r>
              <a:rPr lang="ko-KR" altLang="en-US" dirty="0"/>
              <a:t>문자열을 자바스크립트 코드로 보고 실행</a:t>
            </a:r>
            <a:endParaRPr lang="en-US" altLang="ko-KR" dirty="0"/>
          </a:p>
          <a:p>
            <a:pPr lvl="3"/>
            <a:r>
              <a:rPr lang="en-US" altLang="ko-KR" dirty="0"/>
              <a:t>eval( ) </a:t>
            </a:r>
            <a:r>
              <a:rPr lang="ko-KR" altLang="en-US" dirty="0"/>
              <a:t>함수는 전달된 문자열을 자바스크립트 코드로 인식하고 실행하므로 </a:t>
            </a:r>
            <a:r>
              <a:rPr lang="en-US" altLang="ko-KR" dirty="0"/>
              <a:t>eval( ) </a:t>
            </a:r>
            <a:r>
              <a:rPr lang="ko-KR" altLang="en-US" dirty="0"/>
              <a:t>함수로 실행된 코드에서 정의한 변수도 변수로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B6928C-3FE5-4513-BBAA-4EF9912E5728}"/>
              </a:ext>
            </a:extLst>
          </p:cNvPr>
          <p:cNvSpPr/>
          <p:nvPr/>
        </p:nvSpPr>
        <p:spPr>
          <a:xfrm>
            <a:off x="6337101" y="1871934"/>
            <a:ext cx="3888432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‘var number = 0;’;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‘alert(number);’;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eval(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number 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1E56F-199E-40C1-8F67-C56C1667ADA7}"/>
              </a:ext>
            </a:extLst>
          </p:cNvPr>
          <p:cNvSpPr/>
          <p:nvPr/>
        </p:nvSpPr>
        <p:spPr>
          <a:xfrm>
            <a:off x="1440557" y="1871935"/>
            <a:ext cx="3888432" cy="16561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‘var number = 0;’;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‘alert(number);’;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eval(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EDF29F5-54E3-4240-9C80-0DC256F32DD4}"/>
              </a:ext>
            </a:extLst>
          </p:cNvPr>
          <p:cNvSpPr/>
          <p:nvPr/>
        </p:nvSpPr>
        <p:spPr>
          <a:xfrm>
            <a:off x="5545013" y="2520006"/>
            <a:ext cx="576064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215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2"/>
            <a:r>
              <a:rPr lang="ko-KR" altLang="en-US" dirty="0"/>
              <a:t>자바스크립트에는 </a:t>
            </a:r>
            <a:r>
              <a:rPr lang="en-US" altLang="ko-KR" dirty="0"/>
              <a:t>Infinity</a:t>
            </a:r>
            <a:r>
              <a:rPr lang="ko-KR" altLang="en-US" dirty="0"/>
              <a:t>와 </a:t>
            </a:r>
            <a:r>
              <a:rPr lang="en-US" altLang="ko-KR" dirty="0" err="1"/>
              <a:t>NaN</a:t>
            </a:r>
            <a:r>
              <a:rPr lang="en-US" altLang="ko-KR" dirty="0"/>
              <a:t>(Not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Number)</a:t>
            </a:r>
            <a:r>
              <a:rPr lang="ko-KR" altLang="en-US" dirty="0"/>
              <a:t>라는 특별한 숫자가 있음</a:t>
            </a:r>
            <a:endParaRPr lang="en-US" altLang="ko-KR" dirty="0"/>
          </a:p>
          <a:p>
            <a:pPr lvl="2"/>
            <a:r>
              <a:rPr lang="ko-KR" altLang="en-US" dirty="0"/>
              <a:t>변수에 저장된 숫자가 이런 숫자</a:t>
            </a:r>
            <a:r>
              <a:rPr lang="en-US" altLang="ko-KR" dirty="0"/>
              <a:t>(Infinity</a:t>
            </a:r>
            <a:r>
              <a:rPr lang="ko-KR" altLang="en-US" dirty="0"/>
              <a:t>또는 </a:t>
            </a:r>
            <a:r>
              <a:rPr lang="en-US" altLang="ko-KR" dirty="0" err="1"/>
              <a:t>NaN</a:t>
            </a:r>
            <a:r>
              <a:rPr lang="en-US" altLang="ko-KR" dirty="0"/>
              <a:t>)</a:t>
            </a:r>
            <a:r>
              <a:rPr lang="ko-KR" altLang="en-US" dirty="0"/>
              <a:t>인지 확인하기 위한 함수가 내장함수로 제공됨</a:t>
            </a:r>
            <a:endParaRPr lang="en-US" altLang="ko-KR" dirty="0"/>
          </a:p>
          <a:p>
            <a:pPr lvl="1"/>
            <a:r>
              <a:rPr lang="ko-KR" altLang="en-US" dirty="0"/>
              <a:t>숫자 확인 함수</a:t>
            </a:r>
            <a:r>
              <a:rPr lang="en-US" altLang="ko-KR" dirty="0"/>
              <a:t> - </a:t>
            </a:r>
            <a:r>
              <a:rPr lang="en-US" altLang="ko-KR" dirty="0" err="1"/>
              <a:t>isFinite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isFinite</a:t>
            </a:r>
            <a:r>
              <a:rPr lang="en-US" altLang="ko-KR" dirty="0"/>
              <a:t>( 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전달된 값이 유한한 값이면 </a:t>
            </a:r>
            <a:r>
              <a:rPr lang="en-US" altLang="ko-KR" dirty="0"/>
              <a:t>true</a:t>
            </a:r>
            <a:r>
              <a:rPr lang="ko-KR" altLang="en-US" dirty="0"/>
              <a:t>를 무한 값이면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리턴함</a:t>
            </a:r>
            <a:endParaRPr lang="en-US" altLang="ko-KR" dirty="0"/>
          </a:p>
          <a:p>
            <a:pPr lvl="1"/>
            <a:r>
              <a:rPr lang="ko-KR" altLang="en-US" dirty="0"/>
              <a:t>숫자 확인 함수</a:t>
            </a:r>
            <a:r>
              <a:rPr lang="en-US" altLang="ko-KR" dirty="0"/>
              <a:t> - </a:t>
            </a:r>
            <a:r>
              <a:rPr lang="en-US" altLang="ko-KR" dirty="0" err="1"/>
              <a:t>isNaN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isNaN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함수는 전달</a:t>
            </a:r>
            <a:r>
              <a:rPr lang="en-US" altLang="ko-KR" dirty="0"/>
              <a:t> </a:t>
            </a:r>
            <a:r>
              <a:rPr lang="ko-KR" altLang="en-US" dirty="0"/>
              <a:t>된 값이 </a:t>
            </a:r>
            <a:r>
              <a:rPr lang="en-US" altLang="ko-KR" dirty="0"/>
              <a:t>Not a number</a:t>
            </a:r>
            <a:r>
              <a:rPr lang="ko-KR" altLang="en-US" dirty="0"/>
              <a:t>이면 </a:t>
            </a:r>
            <a:r>
              <a:rPr lang="en-US" altLang="ko-KR" dirty="0"/>
              <a:t>true</a:t>
            </a:r>
            <a:r>
              <a:rPr lang="ko-KR" altLang="en-US" dirty="0"/>
              <a:t>를 숫자이면 </a:t>
            </a:r>
            <a:r>
              <a:rPr lang="en-US" altLang="ko-KR" dirty="0"/>
              <a:t>false</a:t>
            </a:r>
            <a:r>
              <a:rPr lang="ko-KR" altLang="en-US" dirty="0"/>
              <a:t>를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1E56F-199E-40C1-8F67-C56C1667ADA7}"/>
              </a:ext>
            </a:extLst>
          </p:cNvPr>
          <p:cNvSpPr/>
          <p:nvPr/>
        </p:nvSpPr>
        <p:spPr>
          <a:xfrm>
            <a:off x="1080517" y="1964676"/>
            <a:ext cx="3888432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1/0;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2CF9F-3AD0-4AAB-8B07-653D9B620330}"/>
              </a:ext>
            </a:extLst>
          </p:cNvPr>
          <p:cNvSpPr/>
          <p:nvPr/>
        </p:nvSpPr>
        <p:spPr>
          <a:xfrm>
            <a:off x="5783066" y="1964676"/>
            <a:ext cx="3888432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number = 1/0;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alert(number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isFinite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(number));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3F2DAB-78A4-4337-99BF-C517C91DBF1B}"/>
              </a:ext>
            </a:extLst>
          </p:cNvPr>
          <p:cNvSpPr/>
          <p:nvPr/>
        </p:nvSpPr>
        <p:spPr>
          <a:xfrm>
            <a:off x="3758443" y="3888159"/>
            <a:ext cx="3688864" cy="14730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variable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if(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isNaN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variable ) ) {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alert(‘variable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은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Not a number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variabl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Not a number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가 아닙니다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6528209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 내장 함수</a:t>
            </a:r>
            <a:endParaRPr lang="en-US" altLang="ko-KR" dirty="0"/>
          </a:p>
          <a:p>
            <a:pPr lvl="1"/>
            <a:r>
              <a:rPr lang="ko-KR" altLang="en-US" dirty="0"/>
              <a:t>숫자 변환 함수</a:t>
            </a:r>
            <a:endParaRPr lang="en-US" altLang="ko-KR" dirty="0"/>
          </a:p>
          <a:p>
            <a:pPr lvl="2"/>
            <a:r>
              <a:rPr lang="en-US" altLang="ko-KR" dirty="0"/>
              <a:t>Number( )</a:t>
            </a:r>
          </a:p>
          <a:p>
            <a:pPr lvl="2"/>
            <a:r>
              <a:rPr lang="en-US" altLang="ko-KR" dirty="0" err="1"/>
              <a:t>parseInt</a:t>
            </a:r>
            <a:r>
              <a:rPr lang="en-US" altLang="ko-KR" dirty="0"/>
              <a:t>( ) – </a:t>
            </a:r>
            <a:r>
              <a:rPr lang="ko-KR" altLang="en-US" dirty="0"/>
              <a:t>문자열</a:t>
            </a:r>
            <a:r>
              <a:rPr lang="en-US" altLang="ko-KR" dirty="0"/>
              <a:t>(string)</a:t>
            </a:r>
            <a:r>
              <a:rPr lang="ko-KR" altLang="en-US" dirty="0"/>
              <a:t>을 정수로 바꿔 줌</a:t>
            </a:r>
            <a:endParaRPr lang="en-US" altLang="ko-KR" dirty="0"/>
          </a:p>
          <a:p>
            <a:pPr lvl="2"/>
            <a:r>
              <a:rPr lang="en-US" altLang="ko-KR" dirty="0" err="1"/>
              <a:t>parseFloat</a:t>
            </a:r>
            <a:r>
              <a:rPr lang="en-US" altLang="ko-KR" dirty="0"/>
              <a:t>( ) – </a:t>
            </a:r>
            <a:r>
              <a:rPr lang="ko-KR" altLang="en-US" dirty="0"/>
              <a:t>문자열</a:t>
            </a:r>
            <a:r>
              <a:rPr lang="en-US" altLang="ko-KR" dirty="0"/>
              <a:t>(string)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유리수로 바꿔 줌</a:t>
            </a:r>
            <a:endParaRPr lang="en-US" altLang="ko-KR" dirty="0"/>
          </a:p>
          <a:p>
            <a:pPr lvl="1"/>
            <a:r>
              <a:rPr lang="en-US" altLang="ko-KR" dirty="0"/>
              <a:t>Number( )</a:t>
            </a:r>
          </a:p>
          <a:p>
            <a:pPr lvl="2"/>
            <a:r>
              <a:rPr lang="ko-KR" altLang="en-US" dirty="0"/>
              <a:t>코드의 실행 결과는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코드의 실행 결과는</a:t>
            </a:r>
            <a:r>
              <a:rPr lang="en-US" altLang="ko-KR" dirty="0"/>
              <a:t>?</a:t>
            </a:r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C80E0-CC8F-447F-865D-BDE1633C49FE}"/>
              </a:ext>
            </a:extLst>
          </p:cNvPr>
          <p:cNvSpPr/>
          <p:nvPr/>
        </p:nvSpPr>
        <p:spPr>
          <a:xfrm>
            <a:off x="3404918" y="2772035"/>
            <a:ext cx="4702315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won = ‘1250.5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dollar = ‘1.1$’;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Number(dollar) + ‘ : ‘ + Number(won)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5D890F-CC8F-429E-847D-2387EDDA1FA2}"/>
              </a:ext>
            </a:extLst>
          </p:cNvPr>
          <p:cNvSpPr/>
          <p:nvPr/>
        </p:nvSpPr>
        <p:spPr>
          <a:xfrm>
            <a:off x="3408324" y="4032175"/>
            <a:ext cx="4702314" cy="16561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won = ‘1250.5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dollar = ‘1.1$’;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parseInt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(dollar)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parseInt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(won)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parseFloat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(dollar)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parseFloat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(won)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304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5.12.1 </a:t>
            </a:r>
            <a:r>
              <a:rPr lang="ko-KR" altLang="en-US" dirty="0"/>
              <a:t>자바스크립트의 실행 순서 </a:t>
            </a:r>
            <a:r>
              <a:rPr lang="en-US" altLang="ko-KR" dirty="0"/>
              <a:t>– </a:t>
            </a:r>
            <a:r>
              <a:rPr lang="ko-KR" altLang="en-US" dirty="0"/>
              <a:t>일단 가볍게 보고 넘어가세요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A, C, B</a:t>
            </a:r>
          </a:p>
          <a:p>
            <a:pPr lvl="3"/>
            <a:r>
              <a:rPr lang="ko-KR" altLang="en-US" dirty="0"/>
              <a:t>자바스크립트 함수 중에는 웹 브라우저에 처리를 넘기는 함수가 있는데 대표적으로 타이머 함수와 웹 요청 관련 함수가 있음</a:t>
            </a:r>
            <a:endParaRPr lang="en-US" altLang="ko-KR" dirty="0"/>
          </a:p>
          <a:p>
            <a:pPr lvl="3"/>
            <a:r>
              <a:rPr lang="ko-KR" altLang="en-US" dirty="0"/>
              <a:t>이러한 함수는 현재 실행 중인 다른 코드의 실행이 끝나기 전에는 실행되지 않음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while( ) </a:t>
            </a:r>
            <a:r>
              <a:rPr lang="ko-KR" altLang="en-US" dirty="0"/>
              <a:t>문이 끝나지 않았기 때문에 </a:t>
            </a:r>
            <a:r>
              <a:rPr lang="en-US" altLang="ko-KR" dirty="0"/>
              <a:t>‘Timeout’</a:t>
            </a:r>
            <a:r>
              <a:rPr lang="ko-KR" altLang="en-US" dirty="0"/>
              <a:t>이라는 문자를 출력 되지 않음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C80E0-CC8F-447F-865D-BDE1633C49FE}"/>
              </a:ext>
            </a:extLst>
          </p:cNvPr>
          <p:cNvSpPr/>
          <p:nvPr/>
        </p:nvSpPr>
        <p:spPr>
          <a:xfrm>
            <a:off x="3404918" y="1424261"/>
            <a:ext cx="4702315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alert(‘A’);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alert(‘B’);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}, 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alert(‘C’);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B430D-62C3-4860-AD80-0EE16A0AC214}"/>
              </a:ext>
            </a:extLst>
          </p:cNvPr>
          <p:cNvSpPr/>
          <p:nvPr/>
        </p:nvSpPr>
        <p:spPr>
          <a:xfrm>
            <a:off x="3404917" y="3638525"/>
            <a:ext cx="4702315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alert(‘Timeout’);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}, 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while(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ture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50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기본 용어</a:t>
            </a:r>
            <a:endParaRPr lang="en-US" altLang="ko-KR" dirty="0"/>
          </a:p>
          <a:p>
            <a:pPr lvl="1"/>
            <a:r>
              <a:rPr lang="ko-KR" altLang="en-US" dirty="0"/>
              <a:t>키워드</a:t>
            </a:r>
            <a:endParaRPr lang="en-US" altLang="ko-KR" dirty="0"/>
          </a:p>
          <a:p>
            <a:pPr lvl="2"/>
            <a:r>
              <a:rPr lang="ko-KR" altLang="en-US" dirty="0"/>
              <a:t>사전에 정의된 특별한 의미가 있는 단어</a:t>
            </a:r>
            <a:endParaRPr lang="en-US" altLang="ko-KR" dirty="0"/>
          </a:p>
          <a:p>
            <a:pPr lvl="3"/>
            <a:r>
              <a:rPr lang="en-US" altLang="ko-KR" dirty="0"/>
              <a:t>break, else, </a:t>
            </a:r>
            <a:r>
              <a:rPr lang="en-US" altLang="ko-KR" dirty="0" err="1"/>
              <a:t>instanceof</a:t>
            </a:r>
            <a:r>
              <a:rPr lang="en-US" altLang="ko-KR" dirty="0"/>
              <a:t>, true, case, false, new, try, catch, finally, null, </a:t>
            </a:r>
            <a:r>
              <a:rPr lang="en-US" altLang="ko-KR" dirty="0" err="1"/>
              <a:t>typeof</a:t>
            </a:r>
            <a:r>
              <a:rPr lang="en-US" altLang="ko-KR" dirty="0"/>
              <a:t>, continue, for, return, var, default, function, switch, void, delete, if, this, while, do, in, throw, with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식별자</a:t>
            </a:r>
            <a:endParaRPr lang="en-US" altLang="ko-KR" dirty="0"/>
          </a:p>
          <a:p>
            <a:pPr lvl="2"/>
            <a:r>
              <a:rPr lang="ko-KR" altLang="en-US" dirty="0"/>
              <a:t>자바스크립트에서 이름을 붙일 때 사용하는 단어</a:t>
            </a:r>
            <a:endParaRPr lang="en-US" altLang="ko-KR" dirty="0"/>
          </a:p>
          <a:p>
            <a:pPr lvl="3"/>
            <a:r>
              <a:rPr lang="ko-KR" altLang="en-US" dirty="0"/>
              <a:t>예로 변수명과 함수명이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식별자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변수명</a:t>
            </a:r>
            <a:r>
              <a:rPr lang="en-US" altLang="ko-KR" dirty="0"/>
              <a:t>, </a:t>
            </a:r>
            <a:r>
              <a:rPr lang="ko-KR" altLang="en-US" dirty="0" err="1"/>
              <a:t>함수명</a:t>
            </a:r>
            <a:r>
              <a:rPr lang="en-US" altLang="ko-KR" dirty="0"/>
              <a:t>)</a:t>
            </a:r>
            <a:r>
              <a:rPr lang="ko-KR" altLang="en-US" dirty="0"/>
              <a:t>를 만들 때 규칙</a:t>
            </a:r>
            <a:endParaRPr lang="en-US" altLang="ko-KR" dirty="0"/>
          </a:p>
          <a:p>
            <a:pPr lvl="3"/>
            <a:r>
              <a:rPr lang="ko-KR" altLang="en-US" dirty="0"/>
              <a:t>키워드를 사용하면 안됨</a:t>
            </a:r>
            <a:endParaRPr lang="en-US" altLang="ko-KR" dirty="0"/>
          </a:p>
          <a:p>
            <a:pPr lvl="3"/>
            <a:r>
              <a:rPr lang="ko-KR" altLang="en-US" dirty="0"/>
              <a:t>숫자로 시작하면 안됨</a:t>
            </a:r>
            <a:endParaRPr lang="en-US" altLang="ko-KR" dirty="0"/>
          </a:p>
          <a:p>
            <a:pPr lvl="3"/>
            <a:r>
              <a:rPr lang="ko-KR" altLang="en-US" dirty="0"/>
              <a:t>특수 문자는 </a:t>
            </a:r>
            <a:r>
              <a:rPr lang="en-US" altLang="ko-KR" dirty="0"/>
              <a:t>_</a:t>
            </a:r>
            <a:r>
              <a:rPr lang="ko-KR" altLang="en-US" dirty="0"/>
              <a:t>와 </a:t>
            </a:r>
            <a:r>
              <a:rPr lang="en-US" altLang="ko-KR" dirty="0"/>
              <a:t>$</a:t>
            </a:r>
            <a:r>
              <a:rPr lang="ko-KR" altLang="en-US" dirty="0"/>
              <a:t>만 허용</a:t>
            </a:r>
            <a:endParaRPr lang="en-US" altLang="ko-KR" dirty="0"/>
          </a:p>
          <a:p>
            <a:pPr lvl="3"/>
            <a:r>
              <a:rPr lang="ko-KR" altLang="en-US" dirty="0"/>
              <a:t>공백 문자를 포함할 수 없음</a:t>
            </a:r>
            <a:endParaRPr lang="en-US" altLang="ko-KR" dirty="0"/>
          </a:p>
          <a:p>
            <a:pPr lvl="3"/>
            <a:r>
              <a:rPr lang="ko-KR" altLang="en-US" dirty="0"/>
              <a:t>식별자로 사용 가능한 예</a:t>
            </a:r>
            <a:endParaRPr lang="en-US" altLang="ko-KR" dirty="0"/>
          </a:p>
          <a:p>
            <a:pPr lvl="4"/>
            <a:r>
              <a:rPr lang="en-US" altLang="ko-KR" dirty="0"/>
              <a:t>alpha, alpha10, _alpha, $alpha, Alpha, ALPHA</a:t>
            </a:r>
          </a:p>
          <a:p>
            <a:pPr lvl="2"/>
            <a:r>
              <a:rPr lang="ko-KR" altLang="en-US" dirty="0"/>
              <a:t>식별자로 사용할 수 없는 예</a:t>
            </a:r>
            <a:endParaRPr lang="en-US" altLang="ko-KR" dirty="0"/>
          </a:p>
          <a:p>
            <a:pPr lvl="3"/>
            <a:r>
              <a:rPr lang="en-US" altLang="ko-KR" dirty="0"/>
              <a:t>break, 273alpha, has space</a:t>
            </a:r>
          </a:p>
          <a:p>
            <a:pPr lvl="2"/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/>
              <a:t>식별자로 한글이나 한자</a:t>
            </a:r>
            <a:r>
              <a:rPr lang="en-US" altLang="ko-KR" dirty="0"/>
              <a:t>, </a:t>
            </a:r>
            <a:r>
              <a:rPr lang="ko-KR" altLang="en-US" dirty="0"/>
              <a:t>일본어 같은 언어를 사용할 수 있으나 식별자로 알파벳을 사용하는 것이 관례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</p:spTree>
    <p:extLst>
      <p:ext uri="{BB962C8B-B14F-4D97-AF65-F5344CB8AC3E}">
        <p14:creationId xmlns:p14="http://schemas.microsoft.com/office/powerpoint/2010/main" val="2542828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5.12.2 </a:t>
            </a:r>
            <a:r>
              <a:rPr lang="ko-KR" altLang="en-US" dirty="0"/>
              <a:t>반복문과 </a:t>
            </a:r>
            <a:r>
              <a:rPr lang="ko-KR" altLang="en-US" dirty="0" err="1"/>
              <a:t>콜백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ko-KR" altLang="en-US" dirty="0"/>
              <a:t>아래 코드의 실행 결과를 예측해 보세요</a:t>
            </a:r>
            <a:r>
              <a:rPr lang="en-US" altLang="ko-KR" dirty="0"/>
              <a:t>. 0, 1, 2 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 </a:t>
            </a:r>
            <a:r>
              <a:rPr lang="en-US" altLang="ko-KR" dirty="0"/>
              <a:t>: 3, 3, 3</a:t>
            </a:r>
          </a:p>
          <a:p>
            <a:pPr lvl="3"/>
            <a:r>
              <a:rPr lang="en-US" altLang="ko-KR" dirty="0"/>
              <a:t>for </a:t>
            </a:r>
            <a:r>
              <a:rPr lang="ko-KR" altLang="en-US" dirty="0"/>
              <a:t>문이 모두 끝난 후에 </a:t>
            </a:r>
            <a:r>
              <a:rPr lang="en-US" altLang="ko-KR" dirty="0" err="1"/>
              <a:t>setTimeout</a:t>
            </a:r>
            <a:r>
              <a:rPr lang="en-US" altLang="ko-KR" dirty="0"/>
              <a:t>( ) </a:t>
            </a:r>
            <a:r>
              <a:rPr lang="ko-KR" altLang="en-US" dirty="0"/>
              <a:t>함수가 호출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생략 </a:t>
            </a:r>
            <a:r>
              <a:rPr lang="en-US" altLang="ko-KR" dirty="0"/>
              <a:t>- 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C80E0-CC8F-447F-865D-BDE1633C49FE}"/>
              </a:ext>
            </a:extLst>
          </p:cNvPr>
          <p:cNvSpPr/>
          <p:nvPr/>
        </p:nvSpPr>
        <p:spPr>
          <a:xfrm>
            <a:off x="3404918" y="1639803"/>
            <a:ext cx="4702315" cy="13842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3;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}, 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68132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5.12.3 </a:t>
            </a:r>
            <a:r>
              <a:rPr lang="ko-KR" altLang="en-US" dirty="0"/>
              <a:t>기본 매개 변수</a:t>
            </a:r>
            <a:endParaRPr lang="en-US" altLang="ko-KR" dirty="0"/>
          </a:p>
          <a:p>
            <a:pPr lvl="2"/>
            <a:r>
              <a:rPr lang="ko-KR" altLang="en-US" dirty="0"/>
              <a:t>가변 인자 매개 변수를</a:t>
            </a:r>
            <a:r>
              <a:rPr lang="en-US" altLang="ko-KR" dirty="0"/>
              <a:t> </a:t>
            </a:r>
            <a:r>
              <a:rPr lang="ko-KR" altLang="en-US" dirty="0"/>
              <a:t>배우면서</a:t>
            </a:r>
            <a:r>
              <a:rPr lang="en-US" altLang="ko-KR" dirty="0"/>
              <a:t>, </a:t>
            </a:r>
            <a:r>
              <a:rPr lang="ko-KR" altLang="en-US" dirty="0"/>
              <a:t>매개 변수를 몇 개 넣는지에 따라서 내부의 코드 구조를 다르게 구성하는 방법을 학습 </a:t>
            </a:r>
            <a:r>
              <a:rPr lang="ko-KR" altLang="en-US" dirty="0" err="1"/>
              <a:t>했었음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매개 변수 관련 많은 기술들이 있는데 이러한 기술 중 기본 매개 변수에 대해 살펴봄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Boolean(undefined)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undefined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를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Boolean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형으로 변경하면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false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출력</a:t>
            </a:r>
            <a:r>
              <a:rPr lang="en-US" altLang="ko-KR" dirty="0">
                <a:sym typeface="Wingdings" panose="05000000000000000000" pitchFamily="2" charset="2"/>
              </a:rPr>
              <a:t>  1:2:undefined			            </a:t>
            </a:r>
            <a:r>
              <a:rPr lang="ko-KR" altLang="en-US" dirty="0">
                <a:sym typeface="Wingdings" panose="05000000000000000000" pitchFamily="2" charset="2"/>
              </a:rPr>
              <a:t>출력 </a:t>
            </a:r>
            <a:r>
              <a:rPr lang="en-US" altLang="ko-KR" dirty="0">
                <a:sym typeface="Wingdings" panose="05000000000000000000" pitchFamily="2" charset="2"/>
              </a:rPr>
              <a:t> 1 : 2 : 273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C80E0-CC8F-447F-865D-BDE1633C49FE}"/>
              </a:ext>
            </a:extLst>
          </p:cNvPr>
          <p:cNvSpPr/>
          <p:nvPr/>
        </p:nvSpPr>
        <p:spPr>
          <a:xfrm>
            <a:off x="5473005" y="1955747"/>
            <a:ext cx="3816424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c ) ); 	// c : undefined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A38789-F413-44DC-B549-6D9F8C8E5825}"/>
              </a:ext>
            </a:extLst>
          </p:cNvPr>
          <p:cNvSpPr/>
          <p:nvPr/>
        </p:nvSpPr>
        <p:spPr>
          <a:xfrm>
            <a:off x="1152525" y="3701477"/>
            <a:ext cx="3816424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</a:rPr>
              <a:t>//if (!c) { c = 273;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 + ‘ : ’ + b + ‘ : ’ + c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CE2D58-BE14-48EE-8D9A-98A09B3510B6}"/>
              </a:ext>
            </a:extLst>
          </p:cNvPr>
          <p:cNvSpPr/>
          <p:nvPr/>
        </p:nvSpPr>
        <p:spPr>
          <a:xfrm>
            <a:off x="1152525" y="1943943"/>
            <a:ext cx="3816424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b ) ); 	// b : number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046433-C3FD-4AB2-9E41-C287A84F1C64}"/>
              </a:ext>
            </a:extLst>
          </p:cNvPr>
          <p:cNvSpPr/>
          <p:nvPr/>
        </p:nvSpPr>
        <p:spPr>
          <a:xfrm>
            <a:off x="5464806" y="3702625"/>
            <a:ext cx="3816424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(!c) { c = 273;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 + ‘ : ’ + b + ‘ : ’ + c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29629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5.12.3 </a:t>
            </a:r>
            <a:r>
              <a:rPr lang="ko-KR" altLang="en-US" dirty="0"/>
              <a:t>기본 매개 변수</a:t>
            </a:r>
            <a:endParaRPr lang="en-US" altLang="ko-KR" dirty="0"/>
          </a:p>
          <a:p>
            <a:pPr lvl="2"/>
            <a:r>
              <a:rPr lang="ko-KR" altLang="en-US" dirty="0"/>
              <a:t>가변 인자 매개 변수를</a:t>
            </a:r>
            <a:r>
              <a:rPr lang="en-US" altLang="ko-KR" dirty="0"/>
              <a:t> </a:t>
            </a:r>
            <a:r>
              <a:rPr lang="ko-KR" altLang="en-US" dirty="0"/>
              <a:t>배우면서</a:t>
            </a:r>
            <a:r>
              <a:rPr lang="en-US" altLang="ko-KR" dirty="0"/>
              <a:t>, </a:t>
            </a:r>
            <a:r>
              <a:rPr lang="ko-KR" altLang="en-US" dirty="0"/>
              <a:t>매개 변수를 몇 개 넣는지에 따라서 내부의 코드 구조를 다르게 구성하는 방법을 학습했었음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매개 변수 관련 많은 기술들이 있는데 이러한 기술 중 기본 매개 변수에 대해 살펴봄</a:t>
            </a:r>
            <a:endParaRPr lang="en-US" altLang="ko-KR" dirty="0"/>
          </a:p>
          <a:p>
            <a:pPr lvl="3"/>
            <a:r>
              <a:rPr lang="en-US" altLang="ko-KR" dirty="0"/>
              <a:t>Boolean(undefined) </a:t>
            </a:r>
            <a:r>
              <a:rPr lang="en-US" altLang="ko-KR" dirty="0">
                <a:sym typeface="Wingdings" panose="05000000000000000000" pitchFamily="2" charset="2"/>
              </a:rPr>
              <a:t> undefined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Boolean </a:t>
            </a:r>
            <a:r>
              <a:rPr lang="ko-KR" altLang="en-US" dirty="0">
                <a:sym typeface="Wingdings" panose="05000000000000000000" pitchFamily="2" charset="2"/>
              </a:rPr>
              <a:t>형으로 변경하면 </a:t>
            </a:r>
            <a:r>
              <a:rPr lang="en-US" altLang="ko-KR" dirty="0">
                <a:sym typeface="Wingdings" panose="05000000000000000000" pitchFamily="2" charset="2"/>
              </a:rPr>
              <a:t>false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046433-C3FD-4AB2-9E41-C287A84F1C64}"/>
              </a:ext>
            </a:extLst>
          </p:cNvPr>
          <p:cNvSpPr/>
          <p:nvPr/>
        </p:nvSpPr>
        <p:spPr>
          <a:xfrm>
            <a:off x="3744813" y="2159967"/>
            <a:ext cx="381642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(!b)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b = 52;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(!c) { c = 273;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 + ‘ : ’ + b + ‘ : ’ + c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939137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5.12.3 </a:t>
            </a:r>
            <a:r>
              <a:rPr lang="ko-KR" altLang="en-US" dirty="0"/>
              <a:t>기본 매개 변수</a:t>
            </a:r>
            <a:endParaRPr lang="en-US" altLang="ko-KR" dirty="0"/>
          </a:p>
          <a:p>
            <a:pPr lvl="3"/>
            <a:r>
              <a:rPr lang="en-US" altLang="ko-KR" dirty="0"/>
              <a:t>Boolean(undefined) </a:t>
            </a:r>
            <a:r>
              <a:rPr lang="en-US" altLang="ko-KR" dirty="0">
                <a:sym typeface="Wingdings" panose="05000000000000000000" pitchFamily="2" charset="2"/>
              </a:rPr>
              <a:t> undefined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Boolean </a:t>
            </a:r>
            <a:r>
              <a:rPr lang="ko-KR" altLang="en-US" dirty="0">
                <a:sym typeface="Wingdings" panose="05000000000000000000" pitchFamily="2" charset="2"/>
              </a:rPr>
              <a:t>형으로 변경하면 </a:t>
            </a:r>
            <a:r>
              <a:rPr lang="en-US" altLang="ko-KR" dirty="0">
                <a:sym typeface="Wingdings" panose="05000000000000000000" pitchFamily="2" charset="2"/>
              </a:rPr>
              <a:t>false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ECMAScript 6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046433-C3FD-4AB2-9E41-C287A84F1C64}"/>
              </a:ext>
            </a:extLst>
          </p:cNvPr>
          <p:cNvSpPr/>
          <p:nvPr/>
        </p:nvSpPr>
        <p:spPr>
          <a:xfrm>
            <a:off x="6997652" y="791815"/>
            <a:ext cx="3816424" cy="7920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true ||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실행될까요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? A‘);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false ||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실행될까요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? 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BF0B1-81DE-49A4-A830-66A85EF06A7C}"/>
              </a:ext>
            </a:extLst>
          </p:cNvPr>
          <p:cNvSpPr/>
          <p:nvPr/>
        </p:nvSpPr>
        <p:spPr>
          <a:xfrm>
            <a:off x="1440557" y="1636008"/>
            <a:ext cx="381642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b, c)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b = b || 52;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c = c || 273;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 + ‘ : ’ + b + ‘ : ’ + c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6E5DAB-6D09-44F1-A20D-3F3E21D997ED}"/>
              </a:ext>
            </a:extLst>
          </p:cNvPr>
          <p:cNvSpPr/>
          <p:nvPr/>
        </p:nvSpPr>
        <p:spPr>
          <a:xfrm>
            <a:off x="7057181" y="1901779"/>
            <a:ext cx="3816424" cy="7920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Boolean(undefined)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Boolean(undefined) || 52);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19D12C-5245-48F9-B037-DC18A75FD89B}"/>
              </a:ext>
            </a:extLst>
          </p:cNvPr>
          <p:cNvSpPr/>
          <p:nvPr/>
        </p:nvSpPr>
        <p:spPr>
          <a:xfrm>
            <a:off x="1440557" y="3750554"/>
            <a:ext cx="381642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test(a, b=52, c=273)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 + ‘ : ’ + b + ‘ : ’ + c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168434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5.12.5 </a:t>
            </a:r>
            <a:r>
              <a:rPr lang="ko-KR" altLang="en-US" dirty="0"/>
              <a:t>함수에서 전개 연산자 </a:t>
            </a:r>
            <a:r>
              <a:rPr lang="en-US" altLang="ko-KR" dirty="0"/>
              <a:t>– </a:t>
            </a:r>
            <a:r>
              <a:rPr lang="en-US" altLang="ko-KR" dirty="0" err="1"/>
              <a:t>ECMAScript</a:t>
            </a:r>
            <a:r>
              <a:rPr lang="en-US" altLang="ko-KR" dirty="0"/>
              <a:t> 6</a:t>
            </a:r>
          </a:p>
          <a:p>
            <a:pPr lvl="2"/>
            <a:r>
              <a:rPr lang="en-US" altLang="ko-KR" dirty="0" err="1"/>
              <a:t>ECMAScript</a:t>
            </a:r>
            <a:r>
              <a:rPr lang="en-US" altLang="ko-KR" dirty="0"/>
              <a:t> 6</a:t>
            </a:r>
            <a:r>
              <a:rPr lang="ko-KR" altLang="en-US" dirty="0"/>
              <a:t>에서는 </a:t>
            </a:r>
            <a:r>
              <a:rPr lang="en-US" altLang="ko-KR" dirty="0"/>
              <a:t>‘</a:t>
            </a:r>
            <a:r>
              <a:rPr lang="ko-KR" altLang="en-US" dirty="0"/>
              <a:t>전개 연산자</a:t>
            </a:r>
            <a:r>
              <a:rPr lang="en-US" altLang="ko-KR" dirty="0"/>
              <a:t>’</a:t>
            </a:r>
            <a:r>
              <a:rPr lang="ko-KR" altLang="en-US" dirty="0"/>
              <a:t>라는 것이 추가 됨</a:t>
            </a:r>
            <a:endParaRPr lang="en-US" altLang="ko-KR" dirty="0"/>
          </a:p>
          <a:p>
            <a:pPr lvl="2"/>
            <a:r>
              <a:rPr lang="ko-KR" altLang="en-US" dirty="0"/>
              <a:t>마침표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(…)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/>
            <a:r>
              <a:rPr lang="ko-KR" altLang="en-US" dirty="0"/>
              <a:t>함수를 선언할 때의 전개 연산자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가변 매개변수 함수</a:t>
            </a:r>
            <a:r>
              <a:rPr lang="en-US" altLang="ko-KR" dirty="0"/>
              <a:t>’</a:t>
            </a:r>
            <a:r>
              <a:rPr lang="ko-KR" altLang="en-US" dirty="0"/>
              <a:t>를 만들 때 사용</a:t>
            </a:r>
            <a:endParaRPr lang="en-US" altLang="ko-KR" dirty="0"/>
          </a:p>
          <a:p>
            <a:pPr lvl="3"/>
            <a:r>
              <a:rPr lang="en-US" altLang="ko-KR" dirty="0"/>
              <a:t>Arguments </a:t>
            </a:r>
            <a:r>
              <a:rPr lang="ko-KR" altLang="en-US" dirty="0"/>
              <a:t>객체를 사용하면 아래 코드와 같이 함수 내부에서 매개 변수를 배열로 사용할 수 있음</a:t>
            </a:r>
            <a:endParaRPr lang="en-US" altLang="ko-KR" dirty="0"/>
          </a:p>
          <a:p>
            <a:pPr lvl="3"/>
            <a:r>
              <a:rPr lang="ko-KR" altLang="en-US" dirty="0"/>
              <a:t>전개 연산자를 사용해서 코드 변경</a:t>
            </a:r>
            <a:endParaRPr lang="en-US" altLang="ko-KR" dirty="0"/>
          </a:p>
          <a:p>
            <a:pPr lvl="4"/>
            <a:r>
              <a:rPr lang="ko-KR" altLang="en-US" dirty="0"/>
              <a:t>전개 연산자로 받는 매개 변수의 이름을 </a:t>
            </a:r>
            <a:r>
              <a:rPr lang="en-US" altLang="ko-KR" dirty="0"/>
              <a:t>arguments</a:t>
            </a:r>
            <a:r>
              <a:rPr lang="ko-KR" altLang="en-US" dirty="0"/>
              <a:t>로 정의하면 기존의 </a:t>
            </a:r>
            <a:r>
              <a:rPr lang="en-US" altLang="ko-KR" dirty="0"/>
              <a:t>arguments </a:t>
            </a:r>
            <a:r>
              <a:rPr lang="ko-KR" altLang="en-US" dirty="0"/>
              <a:t>객체가 </a:t>
            </a:r>
            <a:r>
              <a:rPr lang="ko-KR" altLang="en-US" dirty="0" err="1"/>
              <a:t>덮어쓰여짐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8F3ED4-40E8-4157-B07E-C90C99C62EB8}"/>
              </a:ext>
            </a:extLst>
          </p:cNvPr>
          <p:cNvSpPr/>
          <p:nvPr/>
        </p:nvSpPr>
        <p:spPr>
          <a:xfrm>
            <a:off x="8137301" y="1871935"/>
            <a:ext cx="2448272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arguments[0]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arguments[2]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2, 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8F3ED4-40E8-4157-B07E-C90C99C62EB8}"/>
              </a:ext>
            </a:extLst>
          </p:cNvPr>
          <p:cNvSpPr/>
          <p:nvPr/>
        </p:nvSpPr>
        <p:spPr>
          <a:xfrm>
            <a:off x="4032845" y="3384103"/>
            <a:ext cx="3024336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…numbers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numbers[0]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numbers[2]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2, 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2601019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5.12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ko-KR" altLang="en-US" dirty="0"/>
              <a:t>함수를 선언할 때의 전개 연산자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가변 매개변수 함수</a:t>
            </a:r>
            <a:r>
              <a:rPr lang="en-US" altLang="ko-KR" dirty="0"/>
              <a:t>’</a:t>
            </a:r>
            <a:r>
              <a:rPr lang="ko-KR" altLang="en-US" dirty="0"/>
              <a:t>를 만들 때 사용</a:t>
            </a:r>
            <a:endParaRPr lang="en-US" altLang="ko-KR" dirty="0"/>
          </a:p>
          <a:p>
            <a:pPr lvl="3"/>
            <a:r>
              <a:rPr lang="en-US" altLang="ko-KR" dirty="0"/>
              <a:t>Arguments </a:t>
            </a:r>
            <a:r>
              <a:rPr lang="ko-KR" altLang="en-US" dirty="0"/>
              <a:t>객체를 사용하면 아래 코드와 같이 함수 내부에서 매개 변수를 배열로 사용할 수 있음</a:t>
            </a:r>
            <a:endParaRPr lang="en-US" altLang="ko-KR" dirty="0"/>
          </a:p>
          <a:p>
            <a:pPr lvl="3"/>
            <a:r>
              <a:rPr lang="ko-KR" altLang="en-US" dirty="0"/>
              <a:t>전개 연산자를 사용해서 코드 변경</a:t>
            </a:r>
            <a:endParaRPr lang="en-US" altLang="ko-KR" dirty="0"/>
          </a:p>
          <a:p>
            <a:pPr lvl="4"/>
            <a:r>
              <a:rPr lang="ko-KR" altLang="en-US" dirty="0"/>
              <a:t>전개 연산자로 받는 매개 변수의 이름을 </a:t>
            </a:r>
            <a:r>
              <a:rPr lang="en-US" altLang="ko-KR" dirty="0"/>
              <a:t>arguments</a:t>
            </a:r>
            <a:r>
              <a:rPr lang="ko-KR" altLang="en-US" dirty="0"/>
              <a:t>로 정의하면 기존의 </a:t>
            </a:r>
            <a:r>
              <a:rPr lang="en-US" altLang="ko-KR" dirty="0"/>
              <a:t>arguments </a:t>
            </a:r>
            <a:r>
              <a:rPr lang="ko-KR" altLang="en-US" dirty="0"/>
              <a:t>객체가 </a:t>
            </a:r>
            <a:r>
              <a:rPr lang="ko-KR" altLang="en-US" dirty="0" err="1"/>
              <a:t>덮어쓰여짐</a:t>
            </a:r>
            <a:endParaRPr lang="en-US" altLang="ko-KR" dirty="0"/>
          </a:p>
          <a:p>
            <a:pPr lvl="3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매개 변수와 조합해서 사용할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출력 </a:t>
            </a:r>
            <a:r>
              <a:rPr lang="en-US" altLang="ko-KR" dirty="0"/>
              <a:t>– 3, 4, 5, 6</a:t>
            </a:r>
          </a:p>
          <a:p>
            <a:pPr lvl="1"/>
            <a:r>
              <a:rPr lang="ko-KR" altLang="en-US" dirty="0"/>
              <a:t>전개 연산자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매개 변수의 이름을 </a:t>
            </a:r>
            <a:r>
              <a:rPr lang="ko-KR" altLang="en-US" dirty="0" err="1">
                <a:sym typeface="Wingdings" pitchFamily="2" charset="2"/>
              </a:rPr>
              <a:t>가독성이</a:t>
            </a:r>
            <a:r>
              <a:rPr lang="ko-KR" altLang="en-US" dirty="0">
                <a:sym typeface="Wingdings" pitchFamily="2" charset="2"/>
              </a:rPr>
              <a:t> 높도록 정할 수 있음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8F3ED4-40E8-4157-B07E-C90C99C62EB8}"/>
              </a:ext>
            </a:extLst>
          </p:cNvPr>
          <p:cNvSpPr/>
          <p:nvPr/>
        </p:nvSpPr>
        <p:spPr>
          <a:xfrm>
            <a:off x="8152161" y="863823"/>
            <a:ext cx="2448272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arguments[0]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arguments[2]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2, 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8F3ED4-40E8-4157-B07E-C90C99C62EB8}"/>
              </a:ext>
            </a:extLst>
          </p:cNvPr>
          <p:cNvSpPr/>
          <p:nvPr/>
        </p:nvSpPr>
        <p:spPr>
          <a:xfrm>
            <a:off x="8123649" y="2701968"/>
            <a:ext cx="2448272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…numbers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numbers[0]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numbers[2]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2, 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8F3ED4-40E8-4157-B07E-C90C99C62EB8}"/>
              </a:ext>
            </a:extLst>
          </p:cNvPr>
          <p:cNvSpPr/>
          <p:nvPr/>
        </p:nvSpPr>
        <p:spPr>
          <a:xfrm>
            <a:off x="1584573" y="2701968"/>
            <a:ext cx="367240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test( a, b, …numbers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numbers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test(1, 2, 3, 4, 5, 6);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3507298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power</a:t>
            </a:r>
          </a:p>
          <a:p>
            <a:pPr lvl="2"/>
            <a:r>
              <a:rPr lang="ko-KR" altLang="en-US" dirty="0"/>
              <a:t>매개변수 한 개를 전달하면 제곱한 값을 반환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power(2)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 x 2 = 4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매개변수 두 개를 전달하면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첫 번째 매개 변수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두 번째 매개 변수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제곱한 값을 반환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power(2,3)  2</a:t>
            </a:r>
            <a:r>
              <a:rPr lang="en-US" altLang="ko-KR" baseline="30000" dirty="0">
                <a:sym typeface="Wingdings" panose="05000000000000000000" pitchFamily="2" charset="2"/>
              </a:rPr>
              <a:t>3 </a:t>
            </a:r>
            <a:r>
              <a:rPr lang="en-US" altLang="ko-KR" dirty="0">
                <a:sym typeface="Wingdings" panose="05000000000000000000" pitchFamily="2" charset="2"/>
              </a:rPr>
              <a:t>= 8)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9943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power</a:t>
            </a:r>
          </a:p>
          <a:p>
            <a:pPr lvl="2"/>
            <a:r>
              <a:rPr lang="ko-KR" altLang="en-US" dirty="0"/>
              <a:t>매개변수 한 개를 전달하면 제곱한 값을 반환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power(2)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 x 2 = 4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매개변수 두 개를 전달하면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첫 번째 매개 변수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두 번째 매개 변수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제곱한 값을 반환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power(2,3)  2</a:t>
            </a:r>
            <a:r>
              <a:rPr lang="en-US" altLang="ko-KR" baseline="30000" dirty="0">
                <a:sym typeface="Wingdings" panose="05000000000000000000" pitchFamily="2" charset="2"/>
              </a:rPr>
              <a:t>3 </a:t>
            </a:r>
            <a:r>
              <a:rPr lang="en-US" altLang="ko-KR" dirty="0">
                <a:sym typeface="Wingdings" panose="05000000000000000000" pitchFamily="2" charset="2"/>
              </a:rPr>
              <a:t>= 8)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66E30B-C8A2-4E90-B873-EEBCF464B377}"/>
              </a:ext>
            </a:extLst>
          </p:cNvPr>
          <p:cNvSpPr/>
          <p:nvPr/>
        </p:nvSpPr>
        <p:spPr>
          <a:xfrm>
            <a:off x="3816821" y="2061715"/>
            <a:ext cx="3744416" cy="31225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power = (a, b) =&gt;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if (!b)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return a * a;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return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Math.pow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(a, b);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power(2)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power(2, 3)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4839156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power</a:t>
            </a:r>
          </a:p>
          <a:p>
            <a:pPr lvl="2"/>
            <a:r>
              <a:rPr lang="ko-KR" altLang="en-US" dirty="0"/>
              <a:t>매개변수 하나를 넣으면 제곱한 값을 반환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power(2)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매개변수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개를 넣으면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첫 번째 매개 변수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두 번째 매개 변수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제곱한 값을 반환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power(2,3)  8)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588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power</a:t>
            </a:r>
          </a:p>
          <a:p>
            <a:pPr lvl="2"/>
            <a:r>
              <a:rPr lang="ko-KR" altLang="en-US" dirty="0"/>
              <a:t>매개변수 하나를 넣으면 제곱한 값을 반환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power(2)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매개변수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개를 넣으면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첫 번째 매개 변수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두 번째 매개 변수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제곱한 값을 반환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power(2,3)  8)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66E30B-C8A2-4E90-B873-EEBCF464B377}"/>
              </a:ext>
            </a:extLst>
          </p:cNvPr>
          <p:cNvSpPr/>
          <p:nvPr/>
        </p:nvSpPr>
        <p:spPr>
          <a:xfrm>
            <a:off x="2448669" y="2015951"/>
            <a:ext cx="6696744" cy="33123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power = function( ) 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switch (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arguments.length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case 1 : return arguments[0] * arguments[0];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case 2 : return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Math.pow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 arguments[0], arguments[1]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default : return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매개 변수 개수 에러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power(2)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power(2, 3)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power(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15857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기본 용어</a:t>
            </a:r>
            <a:endParaRPr lang="en-US" altLang="ko-KR" dirty="0"/>
          </a:p>
          <a:p>
            <a:pPr lvl="1"/>
            <a:r>
              <a:rPr lang="en-US" altLang="ko-KR" dirty="0"/>
              <a:t>2.1.3 </a:t>
            </a:r>
            <a:r>
              <a:rPr lang="ko-KR" altLang="en-US" dirty="0"/>
              <a:t>식별자</a:t>
            </a:r>
            <a:endParaRPr lang="en-US" altLang="ko-KR" dirty="0"/>
          </a:p>
          <a:p>
            <a:pPr lvl="2"/>
            <a:r>
              <a:rPr lang="ko-KR" altLang="en-US" dirty="0"/>
              <a:t>식별자를 만들 때 따르는 일반적인 관례</a:t>
            </a:r>
            <a:endParaRPr lang="en-US" altLang="ko-KR" dirty="0"/>
          </a:p>
          <a:p>
            <a:pPr lvl="3"/>
            <a:r>
              <a:rPr lang="ko-KR" altLang="en-US" dirty="0"/>
              <a:t>생성자의 함수 이름은 항상 대문자로 시작</a:t>
            </a:r>
            <a:endParaRPr lang="en-US" altLang="ko-KR" dirty="0"/>
          </a:p>
          <a:p>
            <a:pPr lvl="3"/>
            <a:r>
              <a:rPr lang="ko-KR" altLang="en-US" dirty="0"/>
              <a:t>변수와 인스턴스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메서드의 이름은 항상 소문자로 시작</a:t>
            </a:r>
            <a:endParaRPr lang="en-US" altLang="ko-KR" dirty="0"/>
          </a:p>
          <a:p>
            <a:pPr lvl="3"/>
            <a:r>
              <a:rPr lang="ko-KR" altLang="en-US" dirty="0"/>
              <a:t>여러 단어로 이루어진 식별자는 각 단어의 첫 글자를 대문자로 </a:t>
            </a:r>
            <a:endParaRPr lang="en-US" altLang="ko-KR" dirty="0"/>
          </a:p>
          <a:p>
            <a:pPr lvl="4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returnValue</a:t>
            </a:r>
            <a:r>
              <a:rPr lang="en-US" altLang="ko-KR" dirty="0"/>
              <a:t>, </a:t>
            </a:r>
            <a:r>
              <a:rPr lang="en-US" altLang="ko-KR" dirty="0" err="1"/>
              <a:t>sensorValue</a:t>
            </a:r>
            <a:endParaRPr lang="en-US" altLang="ko-KR" dirty="0"/>
          </a:p>
          <a:p>
            <a:pPr lvl="1"/>
            <a:r>
              <a:rPr lang="en-US" altLang="ko-KR" dirty="0"/>
              <a:t>2.1.4 </a:t>
            </a:r>
            <a:r>
              <a:rPr lang="ko-KR" altLang="en-US" dirty="0"/>
              <a:t>주석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프로그램 코드를 설명</a:t>
            </a:r>
            <a:r>
              <a:rPr lang="en-US" altLang="ko-KR" dirty="0"/>
              <a:t>, </a:t>
            </a:r>
            <a:r>
              <a:rPr lang="ko-KR" altLang="en-US" dirty="0"/>
              <a:t>기타 메모</a:t>
            </a:r>
            <a:endParaRPr lang="en-US" altLang="ko-KR" dirty="0"/>
          </a:p>
          <a:p>
            <a:pPr lvl="3"/>
            <a:r>
              <a:rPr lang="ko-KR" altLang="en-US" dirty="0"/>
              <a:t>프로그램 실행에 영향을 주지 않음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문서에서의 주석</a:t>
            </a:r>
            <a:endParaRPr lang="en-US" altLang="ko-KR" dirty="0"/>
          </a:p>
          <a:p>
            <a:pPr lvl="3"/>
            <a:r>
              <a:rPr lang="en-US" altLang="ko-KR" dirty="0"/>
              <a:t>&lt;!-- </a:t>
            </a:r>
            <a:r>
              <a:rPr lang="ko-KR" altLang="en-US" dirty="0"/>
              <a:t>와 </a:t>
            </a:r>
            <a:r>
              <a:rPr lang="en-US" altLang="ko-KR" dirty="0"/>
              <a:t>--&gt;</a:t>
            </a:r>
            <a:r>
              <a:rPr lang="ko-KR" altLang="en-US" dirty="0"/>
              <a:t>로 감싸진 문자열을 주석으로 처리</a:t>
            </a:r>
            <a:endParaRPr lang="en-US" altLang="ko-KR" dirty="0"/>
          </a:p>
          <a:p>
            <a:pPr lvl="2"/>
            <a:r>
              <a:rPr lang="en-US" altLang="ko-KR" dirty="0"/>
              <a:t>JavaScript</a:t>
            </a:r>
            <a:r>
              <a:rPr lang="ko-KR" altLang="en-US" dirty="0"/>
              <a:t>에서의 주석 처리</a:t>
            </a:r>
            <a:r>
              <a:rPr lang="en-US" altLang="ko-KR" dirty="0"/>
              <a:t>(</a:t>
            </a:r>
            <a:r>
              <a:rPr lang="ko-KR" altLang="en-US" dirty="0"/>
              <a:t>두 가지 방법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//</a:t>
            </a:r>
            <a:r>
              <a:rPr lang="ko-KR" altLang="en-US" dirty="0"/>
              <a:t>로 한 문장을 주석 처리</a:t>
            </a:r>
            <a:endParaRPr lang="en-US" altLang="ko-KR" dirty="0"/>
          </a:p>
          <a:p>
            <a:pPr lvl="3"/>
            <a:r>
              <a:rPr lang="en-US" altLang="ko-KR" dirty="0"/>
              <a:t>/*</a:t>
            </a:r>
            <a:r>
              <a:rPr lang="ko-KR" altLang="en-US" dirty="0"/>
              <a:t>와</a:t>
            </a:r>
            <a:r>
              <a:rPr lang="en-US" altLang="ko-KR" dirty="0"/>
              <a:t> */</a:t>
            </a:r>
            <a:r>
              <a:rPr lang="ko-KR" altLang="en-US" dirty="0"/>
              <a:t>사이에 있는 모든 문장을 주석 처리</a:t>
            </a:r>
            <a:endParaRPr lang="en-US" altLang="ko-KR" dirty="0"/>
          </a:p>
          <a:p>
            <a:pPr marL="914400" lvl="4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819F15-4C68-4F86-AD2B-7ADD62BE2E3C}"/>
              </a:ext>
            </a:extLst>
          </p:cNvPr>
          <p:cNvSpPr/>
          <p:nvPr/>
        </p:nvSpPr>
        <p:spPr>
          <a:xfrm>
            <a:off x="5689029" y="2880046"/>
            <a:ext cx="3312368" cy="127624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&lt;!--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주석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--&gt;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51565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multiply</a:t>
            </a:r>
          </a:p>
          <a:p>
            <a:pPr lvl="2"/>
            <a:r>
              <a:rPr lang="ko-KR" altLang="en-US" dirty="0"/>
              <a:t>매개변수로 넣은 값을 모두 곱해 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multiply(1, 2, 3, 4, 5) </a:t>
            </a:r>
            <a:r>
              <a:rPr lang="en-US" altLang="ko-KR" dirty="0">
                <a:sym typeface="Wingdings" panose="05000000000000000000" pitchFamily="2" charset="2"/>
              </a:rPr>
              <a:t> 120 )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9976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함수 이름 </a:t>
            </a:r>
            <a:r>
              <a:rPr lang="en-US" altLang="ko-KR" dirty="0"/>
              <a:t>: multiply</a:t>
            </a:r>
          </a:p>
          <a:p>
            <a:pPr lvl="2"/>
            <a:r>
              <a:rPr lang="ko-KR" altLang="en-US" dirty="0"/>
              <a:t>매개변수로 넣은 값을 모두 곱해 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multiply(1, 2, 3, 4, 5) </a:t>
            </a:r>
            <a:r>
              <a:rPr lang="en-US" altLang="ko-KR" dirty="0">
                <a:sym typeface="Wingdings" panose="05000000000000000000" pitchFamily="2" charset="2"/>
              </a:rPr>
              <a:t> 120 )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66E30B-C8A2-4E90-B873-EEBCF464B377}"/>
              </a:ext>
            </a:extLst>
          </p:cNvPr>
          <p:cNvSpPr/>
          <p:nvPr/>
        </p:nvSpPr>
        <p:spPr>
          <a:xfrm>
            <a:off x="1080517" y="1727919"/>
            <a:ext cx="3168352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multiply(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result =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 (var element of arguments)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result *=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result;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multiplay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 2, 3, 4, 5)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E3B78F-3A05-455F-87A1-78E6E86E492E}"/>
              </a:ext>
            </a:extLst>
          </p:cNvPr>
          <p:cNvSpPr/>
          <p:nvPr/>
        </p:nvSpPr>
        <p:spPr>
          <a:xfrm>
            <a:off x="4392885" y="1727919"/>
            <a:ext cx="3168352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multiply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result =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 (var element of arguments)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result *=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result;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multiply(1, 2, 3, 4, 5)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43F77-3EC3-4B7C-BB46-C17CEBBECBC8}"/>
              </a:ext>
            </a:extLst>
          </p:cNvPr>
          <p:cNvSpPr/>
          <p:nvPr/>
        </p:nvSpPr>
        <p:spPr>
          <a:xfrm>
            <a:off x="7730508" y="1727919"/>
            <a:ext cx="3168352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multiply = (…numbers ) =&gt;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result =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 (var element of numbers)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result *=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result;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multiply(1, 2, 3, 4, 5)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773938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사용자로부터 입력을 받아서 입력된 데이터가 숫자인지 확인하고 입력 받은 수 만큼의 요소를 갖는 배열을 생성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생성된 배열의 각 요소에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숫자를 </a:t>
            </a:r>
            <a:r>
              <a:rPr lang="ko-KR" altLang="en-US" dirty="0" err="1"/>
              <a:t>랜덤하게</a:t>
            </a:r>
            <a:r>
              <a:rPr lang="ko-KR" altLang="en-US" dirty="0"/>
              <a:t> 할당</a:t>
            </a:r>
            <a:endParaRPr lang="en-US" altLang="ko-KR" dirty="0"/>
          </a:p>
          <a:p>
            <a:pPr lvl="1"/>
            <a:r>
              <a:rPr lang="ko-KR" altLang="en-US" dirty="0"/>
              <a:t>배열의 각 요소 중에 홀수의 개수를 파악하는 코드를 </a:t>
            </a:r>
            <a:r>
              <a:rPr lang="ko-KR" altLang="en-US" dirty="0" err="1"/>
              <a:t>작성하시요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6209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</a:t>
            </a:r>
          </a:p>
          <a:p>
            <a:pPr lvl="1"/>
            <a:r>
              <a:rPr lang="ko-KR" altLang="en-US" dirty="0"/>
              <a:t>사용자로부터 입력을 받아서 입력된 데이터가 숫자인지 확인하고 입력 받은 수 만큼의 요소를 갖는 배열을 생성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생성된 배열의 각 요소에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숫자를 </a:t>
            </a:r>
            <a:r>
              <a:rPr lang="ko-KR" altLang="en-US" dirty="0" err="1"/>
              <a:t>랜덤하게</a:t>
            </a:r>
            <a:r>
              <a:rPr lang="ko-KR" altLang="en-US" dirty="0"/>
              <a:t> 할당</a:t>
            </a:r>
            <a:endParaRPr lang="en-US" altLang="ko-KR" dirty="0"/>
          </a:p>
          <a:p>
            <a:pPr lvl="1"/>
            <a:r>
              <a:rPr lang="ko-KR" altLang="en-US" dirty="0"/>
              <a:t>배열의 각 요소 중에 홀수의 개수를 파악하는 코드를 </a:t>
            </a:r>
            <a:r>
              <a:rPr lang="ko-KR" altLang="en-US" dirty="0" err="1"/>
              <a:t>작성하시요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66E30B-C8A2-4E90-B873-EEBCF464B377}"/>
              </a:ext>
            </a:extLst>
          </p:cNvPr>
          <p:cNvSpPr/>
          <p:nvPr/>
        </p:nvSpPr>
        <p:spPr>
          <a:xfrm>
            <a:off x="1440557" y="1943943"/>
            <a:ext cx="6539683" cy="38884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N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NaN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count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while(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isNaN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(N)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N =Number( prompt(‘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숫자를 입력하세요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‘10’);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array = Array(N);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for( var i = 0; i &lt;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 i++)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array[i]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Math.floor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Math.random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) * 9 + 1 );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if ( array[i] % 2 )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count++;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`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배열의 각 요소는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${array}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이며 홀수의 개수는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${count}`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299264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객체의 개요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인덱스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요소</a:t>
            </a:r>
            <a:r>
              <a:rPr lang="en-US" altLang="ko-KR" dirty="0"/>
              <a:t>’</a:t>
            </a:r>
          </a:p>
          <a:p>
            <a:pPr lvl="2"/>
            <a:r>
              <a:rPr lang="ko-KR" altLang="en-US" dirty="0"/>
              <a:t>접근 </a:t>
            </a:r>
            <a:r>
              <a:rPr lang="en-US" altLang="ko-KR" dirty="0"/>
              <a:t>– </a:t>
            </a:r>
            <a:r>
              <a:rPr lang="ko-KR" altLang="en-US" dirty="0"/>
              <a:t>배열이름</a:t>
            </a:r>
            <a:r>
              <a:rPr lang="en-US" altLang="ko-KR" dirty="0"/>
              <a:t>[</a:t>
            </a:r>
            <a:r>
              <a:rPr lang="ko-KR" altLang="en-US" dirty="0"/>
              <a:t>인덱스</a:t>
            </a:r>
            <a:r>
              <a:rPr lang="en-US" altLang="ko-KR" dirty="0"/>
              <a:t>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중괄호</a:t>
            </a:r>
            <a:r>
              <a:rPr lang="en-US" altLang="ko-KR" dirty="0"/>
              <a:t>({ })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생성</a:t>
            </a:r>
            <a:endParaRPr lang="en-US" altLang="ko-KR" dirty="0"/>
          </a:p>
          <a:p>
            <a:pPr lvl="2"/>
            <a:r>
              <a:rPr lang="ko-KR" altLang="en-US" dirty="0"/>
              <a:t>키와 요소</a:t>
            </a:r>
            <a:endParaRPr lang="en-US" altLang="ko-KR" dirty="0"/>
          </a:p>
          <a:p>
            <a:pPr lvl="2"/>
            <a:r>
              <a:rPr lang="ko-KR" altLang="en-US" dirty="0"/>
              <a:t>접근 </a:t>
            </a:r>
            <a:r>
              <a:rPr lang="en-US" altLang="ko-KR" dirty="0"/>
              <a:t>– </a:t>
            </a:r>
            <a:r>
              <a:rPr lang="ko-KR" altLang="en-US" dirty="0"/>
              <a:t>객체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’] </a:t>
            </a:r>
            <a:r>
              <a:rPr lang="ko-KR" altLang="en-US" dirty="0"/>
              <a:t>또는 이름</a:t>
            </a:r>
            <a:r>
              <a:rPr lang="en-US" altLang="ko-KR" dirty="0"/>
              <a:t>.</a:t>
            </a:r>
            <a:r>
              <a:rPr lang="ko-KR" altLang="en-US" dirty="0"/>
              <a:t>키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product[‘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유형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’]</a:t>
            </a:r>
          </a:p>
          <a:p>
            <a:pPr lvl="3"/>
            <a:r>
              <a:rPr lang="en-US" altLang="ko-KR" dirty="0"/>
              <a:t>product.</a:t>
            </a:r>
            <a:r>
              <a:rPr lang="ko-KR" altLang="en-US" dirty="0"/>
              <a:t>유형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7D8316-5B6B-47C9-8A6D-5A088D4B671C}"/>
              </a:ext>
            </a:extLst>
          </p:cNvPr>
          <p:cNvSpPr/>
          <p:nvPr/>
        </p:nvSpPr>
        <p:spPr>
          <a:xfrm>
            <a:off x="3960837" y="1295871"/>
            <a:ext cx="3816424" cy="12954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array =[‘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바나나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딸기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array[0]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array[1]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1919BBD-F7CF-468E-BDFA-BD48D627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39254"/>
              </p:ext>
            </p:extLst>
          </p:nvPr>
        </p:nvGraphicFramePr>
        <p:xfrm>
          <a:off x="8137301" y="1295871"/>
          <a:ext cx="1680454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227">
                  <a:extLst>
                    <a:ext uri="{9D8B030D-6E8A-4147-A177-3AD203B41FA5}">
                      <a16:colId xmlns:a16="http://schemas.microsoft.com/office/drawing/2014/main" val="3944643695"/>
                    </a:ext>
                  </a:extLst>
                </a:gridCol>
                <a:gridCol w="840227">
                  <a:extLst>
                    <a:ext uri="{9D8B030D-6E8A-4147-A177-3AD203B41FA5}">
                      <a16:colId xmlns:a16="http://schemas.microsoft.com/office/drawing/2014/main" val="211310878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인텍스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0021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10297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바나나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73746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망고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89887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땅기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1873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FB410CF-D2FE-446B-87DB-2536A3049DBF}"/>
              </a:ext>
            </a:extLst>
          </p:cNvPr>
          <p:cNvSpPr/>
          <p:nvPr/>
        </p:nvSpPr>
        <p:spPr>
          <a:xfrm>
            <a:off x="3960837" y="3598497"/>
            <a:ext cx="3816424" cy="162896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product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제품명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‘7D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건조 망고‘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유형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당절임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성분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설탕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메타중아황산나트륨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원산지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필리핀‘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7041489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객체의 개요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중괄호</a:t>
            </a:r>
            <a:r>
              <a:rPr lang="en-US" altLang="ko-KR" dirty="0"/>
              <a:t>({ })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생성</a:t>
            </a:r>
            <a:endParaRPr lang="en-US" altLang="ko-KR" dirty="0"/>
          </a:p>
          <a:p>
            <a:pPr lvl="2"/>
            <a:r>
              <a:rPr lang="ko-KR" altLang="en-US" dirty="0"/>
              <a:t>키와 요소</a:t>
            </a:r>
            <a:endParaRPr lang="en-US" altLang="ko-KR" dirty="0"/>
          </a:p>
          <a:p>
            <a:pPr lvl="2"/>
            <a:r>
              <a:rPr lang="ko-KR" altLang="en-US" dirty="0"/>
              <a:t>접근 </a:t>
            </a:r>
            <a:r>
              <a:rPr lang="en-US" altLang="ko-KR" dirty="0"/>
              <a:t>–</a:t>
            </a:r>
            <a:r>
              <a:rPr lang="ko-KR" altLang="en-US" dirty="0"/>
              <a:t>또는 이름</a:t>
            </a:r>
            <a:r>
              <a:rPr lang="en-US" altLang="ko-KR" dirty="0"/>
              <a:t>.</a:t>
            </a:r>
            <a:r>
              <a:rPr lang="ko-KR" altLang="en-US" dirty="0"/>
              <a:t>키</a:t>
            </a:r>
            <a:endParaRPr lang="en-US" altLang="ko-KR" dirty="0"/>
          </a:p>
          <a:p>
            <a:pPr lvl="3"/>
            <a:r>
              <a:rPr lang="en-US" altLang="ko-KR" dirty="0"/>
              <a:t>product.name</a:t>
            </a:r>
          </a:p>
          <a:p>
            <a:pPr lvl="3"/>
            <a:r>
              <a:rPr lang="en-US" altLang="ko-KR" dirty="0" err="1"/>
              <a:t>product.maker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B410CF-D2FE-446B-87DB-2536A3049DBF}"/>
              </a:ext>
            </a:extLst>
          </p:cNvPr>
          <p:cNvSpPr/>
          <p:nvPr/>
        </p:nvSpPr>
        <p:spPr>
          <a:xfrm>
            <a:off x="4320877" y="1435737"/>
            <a:ext cx="3816424" cy="12061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product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name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‘blackboard’,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maker :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Riatech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50F1D1-32A2-4A98-B211-2853E565DFD4}"/>
              </a:ext>
            </a:extLst>
          </p:cNvPr>
          <p:cNvSpPr/>
          <p:nvPr/>
        </p:nvSpPr>
        <p:spPr>
          <a:xfrm>
            <a:off x="4341373" y="2950179"/>
            <a:ext cx="3816424" cy="18740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product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name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‘blackboard’,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maker :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Riatech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‘Product Name : ‘ + product.name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‘Product Maker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product.maker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457080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속성과 메서드</a:t>
            </a:r>
            <a:endParaRPr lang="en-US" altLang="ko-KR" dirty="0"/>
          </a:p>
          <a:p>
            <a:pPr lvl="2"/>
            <a:r>
              <a:rPr lang="ko-KR" altLang="en-US" dirty="0"/>
              <a:t>배열의 내부에 저장된 각각의 정보를 </a:t>
            </a:r>
            <a:r>
              <a:rPr lang="en-US" altLang="ko-KR" dirty="0"/>
              <a:t>‘</a:t>
            </a:r>
            <a:r>
              <a:rPr lang="ko-KR" altLang="en-US" dirty="0"/>
              <a:t>요소</a:t>
            </a:r>
            <a:r>
              <a:rPr lang="en-US" altLang="ko-KR" dirty="0"/>
              <a:t>’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2"/>
            <a:r>
              <a:rPr lang="ko-KR" altLang="en-US" dirty="0"/>
              <a:t>객체 내부에 저장된 각각의 정보를 </a:t>
            </a:r>
            <a:r>
              <a:rPr lang="en-US" altLang="ko-KR" dirty="0"/>
              <a:t>‘</a:t>
            </a:r>
            <a:r>
              <a:rPr lang="ko-KR" altLang="en-US" dirty="0"/>
              <a:t>속성</a:t>
            </a:r>
            <a:r>
              <a:rPr lang="en-US" altLang="ko-KR" dirty="0"/>
              <a:t>(property)’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1"/>
            <a:r>
              <a:rPr lang="ko-KR" altLang="en-US" dirty="0"/>
              <a:t>객체의 속성이 가질 수 있는 자료형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객체의</a:t>
            </a:r>
            <a:r>
              <a:rPr lang="en-US" altLang="ko-KR" dirty="0"/>
              <a:t> </a:t>
            </a:r>
            <a:r>
              <a:rPr lang="ko-KR" altLang="en-US" dirty="0"/>
              <a:t>속성 중 함수 </a:t>
            </a:r>
            <a:r>
              <a:rPr lang="ko-KR" altLang="en-US" dirty="0" err="1"/>
              <a:t>자료형인</a:t>
            </a:r>
            <a:r>
              <a:rPr lang="ko-KR" altLang="en-US" dirty="0"/>
              <a:t> 속성은 특별히 메서드</a:t>
            </a:r>
            <a:r>
              <a:rPr lang="en-US" altLang="ko-KR" dirty="0"/>
              <a:t>(method)</a:t>
            </a:r>
            <a:r>
              <a:rPr lang="ko-KR" altLang="en-US" dirty="0"/>
              <a:t>라</a:t>
            </a:r>
            <a:r>
              <a:rPr lang="en-US" altLang="ko-KR" dirty="0"/>
              <a:t> </a:t>
            </a:r>
            <a:r>
              <a:rPr lang="ko-KR" altLang="en-US" dirty="0"/>
              <a:t>부름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3A6D1A-9DF6-4BA6-971E-62A78932AE5E}"/>
              </a:ext>
            </a:extLst>
          </p:cNvPr>
          <p:cNvSpPr/>
          <p:nvPr/>
        </p:nvSpPr>
        <p:spPr>
          <a:xfrm>
            <a:off x="1226724" y="2033899"/>
            <a:ext cx="3816424" cy="23042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object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number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string : ‘ha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boolean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ture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array : [52, 273, 103, 32],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method : function ( ) {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F13D5-16B3-4D9D-9084-9B558E5AAAA5}"/>
              </a:ext>
            </a:extLst>
          </p:cNvPr>
          <p:cNvSpPr/>
          <p:nvPr/>
        </p:nvSpPr>
        <p:spPr>
          <a:xfrm>
            <a:off x="5977061" y="2015951"/>
            <a:ext cx="3816424" cy="23042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person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name 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‘sung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pil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eat : function( food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alert(‘eat function’);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person.eat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782878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속성과 메서드</a:t>
            </a:r>
            <a:endParaRPr lang="en-US" altLang="ko-KR" dirty="0"/>
          </a:p>
          <a:p>
            <a:pPr lvl="1"/>
            <a:r>
              <a:rPr lang="ko-KR" altLang="en-US" dirty="0"/>
              <a:t>객체의 속성이 가질 수 있는 자료형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(object)</a:t>
            </a:r>
          </a:p>
          <a:p>
            <a:pPr lvl="2"/>
            <a:r>
              <a:rPr lang="ko-KR" altLang="en-US" dirty="0"/>
              <a:t>사물의 특성</a:t>
            </a:r>
            <a:r>
              <a:rPr lang="en-US" altLang="ko-KR" dirty="0"/>
              <a:t> – </a:t>
            </a:r>
            <a:r>
              <a:rPr lang="ko-KR" altLang="en-US" dirty="0"/>
              <a:t>속성</a:t>
            </a:r>
            <a:r>
              <a:rPr lang="en-US" altLang="ko-KR" dirty="0"/>
              <a:t>(property)</a:t>
            </a:r>
          </a:p>
          <a:p>
            <a:pPr lvl="2"/>
            <a:r>
              <a:rPr lang="ko-KR" altLang="en-US" dirty="0"/>
              <a:t>사물의 동작 </a:t>
            </a:r>
            <a:r>
              <a:rPr lang="en-US" altLang="ko-KR" dirty="0"/>
              <a:t>– </a:t>
            </a:r>
            <a:r>
              <a:rPr lang="ko-KR" altLang="en-US" dirty="0" err="1"/>
              <a:t>메서스</a:t>
            </a:r>
            <a:r>
              <a:rPr lang="en-US" altLang="ko-KR" dirty="0"/>
              <a:t>(method)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this</a:t>
            </a:r>
          </a:p>
          <a:p>
            <a:pPr lvl="2"/>
            <a:r>
              <a:rPr lang="ko-KR" altLang="en-US" dirty="0"/>
              <a:t>메서드 내에서 자기 자신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이 가진 속성을 출력</a:t>
            </a:r>
            <a:r>
              <a:rPr lang="en-US" altLang="ko-KR" dirty="0"/>
              <a:t>(</a:t>
            </a:r>
            <a:r>
              <a:rPr lang="ko-KR" altLang="en-US" dirty="0"/>
              <a:t>속성에 접근</a:t>
            </a:r>
            <a:r>
              <a:rPr lang="en-US" altLang="ko-KR" dirty="0"/>
              <a:t>)</a:t>
            </a:r>
            <a:r>
              <a:rPr lang="ko-KR" altLang="en-US" dirty="0"/>
              <a:t>하고 싶을 때 자신이 가진 속성임을 분명하기 표시</a:t>
            </a:r>
            <a:endParaRPr lang="en-US" altLang="ko-KR" dirty="0"/>
          </a:p>
          <a:p>
            <a:pPr lvl="3"/>
            <a:r>
              <a:rPr lang="en-US" altLang="ko-KR" dirty="0"/>
              <a:t>C++,</a:t>
            </a:r>
            <a:r>
              <a:rPr lang="ko-KR" altLang="en-US" dirty="0"/>
              <a:t> 자바</a:t>
            </a:r>
            <a:r>
              <a:rPr lang="en-US" altLang="ko-KR" dirty="0"/>
              <a:t>, C#</a:t>
            </a:r>
            <a:r>
              <a:rPr lang="ko-KR" altLang="en-US" dirty="0"/>
              <a:t>과 같은 프로그래밍 언어는 객체 내부에서 </a:t>
            </a:r>
            <a:r>
              <a:rPr lang="en-US" altLang="ko-KR" dirty="0"/>
              <a:t>this </a:t>
            </a:r>
            <a:r>
              <a:rPr lang="ko-KR" altLang="en-US" dirty="0"/>
              <a:t>키워드를 생략할 수 있으나</a:t>
            </a:r>
            <a:endParaRPr lang="en-US" altLang="ko-KR" dirty="0"/>
          </a:p>
          <a:p>
            <a:pPr lvl="3"/>
            <a:r>
              <a:rPr lang="ko-KR" altLang="en-US" dirty="0"/>
              <a:t>자바스크립트에서는 </a:t>
            </a:r>
            <a:r>
              <a:rPr lang="en-US" altLang="ko-KR" dirty="0"/>
              <a:t>this </a:t>
            </a:r>
            <a:r>
              <a:rPr lang="ko-KR" altLang="en-US" dirty="0"/>
              <a:t>키워드를 생략할 수 없음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F13D5-16B3-4D9D-9084-9B558E5AAAA5}"/>
              </a:ext>
            </a:extLst>
          </p:cNvPr>
          <p:cNvSpPr/>
          <p:nvPr/>
        </p:nvSpPr>
        <p:spPr>
          <a:xfrm>
            <a:off x="3694663" y="1367879"/>
            <a:ext cx="5450750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person =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name 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‘sung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pil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eat : function( food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 this.name +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+ food +’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먹습니다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person.eat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226494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6.3 </a:t>
            </a:r>
            <a:r>
              <a:rPr lang="ko-KR" altLang="en-US" dirty="0"/>
              <a:t>객체와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2"/>
            <a:r>
              <a:rPr lang="ko-KR" altLang="en-US" dirty="0"/>
              <a:t>배열은 단순 </a:t>
            </a:r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for in </a:t>
            </a:r>
            <a:r>
              <a:rPr lang="ko-KR" altLang="en-US" dirty="0"/>
              <a:t>문으로 요소에 쉽게 접근 가능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객체는 단순 </a:t>
            </a:r>
            <a:r>
              <a:rPr lang="en-US" altLang="ko-KR" dirty="0"/>
              <a:t>for </a:t>
            </a:r>
            <a:r>
              <a:rPr lang="ko-KR" altLang="en-US" dirty="0"/>
              <a:t>문으로 객체의 속성을 살펴 보는 것은 불가능하여 </a:t>
            </a:r>
            <a:r>
              <a:rPr lang="en-US" altLang="ko-KR" dirty="0"/>
              <a:t>for in </a:t>
            </a:r>
            <a:r>
              <a:rPr lang="ko-KR" altLang="en-US" dirty="0"/>
              <a:t>문을 사용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F13D5-16B3-4D9D-9084-9B558E5AAAA5}"/>
              </a:ext>
            </a:extLst>
          </p:cNvPr>
          <p:cNvSpPr/>
          <p:nvPr/>
        </p:nvSpPr>
        <p:spPr>
          <a:xfrm>
            <a:off x="1224533" y="1763923"/>
            <a:ext cx="5450750" cy="29523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product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name :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MicroSoft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Visual Studio 2015 Ultimate’,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price : ‘1,500,000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language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한국어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supportOS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‘Win32/64’,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subscription :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key in product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key + ‘:’ + product[key]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alert(output)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E4237-C9FC-4D34-9EDE-A5DDC1A3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76" y="3240087"/>
            <a:ext cx="43529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33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객체 관련 키워드</a:t>
            </a:r>
            <a:endParaRPr lang="en-US" altLang="ko-KR" dirty="0"/>
          </a:p>
          <a:p>
            <a:pPr lvl="2"/>
            <a:r>
              <a:rPr lang="ko-KR" altLang="en-US" dirty="0"/>
              <a:t>객체 관련 </a:t>
            </a:r>
            <a:r>
              <a:rPr lang="en-US" altLang="ko-KR" dirty="0"/>
              <a:t>in </a:t>
            </a:r>
            <a:r>
              <a:rPr lang="ko-KR" altLang="en-US" dirty="0"/>
              <a:t>키워드와 </a:t>
            </a:r>
            <a:r>
              <a:rPr lang="en-US" altLang="ko-KR" dirty="0"/>
              <a:t>with </a:t>
            </a:r>
            <a:r>
              <a:rPr lang="ko-KR" altLang="en-US" dirty="0"/>
              <a:t>키워드에 대해 살펴 봄</a:t>
            </a:r>
            <a:endParaRPr lang="en-US" altLang="ko-KR" dirty="0"/>
          </a:p>
          <a:p>
            <a:pPr lvl="1"/>
            <a:r>
              <a:rPr lang="en-US" altLang="ko-KR" dirty="0"/>
              <a:t>in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2"/>
            <a:r>
              <a:rPr lang="ko-KR" altLang="en-US" dirty="0"/>
              <a:t>객체 내에 해당 속성이 있는지 확인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F13D5-16B3-4D9D-9084-9B558E5AAAA5}"/>
              </a:ext>
            </a:extLst>
          </p:cNvPr>
          <p:cNvSpPr/>
          <p:nvPr/>
        </p:nvSpPr>
        <p:spPr>
          <a:xfrm>
            <a:off x="1260215" y="2069957"/>
            <a:ext cx="5450750" cy="253828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</a:rPr>
              <a:t>&lt;!-- code 6-10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“ 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in student : “ +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 in student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 “ 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성별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in student : “ +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성별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 in student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alert(output);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084C4-5282-472F-B6F2-BAF59F9D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93" y="3600127"/>
            <a:ext cx="43338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문자열 자료형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2"/>
            <a:r>
              <a:rPr lang="ko-KR" altLang="en-US" dirty="0"/>
              <a:t>작은 따옴표</a:t>
            </a:r>
            <a:r>
              <a:rPr lang="en-US" altLang="ko-KR" dirty="0"/>
              <a:t>(‘ ‘) </a:t>
            </a:r>
            <a:r>
              <a:rPr lang="ko-KR" altLang="en-US" dirty="0"/>
              <a:t>또는 큰 따옴표</a:t>
            </a:r>
            <a:r>
              <a:rPr lang="en-US" altLang="ko-KR" dirty="0"/>
              <a:t>(“ “)</a:t>
            </a:r>
            <a:r>
              <a:rPr lang="ko-KR" altLang="en-US" dirty="0"/>
              <a:t>로 문자열을 표시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과 동일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문자열 내부에 작은 따옴표를 표시하고 싶을 때 </a:t>
            </a:r>
            <a:endParaRPr lang="en-US" altLang="ko-KR" dirty="0"/>
          </a:p>
          <a:p>
            <a:pPr lvl="3"/>
            <a:r>
              <a:rPr lang="en-US" altLang="ko-KR" dirty="0"/>
              <a:t>alert(“Hello World!”) </a:t>
            </a:r>
            <a:r>
              <a:rPr lang="en-US" altLang="ko-KR" dirty="0">
                <a:sym typeface="Wingdings" panose="05000000000000000000" pitchFamily="2" charset="2"/>
              </a:rPr>
              <a:t> alert(“Hello ‘World!’”);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문자열 내부에 큰 따옴표를 표시하고 싶을 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alert(‘Hello World!’)  alert(‘Hello “World!”’);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D6F4D3-DE55-4916-BB6C-0A702D0FBDF4}"/>
              </a:ext>
            </a:extLst>
          </p:cNvPr>
          <p:cNvSpPr/>
          <p:nvPr/>
        </p:nvSpPr>
        <p:spPr>
          <a:xfrm>
            <a:off x="3096741" y="1624261"/>
            <a:ext cx="2448272" cy="22638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&lt;title&gt;&lt;/title&gt;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alert(‘Hello World!’);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156E10-1307-4FAF-92D6-0B7A884E2C60}"/>
              </a:ext>
            </a:extLst>
          </p:cNvPr>
          <p:cNvSpPr/>
          <p:nvPr/>
        </p:nvSpPr>
        <p:spPr>
          <a:xfrm>
            <a:off x="3096741" y="1586082"/>
            <a:ext cx="2448272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0A5A18-257C-47E9-891B-219CD6EF7A1A}"/>
              </a:ext>
            </a:extLst>
          </p:cNvPr>
          <p:cNvSpPr/>
          <p:nvPr/>
        </p:nvSpPr>
        <p:spPr>
          <a:xfrm>
            <a:off x="5833045" y="1622082"/>
            <a:ext cx="2448000" cy="22638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&lt;title&gt;&lt;/title&gt;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alert(“Hello World!”);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632478-0DD7-4F16-972D-15BDCACCFF05}"/>
              </a:ext>
            </a:extLst>
          </p:cNvPr>
          <p:cNvSpPr/>
          <p:nvPr/>
        </p:nvSpPr>
        <p:spPr>
          <a:xfrm>
            <a:off x="5833045" y="1583903"/>
            <a:ext cx="2448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D2B8A-F0DE-4ABC-BDEC-6FE6E071394B}"/>
              </a:ext>
            </a:extLst>
          </p:cNvPr>
          <p:cNvSpPr/>
          <p:nvPr/>
        </p:nvSpPr>
        <p:spPr>
          <a:xfrm>
            <a:off x="5841761" y="4952190"/>
            <a:ext cx="2448000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 “World!”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10C2C-2331-4A64-A97E-4D512BA9992B}"/>
              </a:ext>
            </a:extLst>
          </p:cNvPr>
          <p:cNvSpPr/>
          <p:nvPr/>
        </p:nvSpPr>
        <p:spPr>
          <a:xfrm>
            <a:off x="5841761" y="4914011"/>
            <a:ext cx="2448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44F215-6D08-41C9-B122-148D6DB93DEA}"/>
              </a:ext>
            </a:extLst>
          </p:cNvPr>
          <p:cNvSpPr/>
          <p:nvPr/>
        </p:nvSpPr>
        <p:spPr>
          <a:xfrm>
            <a:off x="5833045" y="4087004"/>
            <a:ext cx="2448000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 ‘World!’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1C0D-25BF-49A7-936B-13DA9369A1C1}"/>
              </a:ext>
            </a:extLst>
          </p:cNvPr>
          <p:cNvSpPr/>
          <p:nvPr/>
        </p:nvSpPr>
        <p:spPr>
          <a:xfrm>
            <a:off x="5833045" y="4048825"/>
            <a:ext cx="2448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847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객체 관련 키워드</a:t>
            </a:r>
            <a:endParaRPr lang="en-US" altLang="ko-KR" dirty="0"/>
          </a:p>
          <a:p>
            <a:pPr lvl="1"/>
            <a:r>
              <a:rPr lang="en-US" altLang="ko-KR" dirty="0"/>
              <a:t>with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2"/>
            <a:r>
              <a:rPr lang="ko-KR" altLang="en-US" dirty="0"/>
              <a:t>객체의 속성을 출력할 때 식별자</a:t>
            </a:r>
            <a:r>
              <a:rPr lang="en-US" altLang="ko-KR" dirty="0"/>
              <a:t>(student)</a:t>
            </a:r>
            <a:r>
              <a:rPr lang="ko-KR" altLang="en-US" dirty="0"/>
              <a:t>를 여러 번 사용하니 번거로움</a:t>
            </a:r>
            <a:endParaRPr lang="en-US" altLang="ko-KR" dirty="0"/>
          </a:p>
          <a:p>
            <a:pPr lvl="2"/>
            <a:r>
              <a:rPr lang="ko-KR" altLang="en-US" dirty="0"/>
              <a:t>객체의 속성 값을 읽을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2F43-711D-4DBF-892B-B00FFA25238A}"/>
              </a:ext>
            </a:extLst>
          </p:cNvPr>
          <p:cNvSpPr/>
          <p:nvPr/>
        </p:nvSpPr>
        <p:spPr>
          <a:xfrm>
            <a:off x="1939652" y="2015951"/>
            <a:ext cx="7632848" cy="27265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총점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(student.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alert(output);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227829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객체 관련 키워드</a:t>
            </a:r>
            <a:endParaRPr lang="en-US" altLang="ko-KR" dirty="0"/>
          </a:p>
          <a:p>
            <a:pPr lvl="1"/>
            <a:r>
              <a:rPr lang="en-US" altLang="ko-KR" dirty="0"/>
              <a:t>with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with( </a:t>
            </a:r>
            <a:r>
              <a:rPr lang="ko-KR" altLang="en-US" dirty="0"/>
              <a:t>객체 </a:t>
            </a:r>
            <a:r>
              <a:rPr lang="en-US" altLang="ko-KR" dirty="0"/>
              <a:t>) { &lt;</a:t>
            </a:r>
            <a:r>
              <a:rPr lang="ko-KR" altLang="en-US" dirty="0"/>
              <a:t>코드</a:t>
            </a:r>
            <a:r>
              <a:rPr lang="en-US" altLang="ko-KR" dirty="0"/>
              <a:t>&gt; } </a:t>
            </a:r>
          </a:p>
          <a:p>
            <a:pPr lvl="3"/>
            <a:r>
              <a:rPr lang="ko-KR" altLang="en-US" dirty="0"/>
              <a:t>객체를 지정하면 일일이 객체 명을 지정하지 않고 속성이름만 가지고 접근 가능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2F43-711D-4DBF-892B-B00FFA25238A}"/>
              </a:ext>
            </a:extLst>
          </p:cNvPr>
          <p:cNvSpPr/>
          <p:nvPr/>
        </p:nvSpPr>
        <p:spPr>
          <a:xfrm>
            <a:off x="1939652" y="1426491"/>
            <a:ext cx="7632848" cy="310973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with( student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output +=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총점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수학점수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과학점수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alert(output);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199981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객체의 속성 추가와 제거</a:t>
            </a:r>
            <a:endParaRPr lang="en-US" altLang="ko-KR" dirty="0"/>
          </a:p>
          <a:p>
            <a:pPr lvl="1"/>
            <a:r>
              <a:rPr lang="ko-KR" altLang="en-US" dirty="0"/>
              <a:t>객체에 속성 추가</a:t>
            </a:r>
            <a:endParaRPr lang="en-US" altLang="ko-KR" dirty="0"/>
          </a:p>
          <a:p>
            <a:pPr lvl="2"/>
            <a:r>
              <a:rPr lang="ko-KR" altLang="en-US" dirty="0"/>
              <a:t>빈 객체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동적으로 속성 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D3C544-B09A-4ECB-A0CE-66E337219861}"/>
              </a:ext>
            </a:extLst>
          </p:cNvPr>
          <p:cNvSpPr/>
          <p:nvPr/>
        </p:nvSpPr>
        <p:spPr>
          <a:xfrm>
            <a:off x="3379812" y="1367879"/>
            <a:ext cx="2957289" cy="7334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22A0-325F-4A27-8BD7-ACA04072D0AD}"/>
              </a:ext>
            </a:extLst>
          </p:cNvPr>
          <p:cNvSpPr/>
          <p:nvPr/>
        </p:nvSpPr>
        <p:spPr>
          <a:xfrm>
            <a:off x="3379812" y="2231975"/>
            <a:ext cx="2957289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취미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낚시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특기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드라이브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장래희망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7150537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객체의 속성 추가와 제거</a:t>
            </a:r>
            <a:endParaRPr lang="en-US" altLang="ko-KR" dirty="0"/>
          </a:p>
          <a:p>
            <a:pPr lvl="1"/>
            <a:r>
              <a:rPr lang="ko-KR" altLang="en-US" dirty="0"/>
              <a:t>객체에 속성 추가</a:t>
            </a:r>
            <a:endParaRPr lang="en-US" altLang="ko-KR" dirty="0"/>
          </a:p>
          <a:p>
            <a:pPr lvl="2"/>
            <a:r>
              <a:rPr lang="ko-KR" altLang="en-US" dirty="0"/>
              <a:t>동적으로 메서드 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22A0-325F-4A27-8BD7-ACA04072D0AD}"/>
              </a:ext>
            </a:extLst>
          </p:cNvPr>
          <p:cNvSpPr/>
          <p:nvPr/>
        </p:nvSpPr>
        <p:spPr>
          <a:xfrm>
            <a:off x="1152525" y="1673895"/>
            <a:ext cx="6768752" cy="38704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</a:rPr>
              <a:t>&lt;!-- code 6-17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취미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낚시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특기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드라이브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장래희망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 var key in this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if (key !=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output += key + ‘\t’ + this[key]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275071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객체의 속성 추가와 제거</a:t>
            </a:r>
            <a:endParaRPr lang="en-US" altLang="ko-KR" dirty="0"/>
          </a:p>
          <a:p>
            <a:pPr lvl="1"/>
            <a:r>
              <a:rPr lang="ko-KR" altLang="en-US" dirty="0"/>
              <a:t>객체에 속성 제거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22A0-325F-4A27-8BD7-ACA04072D0AD}"/>
              </a:ext>
            </a:extLst>
          </p:cNvPr>
          <p:cNvSpPr/>
          <p:nvPr/>
        </p:nvSpPr>
        <p:spPr>
          <a:xfrm>
            <a:off x="1152525" y="1304863"/>
            <a:ext cx="6768752" cy="43114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</a:rPr>
              <a:t>&lt;!-- code 6-18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취미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낚시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특기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드라이브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student.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장래희망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for( var key in this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if (key !=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output += key + ‘\t’ + this[key]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delete( student.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특기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259596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메소드 간단 선언 구문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22A0-325F-4A27-8BD7-ACA04072D0AD}"/>
              </a:ext>
            </a:extLst>
          </p:cNvPr>
          <p:cNvSpPr/>
          <p:nvPr/>
        </p:nvSpPr>
        <p:spPr>
          <a:xfrm>
            <a:off x="1152525" y="3411818"/>
            <a:ext cx="8352928" cy="22232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먹습니다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AB34D-19F0-0C93-5BE7-2F68C9EA2B39}"/>
              </a:ext>
            </a:extLst>
          </p:cNvPr>
          <p:cNvSpPr/>
          <p:nvPr/>
        </p:nvSpPr>
        <p:spPr>
          <a:xfrm>
            <a:off x="1152525" y="1016831"/>
            <a:ext cx="8352928" cy="22232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먹습니다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4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소수점 이하 몇 자리까지 남길 것인지 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DAB34D-19F0-0C93-5BE7-2F68C9EA2B39}"/>
              </a:ext>
            </a:extLst>
          </p:cNvPr>
          <p:cNvSpPr/>
          <p:nvPr/>
        </p:nvSpPr>
        <p:spPr>
          <a:xfrm>
            <a:off x="3271800" y="1451014"/>
            <a:ext cx="4968552" cy="205152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123.456789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342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 err="1"/>
              <a:t>NaN</a:t>
            </a:r>
            <a:r>
              <a:rPr lang="ko-KR" altLang="en-US" dirty="0"/>
              <a:t>과 </a:t>
            </a:r>
            <a:r>
              <a:rPr lang="en-US" altLang="ko-KR" dirty="0"/>
              <a:t>Infinity </a:t>
            </a:r>
            <a:r>
              <a:rPr lang="ko-KR" altLang="en-US" dirty="0"/>
              <a:t>확인하기 </a:t>
            </a:r>
            <a:r>
              <a:rPr lang="en-US" altLang="ko-KR" dirty="0"/>
              <a:t>: </a:t>
            </a:r>
            <a:r>
              <a:rPr lang="en-US" altLang="ko-KR" dirty="0" err="1"/>
              <a:t>isNaN</a:t>
            </a:r>
            <a:r>
              <a:rPr lang="en-US" altLang="ko-KR" dirty="0"/>
              <a:t>( ), </a:t>
            </a:r>
            <a:r>
              <a:rPr lang="en-US" altLang="ko-KR" dirty="0" err="1"/>
              <a:t>isFinity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 err="1"/>
              <a:t>Number.isNaN</a:t>
            </a:r>
            <a:r>
              <a:rPr lang="en-US" altLang="ko-KR" dirty="0"/>
              <a:t>( ), </a:t>
            </a:r>
            <a:r>
              <a:rPr lang="en-US" altLang="ko-KR" dirty="0" err="1"/>
              <a:t>Number.isFinity</a:t>
            </a:r>
            <a:r>
              <a:rPr lang="en-US" altLang="ko-KR" dirty="0"/>
              <a:t>( 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22A0-325F-4A27-8BD7-ACA04072D0AD}"/>
              </a:ext>
            </a:extLst>
          </p:cNvPr>
          <p:cNvSpPr/>
          <p:nvPr/>
        </p:nvSpPr>
        <p:spPr>
          <a:xfrm>
            <a:off x="2736701" y="1656286"/>
            <a:ext cx="6134826" cy="15121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숫자로 변환 불가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DC346-762A-C428-E5F4-3729E58A2D82}"/>
              </a:ext>
            </a:extLst>
          </p:cNvPr>
          <p:cNvSpPr/>
          <p:nvPr/>
        </p:nvSpPr>
        <p:spPr>
          <a:xfrm>
            <a:off x="2736701" y="3240087"/>
            <a:ext cx="6134826" cy="241482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isFinite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isFinite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Infinity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-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Infinity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36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문자열 양쪽 끝의 공백 없애기 </a:t>
            </a:r>
            <a:r>
              <a:rPr lang="en-US" altLang="ko-KR" dirty="0"/>
              <a:t>: trim( 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DC346-762A-C428-E5F4-3729E58A2D82}"/>
              </a:ext>
            </a:extLst>
          </p:cNvPr>
          <p:cNvSpPr/>
          <p:nvPr/>
        </p:nvSpPr>
        <p:spPr>
          <a:xfrm>
            <a:off x="2275673" y="1367879"/>
            <a:ext cx="6960806" cy="241482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메시지를 입력하다 보니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'trim()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062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문자열을 특정 기호로 자르기</a:t>
            </a:r>
            <a:r>
              <a:rPr lang="en-US" altLang="ko-KR" dirty="0"/>
              <a:t>: split( 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DC346-762A-C428-E5F4-3729E58A2D82}"/>
              </a:ext>
            </a:extLst>
          </p:cNvPr>
          <p:cNvSpPr/>
          <p:nvPr/>
        </p:nvSpPr>
        <p:spPr>
          <a:xfrm>
            <a:off x="864493" y="1451014"/>
            <a:ext cx="6624736" cy="136815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복숭아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6B7B8B-2A4B-B903-DACB-656B5590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78" y="1573115"/>
            <a:ext cx="1809750" cy="1123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EE07A3-A2D8-5160-DF39-BA839A87FEF3}"/>
              </a:ext>
            </a:extLst>
          </p:cNvPr>
          <p:cNvSpPr/>
          <p:nvPr/>
        </p:nvSpPr>
        <p:spPr>
          <a:xfrm>
            <a:off x="857969" y="3007955"/>
            <a:ext cx="6624736" cy="16002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복숭아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15B00F-CCDF-A954-F5FE-E36E62EA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978" y="3225897"/>
            <a:ext cx="17716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854677" cy="1745730"/>
          </a:xfrm>
        </p:spPr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문자열 자료형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2"/>
            <a:r>
              <a:rPr lang="ko-KR" altLang="en-US" dirty="0"/>
              <a:t>이스케이프 문자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\n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줄바꿈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\t 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\\  </a:t>
            </a:r>
            <a:r>
              <a:rPr lang="ko-KR" altLang="en-US" dirty="0">
                <a:sym typeface="Wingdings" panose="05000000000000000000" pitchFamily="2" charset="2"/>
              </a:rPr>
              <a:t>백슬래시</a:t>
            </a:r>
            <a:r>
              <a:rPr lang="en-US" altLang="ko-KR" dirty="0">
                <a:sym typeface="Wingdings" panose="05000000000000000000" pitchFamily="2" charset="2"/>
              </a:rPr>
              <a:t>(\)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D2B8A-F0DE-4ABC-BDEC-6FE6E071394B}"/>
              </a:ext>
            </a:extLst>
          </p:cNvPr>
          <p:cNvSpPr/>
          <p:nvPr/>
        </p:nvSpPr>
        <p:spPr>
          <a:xfrm>
            <a:off x="3456781" y="1704454"/>
            <a:ext cx="2520280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\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“World!\”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B10C2C-2331-4A64-A97E-4D512BA9992B}"/>
              </a:ext>
            </a:extLst>
          </p:cNvPr>
          <p:cNvSpPr/>
          <p:nvPr/>
        </p:nvSpPr>
        <p:spPr>
          <a:xfrm>
            <a:off x="3456781" y="1666275"/>
            <a:ext cx="252028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44F215-6D08-41C9-B122-148D6DB93DEA}"/>
              </a:ext>
            </a:extLst>
          </p:cNvPr>
          <p:cNvSpPr/>
          <p:nvPr/>
        </p:nvSpPr>
        <p:spPr>
          <a:xfrm>
            <a:off x="1008509" y="1706633"/>
            <a:ext cx="2304256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 ‘World!’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1C0D-25BF-49A7-936B-13DA9369A1C1}"/>
              </a:ext>
            </a:extLst>
          </p:cNvPr>
          <p:cNvSpPr/>
          <p:nvPr/>
        </p:nvSpPr>
        <p:spPr>
          <a:xfrm>
            <a:off x="1008509" y="1668454"/>
            <a:ext cx="2304256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E014-6801-4900-947C-59B1670E69AB}"/>
              </a:ext>
            </a:extLst>
          </p:cNvPr>
          <p:cNvSpPr/>
          <p:nvPr/>
        </p:nvSpPr>
        <p:spPr>
          <a:xfrm>
            <a:off x="1008509" y="2704381"/>
            <a:ext cx="2304256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Hello\n ‘World!’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E09534-D692-4DE7-985F-51A6DA540BCB}"/>
              </a:ext>
            </a:extLst>
          </p:cNvPr>
          <p:cNvSpPr/>
          <p:nvPr/>
        </p:nvSpPr>
        <p:spPr>
          <a:xfrm>
            <a:off x="1008509" y="2666202"/>
            <a:ext cx="2304256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F6828E-0957-41D1-8CA3-E6CCBE4D0F22}"/>
              </a:ext>
            </a:extLst>
          </p:cNvPr>
          <p:cNvSpPr/>
          <p:nvPr/>
        </p:nvSpPr>
        <p:spPr>
          <a:xfrm>
            <a:off x="3456781" y="2702202"/>
            <a:ext cx="2520280" cy="7098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Hello\n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\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”World!\”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D02718-B402-4B48-BDB3-7908054C22BE}"/>
              </a:ext>
            </a:extLst>
          </p:cNvPr>
          <p:cNvSpPr/>
          <p:nvPr/>
        </p:nvSpPr>
        <p:spPr>
          <a:xfrm>
            <a:off x="3456781" y="2664023"/>
            <a:ext cx="252028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CCB8D74-3C7D-27B3-4AC7-146FE206F0BE}"/>
              </a:ext>
            </a:extLst>
          </p:cNvPr>
          <p:cNvSpPr txBox="1">
            <a:spLocks/>
          </p:cNvSpPr>
          <p:nvPr/>
        </p:nvSpPr>
        <p:spPr>
          <a:xfrm>
            <a:off x="6171056" y="623338"/>
            <a:ext cx="4198493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문자열</a:t>
            </a:r>
            <a:r>
              <a:rPr lang="en-US" altLang="ko-KR" dirty="0"/>
              <a:t>(String) </a:t>
            </a:r>
            <a:r>
              <a:rPr lang="ko-KR" altLang="en-US" dirty="0"/>
              <a:t>연산자</a:t>
            </a:r>
          </a:p>
          <a:p>
            <a:pPr lvl="2" fontAlgn="auto">
              <a:spcAft>
                <a:spcPts val="0"/>
              </a:spcAft>
            </a:pPr>
            <a:r>
              <a:rPr lang="ko-KR" altLang="en-US" dirty="0"/>
              <a:t>문자열 </a:t>
            </a:r>
            <a:r>
              <a:rPr lang="en-US" altLang="ko-KR" dirty="0"/>
              <a:t>+ </a:t>
            </a:r>
            <a:r>
              <a:rPr lang="ko-KR" altLang="en-US" dirty="0"/>
              <a:t>문자열 </a:t>
            </a:r>
            <a:r>
              <a:rPr lang="ko-KR" altLang="en-US" dirty="0">
                <a:sym typeface="Wingdings" panose="05000000000000000000" pitchFamily="2" charset="2"/>
              </a:rPr>
              <a:t> 문자열</a:t>
            </a:r>
          </a:p>
          <a:p>
            <a:pPr lvl="2" fontAlgn="auto">
              <a:spcAft>
                <a:spcPts val="0"/>
              </a:spcAft>
            </a:pPr>
            <a:r>
              <a:rPr lang="ko-KR" altLang="en-US" dirty="0"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숫자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</a:p>
          <a:p>
            <a:pPr lvl="3" fontAlgn="auto">
              <a:spcAft>
                <a:spcPts val="0"/>
              </a:spcAft>
            </a:pPr>
            <a:r>
              <a:rPr lang="ko-KR" altLang="en-US" dirty="0">
                <a:sym typeface="Wingdings" panose="05000000000000000000" pitchFamily="2" charset="2"/>
              </a:rPr>
              <a:t>문자 선택 연산자</a:t>
            </a:r>
            <a:r>
              <a:rPr lang="en-US" altLang="ko-KR" dirty="0">
                <a:sym typeface="Wingdings" panose="05000000000000000000" pitchFamily="2" charset="2"/>
              </a:rPr>
              <a:t>, []</a:t>
            </a:r>
            <a:r>
              <a:rPr lang="ko-KR" altLang="en-US" dirty="0">
                <a:sym typeface="Wingdings" panose="05000000000000000000" pitchFamily="2" charset="2"/>
              </a:rPr>
              <a:t>를 사용한 인덱싱</a:t>
            </a:r>
          </a:p>
          <a:p>
            <a:pPr lvl="4" fontAlgn="auto">
              <a:spcAft>
                <a:spcPts val="0"/>
              </a:spcAft>
            </a:pPr>
            <a:r>
              <a:rPr lang="ko-KR" altLang="en-US" dirty="0">
                <a:sym typeface="Wingdings" panose="05000000000000000000" pitchFamily="2" charset="2"/>
              </a:rPr>
              <a:t>‘안동대학교’</a:t>
            </a:r>
            <a:r>
              <a:rPr lang="en-US" altLang="ko-KR" dirty="0">
                <a:sym typeface="Wingdings" panose="05000000000000000000" pitchFamily="2" charset="2"/>
              </a:rPr>
              <a:t>[0]  ‘</a:t>
            </a:r>
            <a:r>
              <a:rPr lang="ko-KR" altLang="en-US" dirty="0">
                <a:sym typeface="Wingdings" panose="05000000000000000000" pitchFamily="2" charset="2"/>
              </a:rPr>
              <a:t>안’</a:t>
            </a:r>
          </a:p>
          <a:p>
            <a:pPr lvl="4" fontAlgn="auto">
              <a:spcAft>
                <a:spcPts val="0"/>
              </a:spcAft>
            </a:pPr>
            <a:r>
              <a:rPr lang="ko-KR" altLang="en-US" dirty="0"/>
              <a:t>‘안동대학교’</a:t>
            </a:r>
            <a:r>
              <a:rPr lang="en-US" altLang="ko-KR" dirty="0"/>
              <a:t>[1] </a:t>
            </a:r>
            <a:r>
              <a:rPr lang="ko-KR" altLang="en-US" dirty="0">
                <a:sym typeface="Wingdings" panose="05000000000000000000" pitchFamily="2" charset="2"/>
              </a:rPr>
              <a:t> ‘동’</a:t>
            </a:r>
          </a:p>
          <a:p>
            <a:pPr lvl="3" fontAlgn="auto">
              <a:spcAft>
                <a:spcPts val="0"/>
              </a:spcAft>
            </a:pPr>
            <a:r>
              <a:rPr lang="en-US" altLang="ko-KR" dirty="0">
                <a:sym typeface="Wingdings" panose="05000000000000000000" pitchFamily="2" charset="2"/>
              </a:rPr>
              <a:t>Length </a:t>
            </a:r>
            <a:r>
              <a:rPr lang="ko-KR" altLang="en-US" dirty="0">
                <a:sym typeface="Wingdings" panose="05000000000000000000" pitchFamily="2" charset="2"/>
              </a:rPr>
              <a:t>속성</a:t>
            </a:r>
          </a:p>
          <a:p>
            <a:pPr lvl="4" fontAlgn="auto">
              <a:spcAft>
                <a:spcPts val="0"/>
              </a:spcAft>
            </a:pPr>
            <a:r>
              <a:rPr lang="ko-KR" altLang="en-US" dirty="0">
                <a:sym typeface="Wingdings" panose="05000000000000000000" pitchFamily="2" charset="2"/>
              </a:rPr>
              <a:t>‘안동대학교’</a:t>
            </a:r>
            <a:r>
              <a:rPr lang="en-US" altLang="ko-KR" dirty="0">
                <a:sym typeface="Wingdings" panose="05000000000000000000" pitchFamily="2" charset="2"/>
              </a:rPr>
              <a:t>.length</a:t>
            </a:r>
          </a:p>
          <a:p>
            <a:pPr lvl="4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649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문자열을 특정 기호로 자르기</a:t>
            </a:r>
            <a:r>
              <a:rPr lang="en-US" altLang="ko-KR" dirty="0"/>
              <a:t>: split( 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EE07A3-A2D8-5160-DF39-BA839A87FEF3}"/>
              </a:ext>
            </a:extLst>
          </p:cNvPr>
          <p:cNvSpPr/>
          <p:nvPr/>
        </p:nvSpPr>
        <p:spPr>
          <a:xfrm>
            <a:off x="857968" y="3096071"/>
            <a:ext cx="7238009" cy="133236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복숭아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    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15B00F-CCDF-A954-F5FE-E36E62EAA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83" y="3169997"/>
            <a:ext cx="1771650" cy="11144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866847" y="1327574"/>
            <a:ext cx="7229130" cy="16002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복숭아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참외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101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주어진 문자열의 각 행을 배열로 바꾸는 코드를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2651724" y="1327574"/>
            <a:ext cx="5902302" cy="212853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달러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유로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02, 1141.8, 1097.46, 1262.37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03, 1148.7, 1111.36, 1274.65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04, 1140.6, 1107.81, 1266.58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431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3E9099-F180-7157-6F3F-113BB1064650}"/>
              </a:ext>
            </a:extLst>
          </p:cNvPr>
          <p:cNvSpPr/>
          <p:nvPr/>
        </p:nvSpPr>
        <p:spPr>
          <a:xfrm>
            <a:off x="1368549" y="1769590"/>
            <a:ext cx="86757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스스로 해보세요</a:t>
            </a:r>
            <a:r>
              <a:rPr lang="en-US" altLang="ko-KR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66959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인터넷에서 문자열로 데이터를 주고 받을 때는 </a:t>
            </a:r>
            <a:r>
              <a:rPr lang="en-US" altLang="ko-KR" dirty="0"/>
              <a:t>CSV, XML, CSON </a:t>
            </a:r>
            <a:r>
              <a:rPr lang="ko-KR" altLang="en-US" dirty="0"/>
              <a:t>등의 다양한 자료 표현방식이 있음</a:t>
            </a:r>
            <a:endParaRPr lang="en-US" altLang="ko-KR" dirty="0"/>
          </a:p>
          <a:p>
            <a:pPr lvl="1"/>
            <a:r>
              <a:rPr lang="ko-KR" altLang="en-US" dirty="0"/>
              <a:t>현재 가장 많이 사용되는 자료 표현 방식은 </a:t>
            </a:r>
            <a:r>
              <a:rPr lang="en-US" altLang="ko-KR" dirty="0">
                <a:solidFill>
                  <a:srgbClr val="00B050"/>
                </a:solidFill>
              </a:rPr>
              <a:t>JSON</a:t>
            </a:r>
            <a:r>
              <a:rPr lang="ko-KR" altLang="en-US" dirty="0"/>
              <a:t> 임</a:t>
            </a:r>
            <a:endParaRPr lang="en-US" altLang="ko-KR" dirty="0"/>
          </a:p>
          <a:p>
            <a:pPr lvl="2"/>
            <a:r>
              <a:rPr lang="en-US" altLang="ko-KR" dirty="0"/>
              <a:t>JSON</a:t>
            </a:r>
            <a:r>
              <a:rPr lang="ko-KR" altLang="en-US" dirty="0"/>
              <a:t>은 </a:t>
            </a:r>
            <a:r>
              <a:rPr lang="en-US" altLang="ko-KR" dirty="0"/>
              <a:t>JavaScript Object Notation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약자로 자바스크립트의 객체처럼 자료를 표현하는 방식</a:t>
            </a:r>
            <a:endParaRPr lang="en-US" altLang="ko-KR" dirty="0"/>
          </a:p>
          <a:p>
            <a:pPr lvl="1"/>
            <a:r>
              <a:rPr lang="en-US" altLang="ko-KR" dirty="0"/>
              <a:t>JSON</a:t>
            </a:r>
            <a:r>
              <a:rPr lang="ko-KR" altLang="en-US" dirty="0"/>
              <a:t>를 사용하여 </a:t>
            </a:r>
            <a:r>
              <a:rPr lang="en-US" altLang="ko-KR" dirty="0"/>
              <a:t>‘</a:t>
            </a:r>
            <a:r>
              <a:rPr lang="ko-KR" altLang="en-US" dirty="0"/>
              <a:t>책</a:t>
            </a:r>
            <a:r>
              <a:rPr lang="en-US" altLang="ko-KR" dirty="0"/>
              <a:t>’ </a:t>
            </a:r>
            <a:r>
              <a:rPr lang="ko-KR" altLang="en-US" dirty="0"/>
              <a:t>객체를 표현</a:t>
            </a:r>
            <a:endParaRPr lang="en-US" altLang="ko-KR" dirty="0"/>
          </a:p>
          <a:p>
            <a:pPr lvl="2"/>
            <a:r>
              <a:rPr lang="ko-KR" altLang="en-US" dirty="0"/>
              <a:t>하나의 자료를 표현 하는 예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2809886" y="2560739"/>
            <a:ext cx="5902302" cy="14714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 공부하는 자바스크립트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"publisher"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9945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JSON</a:t>
            </a:r>
            <a:r>
              <a:rPr lang="ko-KR" altLang="en-US" dirty="0"/>
              <a:t>를 사용하여 </a:t>
            </a:r>
            <a:r>
              <a:rPr lang="en-US" altLang="ko-KR" dirty="0"/>
              <a:t>‘</a:t>
            </a:r>
            <a:r>
              <a:rPr lang="ko-KR" altLang="en-US" dirty="0"/>
              <a:t>책</a:t>
            </a:r>
            <a:r>
              <a:rPr lang="en-US" altLang="ko-KR" dirty="0"/>
              <a:t>’ </a:t>
            </a:r>
            <a:r>
              <a:rPr lang="ko-KR" altLang="en-US" dirty="0"/>
              <a:t>객체를 표현</a:t>
            </a:r>
            <a:endParaRPr lang="en-US" altLang="ko-KR" dirty="0"/>
          </a:p>
          <a:p>
            <a:pPr lvl="2"/>
            <a:r>
              <a:rPr lang="ko-KR" altLang="en-US" dirty="0"/>
              <a:t>여러 자료를 표현하는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JSON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자바스크립트의 배열과 객체 표기 방식으로 표현된 데이터</a:t>
            </a:r>
            <a:r>
              <a:rPr lang="en-US" altLang="ko-KR" dirty="0"/>
              <a:t>”</a:t>
            </a:r>
            <a:r>
              <a:rPr lang="ko-KR" altLang="en-US" dirty="0"/>
              <a:t>임 </a:t>
            </a:r>
            <a:r>
              <a:rPr lang="en-US" altLang="ko-KR" dirty="0"/>
              <a:t>- </a:t>
            </a:r>
            <a:r>
              <a:rPr lang="ko-KR" altLang="en-US" dirty="0"/>
              <a:t>추가적인 제약 조건이 있음</a:t>
            </a:r>
            <a:endParaRPr lang="en-US" altLang="ko-KR" dirty="0"/>
          </a:p>
          <a:p>
            <a:pPr lvl="2"/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ko-KR" altLang="en-US" dirty="0"/>
              <a:t>표현할 때는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불 자료형만 사용</a:t>
            </a:r>
            <a:r>
              <a:rPr lang="en-US" altLang="ko-KR" dirty="0"/>
              <a:t>(</a:t>
            </a:r>
            <a:r>
              <a:rPr lang="ko-KR" altLang="en-US" dirty="0"/>
              <a:t>함수 등은 사용 불가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문자열은 반듯이 큰따옴표로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2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에도 반듯이 따옴표를 붙여야 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2804925" y="1655911"/>
            <a:ext cx="5902302" cy="25922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 공부하는 자바스크립트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"publisher"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"HTML5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웹 프로그래밍 입문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"publisher"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1320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 err="1"/>
              <a:t>JSON.stringify</a:t>
            </a:r>
            <a:r>
              <a:rPr lang="en-US" altLang="ko-KR" dirty="0"/>
              <a:t>( )</a:t>
            </a:r>
          </a:p>
          <a:p>
            <a:pPr lvl="2"/>
            <a:r>
              <a:rPr lang="ko-KR" altLang="en-US" dirty="0"/>
              <a:t>자바스크립트 객체를 </a:t>
            </a:r>
            <a:r>
              <a:rPr lang="en-US" altLang="ko-KR" dirty="0"/>
              <a:t>JSON </a:t>
            </a:r>
            <a:r>
              <a:rPr lang="ko-KR" altLang="en-US" dirty="0"/>
              <a:t>문자열로 변환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936501" y="1655911"/>
            <a:ext cx="5472608" cy="34563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 공부하는 자바스크립트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publisher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'HTML5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웹 프로그래밍 입문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publisher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BE7D6C-9D07-1B03-CC99-EBB7BADC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07" y="2307778"/>
            <a:ext cx="43910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722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 err="1"/>
              <a:t>JSON.parse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문자열을 자바스크립트 자료형으로 변환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665163" y="1655911"/>
            <a:ext cx="5095875" cy="403244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 공부하는 자바스크립트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publisher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'HTML5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웹 프로그래밍 입문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publisher 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351B0-C81B-722F-1356-2D3C44E7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66" y="2967285"/>
            <a:ext cx="50958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327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외부 스크립트 파일 읽어 들이기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F46EA6-7590-CBA6-6611-EDD943909117}"/>
              </a:ext>
            </a:extLst>
          </p:cNvPr>
          <p:cNvSpPr/>
          <p:nvPr/>
        </p:nvSpPr>
        <p:spPr>
          <a:xfrm>
            <a:off x="792485" y="1059952"/>
            <a:ext cx="6103986" cy="309634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main.html --&gt;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"test.js"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 main.html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'sample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값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3B91D-0347-9F25-9179-9268B164C443}"/>
              </a:ext>
            </a:extLst>
          </p:cNvPr>
          <p:cNvSpPr/>
          <p:nvPr/>
        </p:nvSpPr>
        <p:spPr>
          <a:xfrm>
            <a:off x="792485" y="4317652"/>
            <a:ext cx="6103986" cy="10974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test.js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 test.js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DBC19-93DA-3947-0CE0-BFC6F6D2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635" y="2323879"/>
            <a:ext cx="20478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662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6.6 </a:t>
            </a:r>
            <a:r>
              <a:rPr lang="ko-KR" altLang="en-US" dirty="0"/>
              <a:t>객체와 배열을 사용한 데이터 관리</a:t>
            </a:r>
            <a:endParaRPr lang="en-US" altLang="ko-KR" dirty="0"/>
          </a:p>
          <a:p>
            <a:pPr lvl="1"/>
            <a:r>
              <a:rPr lang="ko-KR" altLang="en-US" dirty="0"/>
              <a:t>학생들의 성적 총점과 평균을 계산하는 예제</a:t>
            </a:r>
            <a:endParaRPr lang="en-US" altLang="ko-KR" dirty="0"/>
          </a:p>
          <a:p>
            <a:pPr lvl="2"/>
            <a:r>
              <a:rPr lang="ko-KR" altLang="en-US" dirty="0"/>
              <a:t>객체의 필요한 속성을 추출하는 작업을 </a:t>
            </a:r>
            <a:r>
              <a:rPr lang="en-US" altLang="ko-KR" dirty="0"/>
              <a:t>‘</a:t>
            </a:r>
            <a:r>
              <a:rPr lang="ko-KR" altLang="en-US" dirty="0"/>
              <a:t>추상화</a:t>
            </a:r>
            <a:r>
              <a:rPr lang="en-US" altLang="ko-KR" dirty="0"/>
              <a:t>’</a:t>
            </a:r>
            <a:r>
              <a:rPr lang="ko-KR" altLang="en-US" dirty="0"/>
              <a:t>라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객체가 별로도 존재하면 관리가 어려움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객체를</a:t>
            </a:r>
            <a:r>
              <a:rPr lang="ko-KR" altLang="en-US" dirty="0"/>
              <a:t> 배열의 요소로 할당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배열 </a:t>
            </a:r>
            <a:r>
              <a:rPr lang="en-US" altLang="ko-KR" dirty="0"/>
              <a:t>students</a:t>
            </a:r>
            <a:r>
              <a:rPr lang="ko-KR" altLang="en-US" dirty="0"/>
              <a:t>에 </a:t>
            </a:r>
            <a:r>
              <a:rPr lang="en-US" altLang="ko-KR" dirty="0"/>
              <a:t>4</a:t>
            </a:r>
            <a:r>
              <a:rPr lang="ko-KR" altLang="en-US" dirty="0"/>
              <a:t>개의 요소가 생성됨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31358-A365-40DB-9A69-86B1FECBAA33}"/>
              </a:ext>
            </a:extLst>
          </p:cNvPr>
          <p:cNvSpPr/>
          <p:nvPr/>
        </p:nvSpPr>
        <p:spPr>
          <a:xfrm>
            <a:off x="1939652" y="1669109"/>
            <a:ext cx="7632848" cy="130954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:95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student1 =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student2 =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:66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student3 =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:69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86895-E4F0-4B7D-B53E-0BDC86F02251}"/>
              </a:ext>
            </a:extLst>
          </p:cNvPr>
          <p:cNvSpPr/>
          <p:nvPr/>
        </p:nvSpPr>
        <p:spPr>
          <a:xfrm>
            <a:off x="1939652" y="3501526"/>
            <a:ext cx="7632848" cy="130954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students = Array(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:95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:66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:69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70339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6.6 </a:t>
            </a:r>
            <a:r>
              <a:rPr lang="ko-KR" altLang="en-US" dirty="0"/>
              <a:t>객체와 배열을 사용한 데이터 관리</a:t>
            </a:r>
            <a:endParaRPr lang="en-US" altLang="ko-KR" dirty="0"/>
          </a:p>
          <a:p>
            <a:pPr lvl="1"/>
            <a:r>
              <a:rPr lang="ko-KR" altLang="en-US" dirty="0"/>
              <a:t>학생들의 성적 총점과 평균을 계산하는 예제</a:t>
            </a:r>
            <a:endParaRPr lang="en-US" altLang="ko-KR" dirty="0"/>
          </a:p>
          <a:p>
            <a:pPr lvl="2"/>
            <a:r>
              <a:rPr lang="ko-KR" altLang="en-US" dirty="0"/>
              <a:t>각각의 객체</a:t>
            </a:r>
            <a:r>
              <a:rPr lang="en-US" altLang="ko-KR" dirty="0"/>
              <a:t>(</a:t>
            </a:r>
            <a:r>
              <a:rPr lang="ko-KR" altLang="en-US" dirty="0"/>
              <a:t>여기서는 배열의 각 요소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 err="1"/>
              <a:t>getSum</a:t>
            </a:r>
            <a:r>
              <a:rPr lang="en-US" altLang="ko-KR" dirty="0"/>
              <a:t>( 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en-US" altLang="ko-KR" dirty="0" err="1"/>
              <a:t>getAverage</a:t>
            </a:r>
            <a:r>
              <a:rPr lang="en-US" altLang="ko-KR" dirty="0"/>
              <a:t>( ) </a:t>
            </a:r>
            <a:r>
              <a:rPr lang="ko-KR" altLang="en-US" dirty="0"/>
              <a:t>메서드를 부여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86895-E4F0-4B7D-B53E-0BDC86F02251}"/>
              </a:ext>
            </a:extLst>
          </p:cNvPr>
          <p:cNvSpPr/>
          <p:nvPr/>
        </p:nvSpPr>
        <p:spPr>
          <a:xfrm>
            <a:off x="3145546" y="1655911"/>
            <a:ext cx="7632848" cy="352839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&lt;!-- code 6-21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var students = 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:95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:66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:69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return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46F6A7-7690-4680-9DED-7E078CC4C716}"/>
              </a:ext>
            </a:extLst>
          </p:cNvPr>
          <p:cNvCxnSpPr/>
          <p:nvPr/>
        </p:nvCxnSpPr>
        <p:spPr>
          <a:xfrm>
            <a:off x="2520677" y="352811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5540576-F1AC-426D-95A4-248AAD2689F1}"/>
              </a:ext>
            </a:extLst>
          </p:cNvPr>
          <p:cNvCxnSpPr/>
          <p:nvPr/>
        </p:nvCxnSpPr>
        <p:spPr>
          <a:xfrm>
            <a:off x="2520677" y="4248199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4325EE-54FA-46D3-BA60-3683B7313B2E}"/>
              </a:ext>
            </a:extLst>
          </p:cNvPr>
          <p:cNvSpPr txBox="1"/>
          <p:nvPr/>
        </p:nvSpPr>
        <p:spPr>
          <a:xfrm>
            <a:off x="670112" y="3718882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객체에 메서드 속성 추가</a:t>
            </a:r>
          </a:p>
        </p:txBody>
      </p:sp>
    </p:spTree>
    <p:extLst>
      <p:ext uri="{BB962C8B-B14F-4D97-AF65-F5344CB8AC3E}">
        <p14:creationId xmlns:p14="http://schemas.microsoft.com/office/powerpoint/2010/main" val="347171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숫자 자료형</a:t>
            </a:r>
            <a:endParaRPr lang="en-US" altLang="ko-KR" dirty="0"/>
          </a:p>
          <a:p>
            <a:pPr lvl="1"/>
            <a:r>
              <a:rPr lang="ko-KR" altLang="en-US" dirty="0"/>
              <a:t>생략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</p:spTree>
    <p:extLst>
      <p:ext uri="{BB962C8B-B14F-4D97-AF65-F5344CB8AC3E}">
        <p14:creationId xmlns:p14="http://schemas.microsoft.com/office/powerpoint/2010/main" val="40650709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6.6 </a:t>
            </a:r>
            <a:r>
              <a:rPr lang="ko-KR" altLang="en-US" dirty="0"/>
              <a:t>객체와 배열을 사용한 데이터 관리</a:t>
            </a:r>
            <a:endParaRPr lang="en-US" altLang="ko-KR" dirty="0"/>
          </a:p>
          <a:p>
            <a:pPr lvl="1"/>
            <a:r>
              <a:rPr lang="ko-KR" altLang="en-US" dirty="0"/>
              <a:t>학생들의 성적 총점과 평균을 계산하는 예제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86895-E4F0-4B7D-B53E-0BDC86F02251}"/>
              </a:ext>
            </a:extLst>
          </p:cNvPr>
          <p:cNvSpPr/>
          <p:nvPr/>
        </p:nvSpPr>
        <p:spPr>
          <a:xfrm>
            <a:off x="3024733" y="1329936"/>
            <a:ext cx="7632848" cy="46421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var students = 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{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윤인성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:87,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:88,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:95 }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{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 ’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연하진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:96,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:98 }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{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구지연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:76,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:44,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:66 }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{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구숙정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:78,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</a:rPr>
              <a:t>:69 }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for (var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총점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평균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with 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output+=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‘\t’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+’\t’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alert(output);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507294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총점 기준으로 누가 </a:t>
            </a:r>
            <a:r>
              <a:rPr lang="en-US" altLang="ko-KR" dirty="0"/>
              <a:t>1</a:t>
            </a:r>
            <a:r>
              <a:rPr lang="ko-KR" altLang="en-US" dirty="0"/>
              <a:t>등인가</a:t>
            </a:r>
            <a:r>
              <a:rPr lang="en-US" altLang="ko-KR" dirty="0"/>
              <a:t>?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8959767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총점 기준으로 누가 </a:t>
            </a:r>
            <a:r>
              <a:rPr lang="en-US" altLang="ko-KR" dirty="0"/>
              <a:t>1</a:t>
            </a:r>
            <a:r>
              <a:rPr lang="ko-KR" altLang="en-US" dirty="0"/>
              <a:t>등인가</a:t>
            </a:r>
            <a:r>
              <a:rPr lang="en-US" altLang="ko-KR" dirty="0"/>
              <a:t>?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86895-E4F0-4B7D-B53E-0BDC86F02251}"/>
              </a:ext>
            </a:extLst>
          </p:cNvPr>
          <p:cNvSpPr/>
          <p:nvPr/>
        </p:nvSpPr>
        <p:spPr>
          <a:xfrm>
            <a:off x="1584573" y="985007"/>
            <a:ext cx="7632848" cy="49913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var students = 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:95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:66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:69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for (var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0, name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with 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 {		// students[i].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	name 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		// students[i].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		// students[i].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}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alert(`1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등은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${name}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.`);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249812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총점 기준으로 누가 </a:t>
            </a:r>
            <a:r>
              <a:rPr lang="en-US" altLang="ko-KR" dirty="0"/>
              <a:t>1</a:t>
            </a:r>
            <a:r>
              <a:rPr lang="ko-KR" altLang="en-US" dirty="0"/>
              <a:t>등인가</a:t>
            </a:r>
            <a:r>
              <a:rPr lang="en-US" altLang="ko-KR" dirty="0"/>
              <a:t>?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786895-E4F0-4B7D-B53E-0BDC86F02251}"/>
              </a:ext>
            </a:extLst>
          </p:cNvPr>
          <p:cNvSpPr/>
          <p:nvPr/>
        </p:nvSpPr>
        <p:spPr>
          <a:xfrm>
            <a:off x="1584573" y="985007"/>
            <a:ext cx="7632848" cy="49913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var students = 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:95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:98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:66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:69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for (var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students[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return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0, name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 var student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with 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students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	name 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maxTotal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}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alert(`1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등은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${name}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.`);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46455860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6.7 </a:t>
            </a:r>
            <a:r>
              <a:rPr lang="ko-KR" altLang="en-US" dirty="0"/>
              <a:t>함수를 사용한 객체 생성</a:t>
            </a:r>
            <a:endParaRPr lang="en-US" altLang="ko-KR" dirty="0"/>
          </a:p>
          <a:p>
            <a:pPr lvl="2"/>
            <a:r>
              <a:rPr lang="ko-KR" altLang="en-US" dirty="0"/>
              <a:t>각기 다른 형태의 객체를 요소로 하는 배열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개별적으로 객체를 만들면 객체의 특성을 정확히 반영할 수 있지만 일목요연한 데이터 처리가 어려움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객체를 찍어내는 </a:t>
            </a:r>
            <a:r>
              <a:rPr lang="en-US" altLang="ko-KR" dirty="0"/>
              <a:t>‘</a:t>
            </a:r>
            <a:r>
              <a:rPr lang="ko-KR" altLang="en-US" dirty="0"/>
              <a:t>틀</a:t>
            </a:r>
            <a:r>
              <a:rPr lang="en-US" altLang="ko-KR" dirty="0"/>
              <a:t>’, </a:t>
            </a:r>
            <a:r>
              <a:rPr lang="ko-KR" altLang="en-US" dirty="0"/>
              <a:t>동일한 구조</a:t>
            </a:r>
            <a:r>
              <a:rPr lang="en-US" altLang="ko-KR" dirty="0"/>
              <a:t>(</a:t>
            </a:r>
            <a:r>
              <a:rPr lang="ko-KR" altLang="en-US" dirty="0"/>
              <a:t>구성</a:t>
            </a:r>
            <a:r>
              <a:rPr lang="en-US" altLang="ko-KR" dirty="0"/>
              <a:t>)</a:t>
            </a:r>
            <a:r>
              <a:rPr lang="ko-KR" altLang="en-US" dirty="0"/>
              <a:t>의 객체를 생성하기 위한 </a:t>
            </a:r>
            <a:r>
              <a:rPr lang="en-US" altLang="ko-KR" dirty="0"/>
              <a:t>‘</a:t>
            </a:r>
            <a:r>
              <a:rPr lang="ko-KR" altLang="en-US" dirty="0"/>
              <a:t>장치</a:t>
            </a:r>
            <a:r>
              <a:rPr lang="en-US" altLang="ko-KR" dirty="0"/>
              <a:t>’, </a:t>
            </a:r>
            <a:r>
              <a:rPr lang="ko-KR" altLang="en-US" dirty="0"/>
              <a:t>틀이 필요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CDDC77-0861-4C43-BA62-24209FA39125}"/>
              </a:ext>
            </a:extLst>
          </p:cNvPr>
          <p:cNvSpPr/>
          <p:nvPr/>
        </p:nvSpPr>
        <p:spPr>
          <a:xfrm>
            <a:off x="1584573" y="1295871"/>
            <a:ext cx="7632848" cy="14401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students = 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:87,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체육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:95,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장래희망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농구 선수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미술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취미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낚시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구지연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:44,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:66,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희망연봉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:3500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:78,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:80,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:92,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:69,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특이사항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:’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이쁨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E07AB3-92C9-46AE-B50E-76A93B7E26A7}"/>
              </a:ext>
            </a:extLst>
          </p:cNvPr>
          <p:cNvSpPr/>
          <p:nvPr/>
        </p:nvSpPr>
        <p:spPr>
          <a:xfrm>
            <a:off x="1548891" y="3436215"/>
            <a:ext cx="7632848" cy="16040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makeStudent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science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09737471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6.7 </a:t>
            </a:r>
            <a:r>
              <a:rPr lang="ko-KR" altLang="en-US" dirty="0"/>
              <a:t>함수를 사용한 객체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E07AB3-92C9-46AE-B50E-76A93B7E26A7}"/>
              </a:ext>
            </a:extLst>
          </p:cNvPr>
          <p:cNvSpPr/>
          <p:nvPr/>
        </p:nvSpPr>
        <p:spPr>
          <a:xfrm>
            <a:off x="1080517" y="1151855"/>
            <a:ext cx="7632848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makeStudent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science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     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name,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math,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science,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 ) {   return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getAverage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 ) {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4;  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 ) {  return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‘\t’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+’\t’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this.getAverage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returnedObject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698293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6.7 </a:t>
            </a:r>
            <a:r>
              <a:rPr lang="ko-KR" altLang="en-US" dirty="0"/>
              <a:t>함수를 사용한 객체 생성</a:t>
            </a:r>
            <a:endParaRPr lang="en-US" altLang="ko-KR" dirty="0"/>
          </a:p>
          <a:p>
            <a:pPr lvl="1"/>
            <a:r>
              <a:rPr lang="ko-KR" altLang="en-US" dirty="0"/>
              <a:t>아래 코드를 완성 하시요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E07AB3-92C9-46AE-B50E-76A93B7E26A7}"/>
              </a:ext>
            </a:extLst>
          </p:cNvPr>
          <p:cNvSpPr/>
          <p:nvPr/>
        </p:nvSpPr>
        <p:spPr>
          <a:xfrm>
            <a:off x="1080517" y="1367879"/>
            <a:ext cx="7632848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makeStudent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English, science )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/*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생략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*/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  }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students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=[ ];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makeStudent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88, 88, 90, 90 )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/*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생략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*/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makeStudent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구숙정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88, 88, 88, 77 )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총점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평균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in students)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output += 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853852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6.8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6.8.1 </a:t>
            </a:r>
            <a:r>
              <a:rPr lang="ko-KR" altLang="en-US" dirty="0"/>
              <a:t>옵션 객체 초기화</a:t>
            </a:r>
            <a:endParaRPr lang="en-US" altLang="ko-KR" dirty="0"/>
          </a:p>
          <a:p>
            <a:pPr lvl="1"/>
            <a:r>
              <a:rPr lang="en-US" altLang="ko-KR" dirty="0"/>
              <a:t>6.8.2 </a:t>
            </a:r>
            <a:r>
              <a:rPr lang="ko-KR" altLang="en-US" dirty="0"/>
              <a:t>참조 복사와 값 복사</a:t>
            </a:r>
            <a:endParaRPr lang="en-US" altLang="ko-KR" dirty="0"/>
          </a:p>
          <a:p>
            <a:pPr lvl="1"/>
            <a:r>
              <a:rPr lang="en-US" altLang="ko-KR" dirty="0"/>
              <a:t>6.8.3 </a:t>
            </a:r>
            <a:r>
              <a:rPr lang="ko-KR" altLang="en-US" dirty="0"/>
              <a:t>전개 연산자를 사용한 배열 테크닉 </a:t>
            </a:r>
            <a:r>
              <a:rPr lang="en-US" altLang="ko-KR" dirty="0"/>
              <a:t>– ECMAScript 6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9854035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10</a:t>
            </a:r>
            <a:r>
              <a:rPr lang="ko-KR" altLang="en-US" dirty="0"/>
              <a:t>명의 학생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 </a:t>
            </a:r>
            <a:r>
              <a:rPr lang="ko-KR" altLang="en-US" dirty="0"/>
              <a:t>객체를 만들고 국영수의 비중은 </a:t>
            </a:r>
            <a:r>
              <a:rPr lang="en-US" altLang="ko-KR" dirty="0"/>
              <a:t>100%, </a:t>
            </a:r>
            <a:r>
              <a:rPr lang="ko-KR" altLang="en-US" dirty="0"/>
              <a:t>과학의 비중은 </a:t>
            </a:r>
            <a:r>
              <a:rPr lang="en-US" altLang="ko-KR" dirty="0"/>
              <a:t>80%</a:t>
            </a:r>
            <a:r>
              <a:rPr lang="ko-KR" altLang="en-US" dirty="0"/>
              <a:t>로 총점을 합산해서 </a:t>
            </a:r>
            <a:r>
              <a:rPr lang="en-US" altLang="ko-KR" dirty="0"/>
              <a:t>1</a:t>
            </a:r>
            <a:r>
              <a:rPr lang="ko-KR" altLang="en-US" dirty="0"/>
              <a:t>등이 누구인지 찾는 프로그램을 </a:t>
            </a:r>
            <a:r>
              <a:rPr lang="ko-KR" altLang="en-US" dirty="0" err="1"/>
              <a:t>작성하시요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국영수 및 과학의 비중을 임의로 설정해서 총점을 산출하고 </a:t>
            </a:r>
            <a:r>
              <a:rPr lang="en-US" altLang="ko-KR" dirty="0"/>
              <a:t>1</a:t>
            </a:r>
            <a:r>
              <a:rPr lang="ko-KR" altLang="en-US" dirty="0"/>
              <a:t>등이 누구인지 찾는 프로그램을 작성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과목별 비중을 어떻게 두느냐에 따라 </a:t>
            </a:r>
            <a:r>
              <a:rPr lang="en-US" altLang="ko-KR" dirty="0"/>
              <a:t>1</a:t>
            </a:r>
            <a:r>
              <a:rPr lang="ko-KR" altLang="en-US" dirty="0"/>
              <a:t>등이 변함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국어</a:t>
            </a:r>
            <a:r>
              <a:rPr lang="en-US" altLang="ko-KR" dirty="0"/>
              <a:t>(80%), </a:t>
            </a:r>
            <a:r>
              <a:rPr lang="ko-KR" altLang="en-US" dirty="0"/>
              <a:t>영어</a:t>
            </a:r>
            <a:r>
              <a:rPr lang="en-US" altLang="ko-KR" dirty="0"/>
              <a:t>(90%), </a:t>
            </a:r>
            <a:r>
              <a:rPr lang="ko-KR" altLang="en-US" dirty="0"/>
              <a:t>수학</a:t>
            </a:r>
            <a:r>
              <a:rPr lang="en-US" altLang="ko-KR" dirty="0"/>
              <a:t>(100%), </a:t>
            </a:r>
            <a:r>
              <a:rPr lang="ko-KR" altLang="en-US" dirty="0"/>
              <a:t>과학</a:t>
            </a:r>
            <a:r>
              <a:rPr lang="en-US" altLang="ko-KR" dirty="0"/>
              <a:t>(100%)</a:t>
            </a:r>
          </a:p>
          <a:p>
            <a:pPr lvl="3"/>
            <a:r>
              <a:rPr lang="en-US" altLang="ko-KR" dirty="0"/>
              <a:t>Weighted Summation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과목 별 비중에 대한 언급이 없을 경우 모든 과목의 비중을 </a:t>
            </a:r>
            <a:r>
              <a:rPr lang="en-US" altLang="ko-KR" dirty="0"/>
              <a:t>100%</a:t>
            </a:r>
            <a:r>
              <a:rPr lang="ko-KR" altLang="en-US" dirty="0"/>
              <a:t>로 보고 총합을 구함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22639733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속성 존재 여부 확인</a:t>
            </a:r>
            <a:endParaRPr lang="en-US" altLang="ko-KR" dirty="0"/>
          </a:p>
          <a:p>
            <a:pPr lvl="1"/>
            <a:r>
              <a:rPr lang="ko-KR" altLang="en-US" dirty="0"/>
              <a:t>객체에 없는 속성에 접근하면 </a:t>
            </a:r>
            <a:r>
              <a:rPr lang="en-US" altLang="ko-KR" dirty="0"/>
              <a:t>undefined </a:t>
            </a:r>
            <a:r>
              <a:rPr lang="ko-KR" altLang="en-US" dirty="0"/>
              <a:t>자료형이 나옴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따라서 조건문으로 접근하려는 속성이 </a:t>
            </a:r>
            <a:r>
              <a:rPr lang="en-US" altLang="ko-KR" dirty="0"/>
              <a:t>undefined</a:t>
            </a:r>
            <a:r>
              <a:rPr lang="ko-KR" altLang="en-US" dirty="0"/>
              <a:t>인지 아닌지 확인하면 속성 존재 여부를 확인할 수 있음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6 – </a:t>
            </a:r>
            <a:r>
              <a:rPr lang="ko-KR" altLang="en-US" dirty="0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D388FC-C2A5-912F-0F3A-B96319F54676}"/>
              </a:ext>
            </a:extLst>
          </p:cNvPr>
          <p:cNvSpPr/>
          <p:nvPr/>
        </p:nvSpPr>
        <p:spPr>
          <a:xfrm>
            <a:off x="2550882" y="1691915"/>
            <a:ext cx="6103986" cy="309634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혼자 공부하는 파이썬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publisher: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한빛미디어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속성이 있음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속성이 없음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54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교재</a:t>
            </a:r>
            <a:endParaRPr lang="en-US" altLang="ko-KR" dirty="0"/>
          </a:p>
          <a:p>
            <a:pPr lvl="1"/>
            <a:r>
              <a:rPr lang="ko-KR" altLang="en-US" dirty="0"/>
              <a:t>혼자 공부하는 자바스크립트 </a:t>
            </a:r>
            <a:r>
              <a:rPr lang="en-US" altLang="ko-KR" dirty="0"/>
              <a:t>- </a:t>
            </a:r>
            <a:r>
              <a:rPr lang="ko-KR" altLang="en-US" dirty="0"/>
              <a:t>윤인성</a:t>
            </a:r>
            <a:r>
              <a:rPr lang="en-US" altLang="ko-KR" dirty="0"/>
              <a:t>, </a:t>
            </a:r>
            <a:r>
              <a:rPr lang="ko-KR" altLang="en-US" dirty="0" err="1"/>
              <a:t>한빛미디어</a:t>
            </a:r>
            <a:endParaRPr lang="en-US" altLang="ko-KR" dirty="0"/>
          </a:p>
          <a:p>
            <a:pPr lvl="1"/>
            <a:r>
              <a:rPr lang="ko-KR" altLang="en-US" dirty="0"/>
              <a:t>부교재 </a:t>
            </a:r>
            <a:endParaRPr lang="en-US" altLang="ko-KR" dirty="0"/>
          </a:p>
          <a:p>
            <a:pPr lvl="2"/>
            <a:r>
              <a:rPr lang="ko-KR" altLang="en-US" dirty="0"/>
              <a:t>모던 웹을 위한 </a:t>
            </a:r>
            <a:r>
              <a:rPr lang="en-US" altLang="ko-KR" dirty="0"/>
              <a:t>JavaScript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입문 </a:t>
            </a:r>
            <a:r>
              <a:rPr lang="en-US" altLang="ko-KR" dirty="0"/>
              <a:t>- </a:t>
            </a:r>
            <a:r>
              <a:rPr lang="ko-KR" altLang="en-US" dirty="0"/>
              <a:t>윤인성</a:t>
            </a:r>
            <a:r>
              <a:rPr lang="en-US" altLang="ko-KR" dirty="0"/>
              <a:t>, </a:t>
            </a:r>
            <a:r>
              <a:rPr lang="ko-KR" altLang="en-US" dirty="0" err="1"/>
              <a:t>한빛미디어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교재</a:t>
            </a:r>
          </a:p>
        </p:txBody>
      </p:sp>
      <p:pic>
        <p:nvPicPr>
          <p:cNvPr id="1026" name="Picture 2" descr="혼자 공부하는 자바스크립트 대표 이미지">
            <a:extLst>
              <a:ext uri="{FF2B5EF4-FFF2-40B4-BE49-F238E27FC236}">
                <a16:creationId xmlns:a16="http://schemas.microsoft.com/office/drawing/2014/main" id="{38EBF55B-3126-5E82-B554-22403E59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49" y="1855535"/>
            <a:ext cx="2811562" cy="38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+ jQuery 입문 대표 이미지">
            <a:extLst>
              <a:ext uri="{FF2B5EF4-FFF2-40B4-BE49-F238E27FC236}">
                <a16:creationId xmlns:a16="http://schemas.microsoft.com/office/drawing/2014/main" id="{D034EB33-0875-9B70-4830-0230B97C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33" y="3702549"/>
            <a:ext cx="1512737" cy="194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12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불 자료형 </a:t>
            </a:r>
            <a:r>
              <a:rPr lang="en-US" altLang="ko-KR" dirty="0"/>
              <a:t>- </a:t>
            </a:r>
            <a:r>
              <a:rPr lang="ko-KR" altLang="en-US" dirty="0"/>
              <a:t>불 연산자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위 코드를 실행하면 </a:t>
            </a:r>
            <a:r>
              <a:rPr lang="en-US" altLang="ko-KR" dirty="0"/>
              <a:t>false </a:t>
            </a:r>
            <a:r>
              <a:rPr lang="ko-KR" altLang="en-US" dirty="0"/>
              <a:t>그리고 </a:t>
            </a:r>
            <a:r>
              <a:rPr lang="en-US" altLang="ko-KR" dirty="0"/>
              <a:t>true</a:t>
            </a:r>
            <a:r>
              <a:rPr lang="ko-KR" altLang="en-US" dirty="0"/>
              <a:t>를 출력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 코드를 실행하면 </a:t>
            </a:r>
            <a:r>
              <a:rPr lang="en-US" altLang="ko-KR" dirty="0"/>
              <a:t>true </a:t>
            </a:r>
            <a:r>
              <a:rPr lang="ko-KR" altLang="en-US" dirty="0"/>
              <a:t>그리고 </a:t>
            </a:r>
            <a:r>
              <a:rPr lang="en-US" altLang="ko-KR" dirty="0"/>
              <a:t>false</a:t>
            </a:r>
            <a:r>
              <a:rPr lang="ko-KR" altLang="en-US" dirty="0"/>
              <a:t>를 출력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가방</a:t>
            </a:r>
            <a:r>
              <a:rPr lang="en-US" altLang="ko-KR" dirty="0"/>
              <a:t>’ &lt; ‘</a:t>
            </a:r>
            <a:r>
              <a:rPr lang="ko-KR" altLang="en-US" dirty="0"/>
              <a:t>책</a:t>
            </a:r>
            <a:r>
              <a:rPr lang="en-US" altLang="ko-KR" dirty="0"/>
              <a:t>’ : </a:t>
            </a:r>
            <a:r>
              <a:rPr lang="ko-KR" altLang="en-US" dirty="0"/>
              <a:t>문자열 자료형은 사전의 앞쪽에 있을수록 값이 작음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불 부정 연산자 </a:t>
            </a:r>
            <a:r>
              <a:rPr lang="en-US" altLang="ko-KR" dirty="0"/>
              <a:t>: !</a:t>
            </a:r>
          </a:p>
          <a:p>
            <a:pPr lvl="3"/>
            <a:r>
              <a:rPr lang="en-US" altLang="ko-KR" dirty="0"/>
              <a:t>!true </a:t>
            </a:r>
            <a:r>
              <a:rPr lang="en-US" altLang="ko-KR" dirty="0">
                <a:sym typeface="Wingdings" panose="05000000000000000000" pitchFamily="2" charset="2"/>
              </a:rPr>
              <a:t> false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!false  true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불 논리합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논리곱 연산자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논리곱 연산자 </a:t>
            </a:r>
            <a:r>
              <a:rPr lang="en-US" altLang="ko-KR" dirty="0">
                <a:sym typeface="Wingdings" panose="05000000000000000000" pitchFamily="2" charset="2"/>
              </a:rPr>
              <a:t>: &amp;&amp;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논리합 연산자 </a:t>
            </a:r>
            <a:r>
              <a:rPr lang="en-US" altLang="ko-KR" dirty="0">
                <a:sym typeface="Wingdings" panose="05000000000000000000" pitchFamily="2" charset="2"/>
              </a:rPr>
              <a:t>: ||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5769E0-D73C-4350-BE9F-B058B405B891}"/>
              </a:ext>
            </a:extLst>
          </p:cNvPr>
          <p:cNvSpPr/>
          <p:nvPr/>
        </p:nvSpPr>
        <p:spPr>
          <a:xfrm>
            <a:off x="1368549" y="1019903"/>
            <a:ext cx="3312368" cy="8622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alert( 52 &gt; 273)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alert( 52 &lt; 273)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E49EB9-21BD-4608-9FA0-24A3F7C5E1F1}"/>
              </a:ext>
            </a:extLst>
          </p:cNvPr>
          <p:cNvSpPr/>
          <p:nvPr/>
        </p:nvSpPr>
        <p:spPr>
          <a:xfrm>
            <a:off x="1376622" y="2265651"/>
            <a:ext cx="3312368" cy="8622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가방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&lt;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책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＇)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딸기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!=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딸기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5B9B89A4-AC29-2FFB-F21D-C7EB09FF1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20931"/>
              </p:ext>
            </p:extLst>
          </p:nvPr>
        </p:nvGraphicFramePr>
        <p:xfrm>
          <a:off x="6337101" y="1025939"/>
          <a:ext cx="391270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692046981"/>
                    </a:ext>
                  </a:extLst>
                </a:gridCol>
                <a:gridCol w="2832582">
                  <a:extLst>
                    <a:ext uri="{9D8B030D-6E8A-4147-A177-3AD203B41FA5}">
                      <a16:colId xmlns:a16="http://schemas.microsoft.com/office/drawing/2014/main" val="3608797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===</a:t>
                      </a:r>
                      <a:endPara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양쪽의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값과 자료형이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9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!==</a:t>
                      </a:r>
                      <a:endParaRPr lang="ko-KR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양쪽이 다르다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6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왼쪽이 더 크다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56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오른쪽이 더 크다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&gt;=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왼쪽이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1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&lt;=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오른쪽이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==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양쪽의 값이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4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!=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양쪽의 값이 같지 않다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54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0078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7.1 </a:t>
            </a:r>
            <a:r>
              <a:rPr lang="ko-KR" altLang="en-US" dirty="0"/>
              <a:t>생성자 함수 개요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생성자 함수는 </a:t>
            </a: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키워드로 객체를 생성할 수 있은 함수를 말함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생성자 함수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생성자 함수 이름은 일반적으로 대문자로 시작</a:t>
            </a:r>
            <a:endParaRPr lang="en-US" altLang="ko-KR" dirty="0"/>
          </a:p>
          <a:p>
            <a:pPr lvl="2"/>
            <a:r>
              <a:rPr lang="ko-KR" altLang="en-US" dirty="0"/>
              <a:t>생성자 함수 안에서는 </a:t>
            </a:r>
            <a:r>
              <a:rPr lang="en-US" altLang="ko-KR" dirty="0"/>
              <a:t>this </a:t>
            </a:r>
            <a:r>
              <a:rPr lang="ko-KR" altLang="en-US" dirty="0"/>
              <a:t>키워드를 통해 생성자 함수로 생성될 </a:t>
            </a:r>
            <a:r>
              <a:rPr lang="ko-KR" altLang="en-US" dirty="0">
                <a:solidFill>
                  <a:srgbClr val="00B050"/>
                </a:solidFill>
              </a:rPr>
              <a:t>객체</a:t>
            </a:r>
            <a:r>
              <a:rPr lang="ko-KR" altLang="en-US" dirty="0"/>
              <a:t>의 속성을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B9BBAD-642D-465C-9BAD-675D7410CD87}"/>
              </a:ext>
            </a:extLst>
          </p:cNvPr>
          <p:cNvSpPr/>
          <p:nvPr/>
        </p:nvSpPr>
        <p:spPr>
          <a:xfrm>
            <a:off x="1786451" y="1656598"/>
            <a:ext cx="7632848" cy="106401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new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09A9F5-4B39-4317-B2E2-DBD7C71C8D85}"/>
              </a:ext>
            </a:extLst>
          </p:cNvPr>
          <p:cNvSpPr/>
          <p:nvPr/>
        </p:nvSpPr>
        <p:spPr>
          <a:xfrm>
            <a:off x="1786451" y="3528119"/>
            <a:ext cx="7632848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English, science 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new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96, 98, 90, 92 );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695125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7.1 </a:t>
            </a:r>
            <a:r>
              <a:rPr lang="ko-KR" altLang="en-US" dirty="0"/>
              <a:t>생성자 함수 개요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메서드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09A9F5-4B39-4317-B2E2-DBD7C71C8D85}"/>
              </a:ext>
            </a:extLst>
          </p:cNvPr>
          <p:cNvSpPr/>
          <p:nvPr/>
        </p:nvSpPr>
        <p:spPr>
          <a:xfrm>
            <a:off x="1786451" y="1272395"/>
            <a:ext cx="7632848" cy="41279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English, science 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namel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getAvarage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/ 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function(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return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‘\t‘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+’\t’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this.getAverage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new Student(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96, 98, 90, 92 );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0833765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7.1 </a:t>
            </a:r>
            <a:r>
              <a:rPr lang="ko-KR" altLang="en-US" dirty="0"/>
              <a:t>생성자 함수 개요</a:t>
            </a:r>
            <a:endParaRPr lang="en-US" altLang="ko-KR" dirty="0"/>
          </a:p>
          <a:p>
            <a:pPr lvl="1"/>
            <a:r>
              <a:rPr lang="ko-KR" altLang="en-US" dirty="0"/>
              <a:t>메서드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09A9F5-4B39-4317-B2E2-DBD7C71C8D85}"/>
              </a:ext>
            </a:extLst>
          </p:cNvPr>
          <p:cNvSpPr/>
          <p:nvPr/>
        </p:nvSpPr>
        <p:spPr>
          <a:xfrm>
            <a:off x="864493" y="1295871"/>
            <a:ext cx="4968552" cy="42719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math,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science )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return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과학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this.getAverage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return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 ) / 4;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this.toString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 return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 ‘\t‘ +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this.getSum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+’\t’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this.getAverage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784163-9CAF-4668-8AD1-16DE4766BBA0}"/>
              </a:ext>
            </a:extLst>
          </p:cNvPr>
          <p:cNvSpPr/>
          <p:nvPr/>
        </p:nvSpPr>
        <p:spPr>
          <a:xfrm>
            <a:off x="5990695" y="1295871"/>
            <a:ext cx="4810390" cy="42719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students =[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new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Student(‘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윤하린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96, 98, 92, 94)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students.push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new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Student(‘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윤민아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96, 96, 98, 92)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총점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평균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in students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scritp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</p:txBody>
      </p:sp>
      <p:sp>
        <p:nvSpPr>
          <p:cNvPr id="3" name="폭발: 8pt 2">
            <a:extLst>
              <a:ext uri="{FF2B5EF4-FFF2-40B4-BE49-F238E27FC236}">
                <a16:creationId xmlns:a16="http://schemas.microsoft.com/office/drawing/2014/main" id="{8C1475CF-62E7-4C20-9876-32FBF0B9B347}"/>
              </a:ext>
            </a:extLst>
          </p:cNvPr>
          <p:cNvSpPr/>
          <p:nvPr/>
        </p:nvSpPr>
        <p:spPr>
          <a:xfrm>
            <a:off x="7201197" y="578149"/>
            <a:ext cx="3757538" cy="1581818"/>
          </a:xfrm>
          <a:prstGeom prst="irregularSeal1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이전 사용한 </a:t>
            </a:r>
            <a:r>
              <a:rPr lang="en-US" altLang="ko-KR" sz="1100" b="1" dirty="0" err="1">
                <a:solidFill>
                  <a:schemeClr val="tx1"/>
                </a:solidFill>
              </a:rPr>
              <a:t>makeStudent</a:t>
            </a:r>
            <a:r>
              <a:rPr lang="en-US" altLang="ko-KR" sz="1100" b="1" dirty="0">
                <a:solidFill>
                  <a:schemeClr val="tx1"/>
                </a:solidFill>
              </a:rPr>
              <a:t>( )</a:t>
            </a:r>
            <a:r>
              <a:rPr lang="ko-KR" altLang="en-US" sz="1100" b="1" dirty="0">
                <a:solidFill>
                  <a:schemeClr val="tx1"/>
                </a:solidFill>
              </a:rPr>
              <a:t>와 뭐가 </a:t>
            </a:r>
            <a:r>
              <a:rPr lang="ko-KR" altLang="en-US" sz="1100" b="1" dirty="0" err="1">
                <a:solidFill>
                  <a:schemeClr val="tx1"/>
                </a:solidFill>
              </a:rPr>
              <a:t>다른가</a:t>
            </a:r>
            <a:r>
              <a:rPr lang="en-US" altLang="ko-KR" sz="1100" b="1" dirty="0">
                <a:solidFill>
                  <a:schemeClr val="tx1"/>
                </a:solidFill>
              </a:rPr>
              <a:t>?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프로토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ko-KR" altLang="en-US" dirty="0"/>
              <a:t>기존의 객체 구조와 프로토타입을 사용한 객체 구조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New</a:t>
            </a:r>
            <a:r>
              <a:rPr lang="ko-KR" altLang="en-US" dirty="0">
                <a:solidFill>
                  <a:srgbClr val="00B050"/>
                </a:solidFill>
              </a:rPr>
              <a:t> 키워드 없이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makeStudent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 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객체 마다 메서드를 가지고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New</a:t>
            </a:r>
            <a:r>
              <a:rPr lang="en-US" altLang="ko-KR" dirty="0"/>
              <a:t> Student(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프로토 타입 공간</a:t>
            </a:r>
            <a:r>
              <a:rPr lang="ko-KR" altLang="en-US" dirty="0">
                <a:sym typeface="Wingdings" panose="05000000000000000000" pitchFamily="2" charset="2"/>
              </a:rPr>
              <a:t>이 있고 이 공간은 생성된 객체가 공유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F679A-9785-4206-BDF3-C7657F8B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21" y="2467895"/>
            <a:ext cx="3147060" cy="2956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29427E-6247-4158-9819-4EC2640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069" y="2467895"/>
            <a:ext cx="2987040" cy="2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28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프로토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ko-KR" altLang="en-US" dirty="0"/>
              <a:t>기존의 객체 구조와 프로토타입을 사용한 객체 구조</a:t>
            </a:r>
            <a:endParaRPr lang="en-US" altLang="ko-KR" dirty="0"/>
          </a:p>
          <a:p>
            <a:pPr lvl="2"/>
            <a:r>
              <a:rPr lang="en-US" altLang="ko-KR" dirty="0"/>
              <a:t>New Student(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프로토 타입 공간이 있고 이 공간은 생성된 객체가 공유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생성자 함수로 객체를 만들 때는 생성자 함수 내부에는 속성만 넣음</a:t>
            </a:r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메서드는 모두 프로토타입 안에 넣어 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29427E-6247-4158-9819-4EC26401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253" y="791815"/>
            <a:ext cx="2987040" cy="26593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3128B-81CC-4FE9-9D7B-ABF49B255070}"/>
              </a:ext>
            </a:extLst>
          </p:cNvPr>
          <p:cNvSpPr/>
          <p:nvPr/>
        </p:nvSpPr>
        <p:spPr>
          <a:xfrm>
            <a:off x="1311043" y="1545987"/>
            <a:ext cx="4968552" cy="15557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math,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science )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namel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&lt;/script&gt;  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92DE98-AD7B-4C37-983F-D123989F37E0}"/>
              </a:ext>
            </a:extLst>
          </p:cNvPr>
          <p:cNvSpPr/>
          <p:nvPr/>
        </p:nvSpPr>
        <p:spPr>
          <a:xfrm>
            <a:off x="1332546" y="3744143"/>
            <a:ext cx="4968552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math,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, science )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namel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Student.prototype.getSum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Student.prototype.getAverage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Student.prototype.toString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= function( )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&lt;/script&gt;    </a:t>
            </a:r>
          </a:p>
        </p:txBody>
      </p:sp>
    </p:spTree>
    <p:extLst>
      <p:ext uri="{BB962C8B-B14F-4D97-AF65-F5344CB8AC3E}">
        <p14:creationId xmlns:p14="http://schemas.microsoft.com/office/powerpoint/2010/main" val="33434544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프로토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ko-KR" altLang="en-US" dirty="0"/>
              <a:t>기존의 객체 구조와 프로토타입을 사용한 객체 구조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E0C16-EC54-4872-9402-44A064FD141A}"/>
              </a:ext>
            </a:extLst>
          </p:cNvPr>
          <p:cNvSpPr/>
          <p:nvPr/>
        </p:nvSpPr>
        <p:spPr>
          <a:xfrm>
            <a:off x="2470527" y="1295871"/>
            <a:ext cx="6264696" cy="28604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name,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math, English, science 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국어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korean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수학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math;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영어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english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this.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과학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 science;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Student.prototype.getSum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Student.prototype.getAvarage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Student.prototype.toString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1044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7.3 new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</p:spTree>
    <p:extLst>
      <p:ext uri="{BB962C8B-B14F-4D97-AF65-F5344CB8AC3E}">
        <p14:creationId xmlns:p14="http://schemas.microsoft.com/office/powerpoint/2010/main" val="22920187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7.4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코드는 사각형의 면적을 구하는 코드</a:t>
            </a:r>
            <a:endParaRPr lang="en-US" altLang="ko-KR" dirty="0"/>
          </a:p>
          <a:p>
            <a:pPr lvl="2"/>
            <a:r>
              <a:rPr lang="ko-KR" altLang="en-US" dirty="0"/>
              <a:t>코드 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width</a:t>
            </a:r>
            <a:r>
              <a:rPr lang="ko-KR" altLang="en-US" dirty="0"/>
              <a:t>에 음수를 할당하면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면적이 음수인 비정상적 동작을 하게 될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E0C16-EC54-4872-9402-44A064FD141A}"/>
              </a:ext>
            </a:extLst>
          </p:cNvPr>
          <p:cNvSpPr/>
          <p:nvPr/>
        </p:nvSpPr>
        <p:spPr>
          <a:xfrm>
            <a:off x="1584573" y="1609959"/>
            <a:ext cx="3938582" cy="29523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생성자 함수 선언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Rectangle(w, 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Rectangle.prototype.getArea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*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변수 선언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Rectangle(5, 7);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alert(‘AREA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2702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7.4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코드는 사각형의 면적을 구하는 코드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생성자 함수 내에서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지역 변수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height</a:t>
            </a:r>
            <a:r>
              <a:rPr lang="ko-KR" altLang="en-US" dirty="0">
                <a:sym typeface="Wingdings" panose="05000000000000000000" pitchFamily="2" charset="2"/>
              </a:rPr>
              <a:t>를 정의 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외부에서는 지역 변수 </a:t>
            </a:r>
            <a:r>
              <a:rPr lang="en-US" altLang="ko-KR" dirty="0">
                <a:sym typeface="Wingdings" panose="05000000000000000000" pitchFamily="2" charset="2"/>
              </a:rPr>
              <a:t>width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height</a:t>
            </a:r>
            <a:r>
              <a:rPr lang="ko-KR" altLang="en-US" dirty="0">
                <a:sym typeface="Wingdings" panose="05000000000000000000" pitchFamily="2" charset="2"/>
              </a:rPr>
              <a:t>에 접근할 수 없고 </a:t>
            </a:r>
            <a:r>
              <a:rPr lang="en-US" altLang="ko-KR" dirty="0" err="1">
                <a:sym typeface="Wingdings" panose="05000000000000000000" pitchFamily="2" charset="2"/>
              </a:rPr>
              <a:t>getXX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형태의 메서드와 </a:t>
            </a:r>
            <a:r>
              <a:rPr lang="en-US" altLang="ko-KR" dirty="0" err="1">
                <a:sym typeface="Wingdings" panose="05000000000000000000" pitchFamily="2" charset="2"/>
              </a:rPr>
              <a:t>setXX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형태의 메서드를 사용하여 접근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53CF9A-E464-43C1-9450-378495F52ED2}"/>
              </a:ext>
            </a:extLst>
          </p:cNvPr>
          <p:cNvSpPr/>
          <p:nvPr/>
        </p:nvSpPr>
        <p:spPr>
          <a:xfrm>
            <a:off x="1440557" y="1583903"/>
            <a:ext cx="3938582" cy="2422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Rectangle(w, 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return width;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return height;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w ) { width = w;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h ) { height = h;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779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7.4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크롬에서 실행 </a:t>
            </a:r>
            <a:r>
              <a:rPr lang="en-US" altLang="ko-KR" dirty="0">
                <a:sym typeface="Wingdings" panose="05000000000000000000" pitchFamily="2" charset="2"/>
              </a:rPr>
              <a:t> F12</a:t>
            </a:r>
            <a:r>
              <a:rPr lang="ko-KR" altLang="en-US" dirty="0">
                <a:sym typeface="Wingdings" panose="05000000000000000000" pitchFamily="2" charset="2"/>
              </a:rPr>
              <a:t> 키 눌러서 에러 확인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53CF9A-E464-43C1-9450-378495F52ED2}"/>
              </a:ext>
            </a:extLst>
          </p:cNvPr>
          <p:cNvSpPr/>
          <p:nvPr/>
        </p:nvSpPr>
        <p:spPr>
          <a:xfrm>
            <a:off x="792485" y="1367879"/>
            <a:ext cx="4392488" cy="44641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Rectangle(w, 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return width; };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return height;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w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w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throw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h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if( h &lt; 0 )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throw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BA8F94-F816-41B0-B61F-E8BDB1F7BD2E}"/>
              </a:ext>
            </a:extLst>
          </p:cNvPr>
          <p:cNvSpPr/>
          <p:nvPr/>
        </p:nvSpPr>
        <p:spPr>
          <a:xfrm>
            <a:off x="5473005" y="1367878"/>
            <a:ext cx="4392488" cy="44641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Rectangle.prototype.getArea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Rectangle(5, 7);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alert(‘AREA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rectange.setWidth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(-2);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alert(‘AREA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38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자료형 검사</a:t>
            </a:r>
            <a:endParaRPr lang="en-US" altLang="ko-KR" dirty="0"/>
          </a:p>
          <a:p>
            <a:pPr lvl="1"/>
            <a:r>
              <a:rPr lang="ko-KR" altLang="en-US" dirty="0"/>
              <a:t>자바스크립트는 숫자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불 같은 자료형을 확인할 때 </a:t>
            </a:r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typeof</a:t>
            </a:r>
            <a:r>
              <a:rPr lang="en-US" altLang="ko-KR" dirty="0"/>
              <a:t>(‘</a:t>
            </a:r>
            <a:r>
              <a:rPr lang="ko-KR" altLang="en-US" dirty="0"/>
              <a:t>문자열</a:t>
            </a:r>
            <a:r>
              <a:rPr lang="en-US" altLang="ko-KR" dirty="0"/>
              <a:t>’)</a:t>
            </a:r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typeof</a:t>
            </a:r>
            <a:r>
              <a:rPr lang="en-US" altLang="ko-KR" dirty="0"/>
              <a:t>(123)</a:t>
            </a:r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typeof</a:t>
            </a:r>
            <a:r>
              <a:rPr lang="en-US" altLang="ko-KR" dirty="0"/>
              <a:t>(true)</a:t>
            </a:r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typeof</a:t>
            </a:r>
            <a:r>
              <a:rPr lang="en-US" altLang="ko-KR" dirty="0"/>
              <a:t> 10 === ‘number’</a:t>
            </a:r>
          </a:p>
          <a:p>
            <a:pPr lvl="3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 뒤에 소괄호 생략 가능</a:t>
            </a:r>
            <a:endParaRPr lang="en-US" altLang="ko-KR" dirty="0"/>
          </a:p>
          <a:p>
            <a:pPr lvl="3"/>
            <a:r>
              <a:rPr lang="en-US" altLang="ko-KR" dirty="0" err="1"/>
              <a:t>typeof</a:t>
            </a:r>
            <a:r>
              <a:rPr lang="en-US" altLang="ko-KR" dirty="0"/>
              <a:t>(10) === ‘number’</a:t>
            </a:r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80EC-A24D-93BF-0BCB-B9D0FEE3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53" y="1451014"/>
            <a:ext cx="7058176" cy="2664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E5EBE9-9A84-4DBB-6FCB-697DD563B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91" y="2066205"/>
            <a:ext cx="52768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3475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7.5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상속을 통해 기존의 생성자 함수나 객체를 기반으로 새로운 생성자 함수나 객체를 쉽게 만들 수 있음</a:t>
            </a:r>
            <a:endParaRPr lang="en-US" altLang="ko-KR" dirty="0"/>
          </a:p>
          <a:p>
            <a:pPr lvl="2"/>
            <a:r>
              <a:rPr lang="ko-KR" altLang="en-US" dirty="0"/>
              <a:t>기존의 객체에서 </a:t>
            </a:r>
            <a:r>
              <a:rPr lang="en-US" altLang="ko-KR" dirty="0"/>
              <a:t>(</a:t>
            </a:r>
            <a:r>
              <a:rPr lang="ko-KR" altLang="en-US" dirty="0"/>
              <a:t>속성과 메서드</a:t>
            </a:r>
            <a:r>
              <a:rPr lang="en-US" altLang="ko-KR" dirty="0"/>
              <a:t>)</a:t>
            </a:r>
            <a:r>
              <a:rPr lang="ko-KR" altLang="en-US" dirty="0"/>
              <a:t>를 물려 받는 것과 비슷하여 상속이라는 용어를 사용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</a:t>
            </a:r>
            <a:r>
              <a:rPr lang="ko-KR" altLang="en-US" dirty="0"/>
              <a:t>를 캡슐화</a:t>
            </a:r>
            <a:r>
              <a:rPr lang="en-US" altLang="ko-KR" dirty="0"/>
              <a:t>?</a:t>
            </a:r>
          </a:p>
          <a:p>
            <a:pPr lvl="4"/>
            <a:r>
              <a:rPr lang="ko-KR" altLang="en-US" dirty="0"/>
              <a:t>폭이나 높이 값으로 음수가 부여되는 것을 막기 위해 했던 과정들을 생각해보세요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4D7CDB-AADB-451A-887E-406B4E602EFE}"/>
              </a:ext>
            </a:extLst>
          </p:cNvPr>
          <p:cNvSpPr/>
          <p:nvPr/>
        </p:nvSpPr>
        <p:spPr>
          <a:xfrm>
            <a:off x="3559832" y="1655911"/>
            <a:ext cx="4392488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function Square(length)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Square.prototype.getArea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*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7073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7.5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이전 절에서 만든 </a:t>
            </a:r>
            <a:r>
              <a:rPr lang="en-US" altLang="ko-KR" dirty="0"/>
              <a:t>Rectangle</a:t>
            </a:r>
            <a:r>
              <a:rPr lang="ko-KR" altLang="en-US" dirty="0"/>
              <a:t>을 기반으로 생성자 함수 </a:t>
            </a:r>
            <a:r>
              <a:rPr lang="en-US" altLang="ko-KR" dirty="0"/>
              <a:t>Square</a:t>
            </a:r>
            <a:r>
              <a:rPr lang="ko-KR" altLang="en-US" dirty="0"/>
              <a:t>를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A78523-33DF-4B4B-A66F-AE47BBA94152}"/>
              </a:ext>
            </a:extLst>
          </p:cNvPr>
          <p:cNvSpPr/>
          <p:nvPr/>
        </p:nvSpPr>
        <p:spPr>
          <a:xfrm>
            <a:off x="792485" y="1367879"/>
            <a:ext cx="4392488" cy="44641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function Rectangle(w, 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 return width; };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 return height;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this.setWidth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w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if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0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throw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this.setHeight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h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if( h &lt; 0 )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 throw ‘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.’;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5473005" y="1367878"/>
            <a:ext cx="4392488" cy="266429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Rectangle.prototype.getArea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return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this.getWidth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) *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this.getHeight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Square(length)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Rectangle;		// (1)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(length, length);		// (2)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Square.prototype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Rectangle.prototype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 	// (3)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Square.prototype.constructor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Square;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8E27710-1096-40A6-B1DB-BB576200A858}"/>
              </a:ext>
            </a:extLst>
          </p:cNvPr>
          <p:cNvSpPr txBox="1">
            <a:spLocks/>
          </p:cNvSpPr>
          <p:nvPr/>
        </p:nvSpPr>
        <p:spPr>
          <a:xfrm>
            <a:off x="4975375" y="4156296"/>
            <a:ext cx="5616624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>
              <a:spcAft>
                <a:spcPts val="0"/>
              </a:spcAft>
            </a:pPr>
            <a:r>
              <a:rPr lang="en-US" altLang="ko-KR" sz="1200" dirty="0"/>
              <a:t>(1) base </a:t>
            </a:r>
            <a:r>
              <a:rPr lang="ko-KR" altLang="en-US" sz="1200" dirty="0"/>
              <a:t>속성에 생성자</a:t>
            </a:r>
            <a:r>
              <a:rPr lang="en-US" altLang="ko-KR" sz="1200" dirty="0"/>
              <a:t> </a:t>
            </a:r>
            <a:r>
              <a:rPr lang="ko-KR" altLang="en-US" sz="1200" dirty="0"/>
              <a:t>함수 </a:t>
            </a:r>
            <a:r>
              <a:rPr lang="en-US" altLang="ko-KR" sz="1200" dirty="0"/>
              <a:t>Rectangle</a:t>
            </a:r>
            <a:r>
              <a:rPr lang="ko-KR" altLang="en-US" sz="1200" dirty="0"/>
              <a:t>을 할당</a:t>
            </a:r>
            <a:endParaRPr lang="en-US" altLang="ko-KR" sz="1200" dirty="0"/>
          </a:p>
          <a:p>
            <a:pPr lvl="3" fontAlgn="auto">
              <a:spcAft>
                <a:spcPts val="0"/>
              </a:spcAft>
            </a:pPr>
            <a:r>
              <a:rPr lang="en-US" altLang="ko-KR" sz="1000" dirty="0"/>
              <a:t>Rectangle</a:t>
            </a:r>
            <a:r>
              <a:rPr lang="ko-KR" altLang="en-US" sz="1000" dirty="0"/>
              <a:t> 객체의 속성을 </a:t>
            </a:r>
            <a:r>
              <a:rPr lang="en-US" altLang="ko-KR" sz="1000" dirty="0"/>
              <a:t>Square </a:t>
            </a:r>
            <a:r>
              <a:rPr lang="ko-KR" altLang="en-US" sz="1000" dirty="0"/>
              <a:t>객체에 추가한다는 의미</a:t>
            </a:r>
            <a:endParaRPr lang="en-US" altLang="ko-KR" sz="1000" dirty="0"/>
          </a:p>
          <a:p>
            <a:pPr lvl="2" fontAlgn="auto">
              <a:spcAft>
                <a:spcPts val="0"/>
              </a:spcAft>
            </a:pPr>
            <a:r>
              <a:rPr lang="en-US" altLang="ko-KR" sz="1200" dirty="0"/>
              <a:t>(2)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lvl="2" fontAlgn="auto">
              <a:spcAft>
                <a:spcPts val="0"/>
              </a:spcAft>
            </a:pPr>
            <a:r>
              <a:rPr lang="en-US" altLang="ko-KR" sz="1200" dirty="0"/>
              <a:t>(3) Square</a:t>
            </a:r>
            <a:r>
              <a:rPr lang="ko-KR" altLang="en-US" sz="1200" dirty="0"/>
              <a:t>의 프로토타입에 </a:t>
            </a:r>
            <a:r>
              <a:rPr lang="en-US" altLang="ko-KR" sz="1200" dirty="0"/>
              <a:t>Rectangle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프로토타입을 할당</a:t>
            </a:r>
            <a:endParaRPr lang="en-US" altLang="ko-KR" sz="1200" dirty="0"/>
          </a:p>
          <a:p>
            <a:pPr lvl="3" fontAlgn="auto">
              <a:spcAft>
                <a:spcPts val="0"/>
              </a:spcAft>
            </a:pPr>
            <a:r>
              <a:rPr lang="en-US" altLang="ko-KR" sz="1000" dirty="0"/>
              <a:t>Rectangle </a:t>
            </a:r>
            <a:r>
              <a:rPr lang="ko-KR" altLang="en-US" sz="1000" dirty="0"/>
              <a:t>객체의 프로토타입이 가진 속성 또는 메서드를 </a:t>
            </a:r>
            <a:r>
              <a:rPr lang="en-US" altLang="ko-KR" sz="1000" dirty="0"/>
              <a:t>Square </a:t>
            </a:r>
            <a:r>
              <a:rPr lang="ko-KR" altLang="en-US" sz="1000" dirty="0"/>
              <a:t>객체의 프로토타입에 복사한다는 의미</a:t>
            </a: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6412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7.5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이전 절에서 만든 </a:t>
            </a:r>
            <a:r>
              <a:rPr lang="en-US" altLang="ko-KR" dirty="0"/>
              <a:t>Rectangle</a:t>
            </a:r>
            <a:r>
              <a:rPr lang="ko-KR" altLang="en-US" dirty="0"/>
              <a:t>을 기반으로 생성자 함수 </a:t>
            </a:r>
            <a:r>
              <a:rPr lang="en-US" altLang="ko-KR" dirty="0"/>
              <a:t>Square</a:t>
            </a:r>
            <a:r>
              <a:rPr lang="ko-KR" altLang="en-US" dirty="0"/>
              <a:t>를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A78523-33DF-4B4B-A66F-AE47BBA94152}"/>
              </a:ext>
            </a:extLst>
          </p:cNvPr>
          <p:cNvSpPr/>
          <p:nvPr/>
        </p:nvSpPr>
        <p:spPr>
          <a:xfrm>
            <a:off x="792485" y="1367880"/>
            <a:ext cx="4392488" cy="35283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&lt;!-- code 7-17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function Rectangle(w, 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width = w;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 height = 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this.getWidth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 return width; };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this.getHeight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 return height;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this.setWidth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w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if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0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{   throw ‘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.’;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else {  width = w;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this.setHeight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h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if( h &lt; 0 ) {   throw ‘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길이는 음수일 수 없습니다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.’;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else {  height = h;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5473004" y="1367878"/>
            <a:ext cx="5256585" cy="35283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Rectangle.prototype.getArea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return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this.getWidth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) * </a:t>
            </a:r>
            <a:r>
              <a:rPr lang="en-US" altLang="ko-KR" sz="11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this.getHeight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function Square(length)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Rectangle;		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(length, length);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Square.prototype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Rectangle.prototype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;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Square.prototype.constructor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Square;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Rectangle(5, 7);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square = new Square(5);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‘:’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7359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7.5 </a:t>
            </a:r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이전 절에서 만든 </a:t>
            </a:r>
            <a:r>
              <a:rPr lang="en-US" altLang="ko-KR" dirty="0"/>
              <a:t>Rectangle</a:t>
            </a:r>
            <a:r>
              <a:rPr lang="ko-KR" altLang="en-US" dirty="0"/>
              <a:t>을 기반으로 생성자 함수 </a:t>
            </a:r>
            <a:r>
              <a:rPr lang="en-US" altLang="ko-KR" dirty="0"/>
              <a:t>Square</a:t>
            </a:r>
            <a:r>
              <a:rPr lang="ko-KR" altLang="en-US" dirty="0"/>
              <a:t>를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생성자 함수 </a:t>
            </a:r>
            <a:r>
              <a:rPr lang="en-US" altLang="ko-KR" dirty="0"/>
              <a:t>Square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프로토타입 </a:t>
            </a:r>
            <a:r>
              <a:rPr lang="en-US" altLang="ko-KR" dirty="0"/>
              <a:t>constructor( ) </a:t>
            </a:r>
            <a:r>
              <a:rPr lang="ko-KR" altLang="en-US" dirty="0"/>
              <a:t>메서드에 </a:t>
            </a:r>
            <a:r>
              <a:rPr lang="en-US" altLang="ko-KR" dirty="0"/>
              <a:t>Square</a:t>
            </a:r>
            <a:r>
              <a:rPr lang="ko-KR" altLang="en-US" dirty="0"/>
              <a:t>를 넣는 부분이 없어도 정상 동작 하나 </a:t>
            </a:r>
            <a:r>
              <a:rPr lang="en-US" altLang="ko-KR" dirty="0"/>
              <a:t>Square</a:t>
            </a:r>
            <a:r>
              <a:rPr lang="ko-KR" altLang="en-US" dirty="0"/>
              <a:t>의 생성자도 </a:t>
            </a:r>
            <a:r>
              <a:rPr lang="en-US" altLang="ko-KR" dirty="0"/>
              <a:t>Rectangle</a:t>
            </a:r>
            <a:r>
              <a:rPr lang="ko-KR" altLang="en-US" dirty="0"/>
              <a:t>에서 상속 받았기 때문에 </a:t>
            </a:r>
            <a:r>
              <a:rPr lang="en-US" altLang="ko-KR" dirty="0"/>
              <a:t>Square</a:t>
            </a:r>
            <a:r>
              <a:rPr lang="ko-KR" altLang="en-US" dirty="0"/>
              <a:t>의 생성자를 재 정의 필요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3312765" y="1367879"/>
            <a:ext cx="4392488" cy="244827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Square(length)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		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this.base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(length, length);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Square.prototype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Rectangle.prototype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Square.prototype.constructor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Square;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(5, 7);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square = new Square(5);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rectange.getArea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square.getArea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0812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7.6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클래스 선언과 생성자 함수 선언 비교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1152525" y="1655912"/>
            <a:ext cx="4392488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class Rectangle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constructor(width, height)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width;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height;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const rectangle = new Rectangle(100, 200);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931DC4-4D8B-4771-B001-0678E6D527D2}"/>
              </a:ext>
            </a:extLst>
          </p:cNvPr>
          <p:cNvSpPr/>
          <p:nvPr/>
        </p:nvSpPr>
        <p:spPr>
          <a:xfrm>
            <a:off x="5905053" y="1655911"/>
            <a:ext cx="4392488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Rectangle(width, height)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width;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height;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Rectangle(100,200);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8822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7.6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클래스 선언과 생성자 함수 선언 비교</a:t>
            </a:r>
            <a:endParaRPr lang="en-US" altLang="ko-KR" dirty="0"/>
          </a:p>
          <a:p>
            <a:pPr lvl="2"/>
            <a:r>
              <a:rPr lang="ko-KR" altLang="en-US" dirty="0" err="1"/>
              <a:t>매서드</a:t>
            </a:r>
            <a:r>
              <a:rPr lang="ko-KR" altLang="en-US" dirty="0"/>
              <a:t> 선언 비교</a:t>
            </a:r>
            <a:endParaRPr lang="en-US" altLang="ko-KR" dirty="0"/>
          </a:p>
          <a:p>
            <a:pPr lvl="2"/>
            <a:r>
              <a:rPr lang="ko-KR" altLang="en-US" dirty="0"/>
              <a:t>호출 방법 비교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1152525" y="2231976"/>
            <a:ext cx="4392488" cy="28803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class Rectangle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constructor(width, height)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width;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height;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getArea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   return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*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const rectangle = new Rectangle(100, 200);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 )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931DC4-4D8B-4771-B001-0678E6D527D2}"/>
              </a:ext>
            </a:extLst>
          </p:cNvPr>
          <p:cNvSpPr/>
          <p:nvPr/>
        </p:nvSpPr>
        <p:spPr>
          <a:xfrm>
            <a:off x="5905053" y="2231975"/>
            <a:ext cx="4392488" cy="28803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Rectangle(width, height)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width;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height;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Rectangle.prototype.getArea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return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this.width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*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this.height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rectangle = new Rectangle(100,200);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rectangle.getArea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6682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생성자 함수를 구현하시요</a:t>
            </a:r>
            <a:r>
              <a:rPr lang="en-US" altLang="ko-KR" dirty="0"/>
              <a:t>. (</a:t>
            </a:r>
            <a:r>
              <a:rPr lang="ko-KR" altLang="en-US" dirty="0"/>
              <a:t>생성자 함수 이름은 </a:t>
            </a:r>
            <a:r>
              <a:rPr lang="en-US" altLang="ko-KR" dirty="0"/>
              <a:t>Product)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위 표에서 가격의 값은 무게 </a:t>
            </a:r>
            <a:r>
              <a:rPr lang="en-US" altLang="ko-KR" dirty="0"/>
              <a:t>100g </a:t>
            </a:r>
            <a:r>
              <a:rPr lang="ko-KR" altLang="en-US" dirty="0"/>
              <a:t>당 </a:t>
            </a:r>
            <a:r>
              <a:rPr lang="en-US" altLang="ko-KR" dirty="0"/>
              <a:t>1690</a:t>
            </a:r>
            <a:r>
              <a:rPr lang="ko-KR" altLang="en-US" dirty="0"/>
              <a:t>원이라는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product.calculste</a:t>
            </a:r>
            <a:r>
              <a:rPr lang="en-US" altLang="ko-KR" dirty="0"/>
              <a:t>(200)</a:t>
            </a:r>
            <a:r>
              <a:rPr lang="ko-KR" altLang="en-US" dirty="0"/>
              <a:t>이라고 입력하면 </a:t>
            </a:r>
            <a:r>
              <a:rPr lang="en-US" altLang="ko-KR" dirty="0"/>
              <a:t>100g x 2 = 200g</a:t>
            </a:r>
            <a:r>
              <a:rPr lang="ko-KR" altLang="en-US" dirty="0"/>
              <a:t>이므로 </a:t>
            </a:r>
            <a:r>
              <a:rPr lang="en-US" altLang="ko-KR" dirty="0"/>
              <a:t>3380</a:t>
            </a:r>
            <a:r>
              <a:rPr lang="ko-KR" altLang="en-US" dirty="0"/>
              <a:t>원을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F68DE4F-1309-4330-8141-B18FCB10C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486094"/>
              </p:ext>
            </p:extLst>
          </p:nvPr>
        </p:nvGraphicFramePr>
        <p:xfrm>
          <a:off x="1920345" y="1003547"/>
          <a:ext cx="76813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삼겹살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68264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1690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70988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CFAD18F-7A0A-40FD-8F60-D919B48AA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1999"/>
              </p:ext>
            </p:extLst>
          </p:nvPr>
        </p:nvGraphicFramePr>
        <p:xfrm>
          <a:off x="1920345" y="2904807"/>
          <a:ext cx="768138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calculate(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&lt;</a:t>
                      </a:r>
                      <a:r>
                        <a:rPr lang="ko-KR" altLang="en-US" sz="1600" dirty="0"/>
                        <a:t>무게</a:t>
                      </a:r>
                      <a:r>
                        <a:rPr lang="en-US" altLang="ko-KR" sz="1600" dirty="0"/>
                        <a:t>&gt;)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무게에 따른 삼겹살 가격을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9196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생성자 함수를 구현하시요</a:t>
            </a:r>
            <a:r>
              <a:rPr lang="en-US" altLang="ko-KR" dirty="0"/>
              <a:t>. (</a:t>
            </a:r>
            <a:r>
              <a:rPr lang="ko-KR" altLang="en-US" dirty="0"/>
              <a:t>생성자 함수 이름은 </a:t>
            </a:r>
            <a:r>
              <a:rPr lang="en-US" altLang="ko-KR" dirty="0"/>
              <a:t>Product)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product.calculste</a:t>
            </a:r>
            <a:r>
              <a:rPr lang="en-US" altLang="ko-KR" dirty="0"/>
              <a:t>(200)</a:t>
            </a:r>
            <a:r>
              <a:rPr lang="ko-KR" altLang="en-US" dirty="0"/>
              <a:t>이라고 입력하면 </a:t>
            </a:r>
            <a:r>
              <a:rPr lang="en-US" altLang="ko-KR" dirty="0"/>
              <a:t>100g x 2 = 200g</a:t>
            </a:r>
            <a:r>
              <a:rPr lang="ko-KR" altLang="en-US" dirty="0"/>
              <a:t>이므로 </a:t>
            </a:r>
            <a:r>
              <a:rPr lang="en-US" altLang="ko-KR" dirty="0"/>
              <a:t>3380</a:t>
            </a:r>
            <a:r>
              <a:rPr lang="ko-KR" altLang="en-US" dirty="0"/>
              <a:t>원을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E3010-E9EC-4261-A595-A4D5B562B94F}"/>
              </a:ext>
            </a:extLst>
          </p:cNvPr>
          <p:cNvSpPr/>
          <p:nvPr/>
        </p:nvSpPr>
        <p:spPr>
          <a:xfrm>
            <a:off x="3096741" y="989818"/>
            <a:ext cx="5040560" cy="31664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function Product(name, weight, price)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this.name 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weight;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price;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Product.prototype.calculate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weight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/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return weight *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product = new Product(‘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삼겹살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100, 1690);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(200)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18947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생성자 함수를 구현하시요</a:t>
            </a:r>
            <a:r>
              <a:rPr lang="en-US" altLang="ko-KR" dirty="0"/>
              <a:t>. (</a:t>
            </a:r>
            <a:r>
              <a:rPr lang="ko-KR" altLang="en-US" dirty="0"/>
              <a:t>생성자 함수 이름은 </a:t>
            </a:r>
            <a:r>
              <a:rPr lang="en-US" altLang="ko-KR" dirty="0"/>
              <a:t>Product)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위 표에서 </a:t>
            </a:r>
            <a:r>
              <a:rPr lang="en-US" altLang="ko-KR" dirty="0"/>
              <a:t>‘</a:t>
            </a:r>
            <a:r>
              <a:rPr lang="ko-KR" altLang="en-US" dirty="0"/>
              <a:t>삼겹살</a:t>
            </a:r>
            <a:r>
              <a:rPr lang="en-US" altLang="ko-KR" dirty="0"/>
              <a:t>_A</a:t>
            </a:r>
            <a:r>
              <a:rPr lang="ko-KR" altLang="en-US" dirty="0"/>
              <a:t>등급</a:t>
            </a:r>
            <a:r>
              <a:rPr lang="en-US" altLang="ko-KR" dirty="0"/>
              <a:t>＇</a:t>
            </a:r>
            <a:r>
              <a:rPr lang="ko-KR" altLang="en-US" dirty="0"/>
              <a:t>의 가격은 무게 </a:t>
            </a:r>
            <a:r>
              <a:rPr lang="en-US" altLang="ko-KR" dirty="0"/>
              <a:t>100g </a:t>
            </a:r>
            <a:r>
              <a:rPr lang="ko-KR" altLang="en-US" dirty="0"/>
              <a:t>당 </a:t>
            </a:r>
            <a:r>
              <a:rPr lang="en-US" altLang="ko-KR" dirty="0"/>
              <a:t>1690</a:t>
            </a:r>
            <a:r>
              <a:rPr lang="ko-KR" altLang="en-US" dirty="0"/>
              <a:t>원이라는 의미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삼겹살</a:t>
            </a:r>
            <a:r>
              <a:rPr lang="en-US" altLang="ko-KR" dirty="0"/>
              <a:t>_AA</a:t>
            </a:r>
            <a:r>
              <a:rPr lang="ko-KR" altLang="en-US" dirty="0"/>
              <a:t>등급</a:t>
            </a:r>
            <a:r>
              <a:rPr lang="en-US" altLang="ko-KR" dirty="0"/>
              <a:t>’</a:t>
            </a:r>
            <a:r>
              <a:rPr lang="ko-KR" altLang="en-US" dirty="0"/>
              <a:t>의 가격은 무게 </a:t>
            </a:r>
            <a:r>
              <a:rPr lang="en-US" altLang="ko-KR" dirty="0"/>
              <a:t>100g </a:t>
            </a:r>
            <a:r>
              <a:rPr lang="ko-KR" altLang="en-US" dirty="0"/>
              <a:t>당 </a:t>
            </a:r>
            <a:r>
              <a:rPr lang="en-US" altLang="ko-KR" dirty="0"/>
              <a:t>2020</a:t>
            </a:r>
            <a:r>
              <a:rPr lang="ko-KR" altLang="en-US" dirty="0"/>
              <a:t>원 하는 상품도 있을 경우를 고려하라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출력 예시</a:t>
            </a:r>
            <a:endParaRPr lang="en-US" altLang="ko-KR" dirty="0"/>
          </a:p>
          <a:p>
            <a:pPr lvl="2"/>
            <a:r>
              <a:rPr lang="en-US" altLang="ko-KR" dirty="0" err="1"/>
              <a:t>productA.calculste</a:t>
            </a:r>
            <a:r>
              <a:rPr lang="en-US" altLang="ko-KR" dirty="0"/>
              <a:t>(200)</a:t>
            </a:r>
            <a:r>
              <a:rPr lang="ko-KR" altLang="en-US" dirty="0"/>
              <a:t>이라고 입력하면 </a:t>
            </a:r>
            <a:r>
              <a:rPr lang="en-US" altLang="ko-KR" dirty="0"/>
              <a:t>100g x 2 = 200g</a:t>
            </a:r>
            <a:r>
              <a:rPr lang="ko-KR" altLang="en-US" dirty="0"/>
              <a:t>이므로 </a:t>
            </a:r>
            <a:r>
              <a:rPr lang="en-US" altLang="ko-KR" dirty="0"/>
              <a:t>3380</a:t>
            </a:r>
            <a:r>
              <a:rPr lang="ko-KR" altLang="en-US" dirty="0"/>
              <a:t>원을 출력</a:t>
            </a:r>
            <a:endParaRPr lang="en-US" altLang="ko-KR" dirty="0"/>
          </a:p>
          <a:p>
            <a:pPr lvl="2"/>
            <a:r>
              <a:rPr lang="en-US" altLang="ko-KR" dirty="0" err="1"/>
              <a:t>productAA.calculste</a:t>
            </a:r>
            <a:r>
              <a:rPr lang="en-US" altLang="ko-KR" dirty="0"/>
              <a:t>(200)</a:t>
            </a:r>
            <a:r>
              <a:rPr lang="ko-KR" altLang="en-US" dirty="0"/>
              <a:t>라고 입력하면 </a:t>
            </a:r>
            <a:r>
              <a:rPr lang="en-US" altLang="ko-KR" dirty="0"/>
              <a:t>4040</a:t>
            </a:r>
            <a:r>
              <a:rPr lang="ko-KR" altLang="en-US" dirty="0"/>
              <a:t>원이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1F68DE4F-1309-4330-8141-B18FCB10C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421517"/>
              </p:ext>
            </p:extLst>
          </p:nvPr>
        </p:nvGraphicFramePr>
        <p:xfrm>
          <a:off x="1920345" y="1003547"/>
          <a:ext cx="76813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삼겹살</a:t>
                      </a:r>
                      <a:r>
                        <a:rPr lang="en-US" altLang="ko-KR" sz="1600" dirty="0"/>
                        <a:t>_A</a:t>
                      </a:r>
                      <a:r>
                        <a:rPr lang="ko-KR" altLang="en-US" sz="1600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68264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1690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70988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CFAD18F-7A0A-40FD-8F60-D919B48AA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355812"/>
              </p:ext>
            </p:extLst>
          </p:nvPr>
        </p:nvGraphicFramePr>
        <p:xfrm>
          <a:off x="1944613" y="3240087"/>
          <a:ext cx="768138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calculate(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&lt;</a:t>
                      </a:r>
                      <a:r>
                        <a:rPr lang="ko-KR" altLang="en-US" sz="1600" dirty="0"/>
                        <a:t>무게</a:t>
                      </a:r>
                      <a:r>
                        <a:rPr lang="en-US" altLang="ko-KR" sz="1600" dirty="0"/>
                        <a:t>&gt;)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무게에 따른 삼겹살 가격을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2217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생성자 함수를 구현하시요</a:t>
            </a:r>
            <a:r>
              <a:rPr lang="en-US" altLang="ko-KR" dirty="0"/>
              <a:t>. (</a:t>
            </a:r>
            <a:r>
              <a:rPr lang="ko-KR" altLang="en-US" dirty="0"/>
              <a:t>생성자 함수 이름은 </a:t>
            </a:r>
            <a:r>
              <a:rPr lang="en-US" altLang="ko-KR" dirty="0"/>
              <a:t>Product)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E3010-E9EC-4261-A595-A4D5B562B94F}"/>
              </a:ext>
            </a:extLst>
          </p:cNvPr>
          <p:cNvSpPr/>
          <p:nvPr/>
        </p:nvSpPr>
        <p:spPr>
          <a:xfrm>
            <a:off x="3096741" y="989818"/>
            <a:ext cx="5904656" cy="41224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function Product(name, weight, price)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this.name 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weight;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price;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Product.prototype.calculate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weight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/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return weight *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Product(‘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삼겹살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_A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등급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100, 1690);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Product(‘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삼겹살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_AA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등급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100, 2020);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(200)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productAA.calculate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(200)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62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템플릿 문자열</a:t>
            </a:r>
            <a:endParaRPr lang="en-US" altLang="ko-KR" dirty="0"/>
          </a:p>
          <a:p>
            <a:pPr lvl="1"/>
            <a:r>
              <a:rPr lang="en-US" altLang="ko-KR" dirty="0"/>
              <a:t>&gt; console.log(‘123 + 52</a:t>
            </a:r>
            <a:r>
              <a:rPr lang="ko-KR" altLang="en-US" dirty="0"/>
              <a:t>의 값은 </a:t>
            </a:r>
            <a:r>
              <a:rPr lang="en-US" altLang="ko-KR" dirty="0"/>
              <a:t>‘+(123+52) + ‘</a:t>
            </a:r>
            <a:r>
              <a:rPr lang="ko-KR" altLang="en-US" dirty="0"/>
              <a:t>입니다</a:t>
            </a:r>
            <a:r>
              <a:rPr lang="en-US" altLang="ko-KR" dirty="0"/>
              <a:t>!’)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표현식을 여러 개 결합하면 코드가 복잡해지는 경향이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템플릿 문자열</a:t>
            </a:r>
            <a:endParaRPr lang="en-US" altLang="ko-KR" dirty="0"/>
          </a:p>
          <a:p>
            <a:pPr lvl="2"/>
            <a:r>
              <a:rPr lang="ko-KR" altLang="en-US" dirty="0"/>
              <a:t>템플릿 문자열은 문자열을 </a:t>
            </a:r>
            <a:r>
              <a:rPr lang="ko-KR" altLang="en-US" dirty="0" err="1"/>
              <a:t>백틱</a:t>
            </a:r>
            <a:r>
              <a:rPr lang="en-US" altLang="ko-KR" dirty="0"/>
              <a:t>( ` )</a:t>
            </a:r>
            <a:r>
              <a:rPr lang="ko-KR" altLang="en-US" dirty="0"/>
              <a:t>으로 감싸서 </a:t>
            </a:r>
            <a:r>
              <a:rPr lang="ko-KR" altLang="en-US" dirty="0" err="1"/>
              <a:t>만듬</a:t>
            </a:r>
            <a:r>
              <a:rPr lang="en-US" altLang="ko-KR" dirty="0"/>
              <a:t>, </a:t>
            </a:r>
            <a:r>
              <a:rPr lang="ko-KR" altLang="en-US" dirty="0"/>
              <a:t>문자열 내부에 </a:t>
            </a:r>
            <a:r>
              <a:rPr lang="en-US" altLang="ko-KR" dirty="0"/>
              <a:t>`${}` </a:t>
            </a:r>
            <a:r>
              <a:rPr lang="ko-KR" altLang="en-US" dirty="0"/>
              <a:t>기호를 사용하여 중괄호</a:t>
            </a:r>
            <a:r>
              <a:rPr lang="en-US" altLang="ko-KR" dirty="0"/>
              <a:t>({}) </a:t>
            </a:r>
            <a:r>
              <a:rPr lang="ko-KR" altLang="en-US" dirty="0"/>
              <a:t>사이에 표현식을 넣음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 `123+52</a:t>
            </a:r>
            <a:r>
              <a:rPr lang="ko-KR" altLang="en-US" dirty="0"/>
              <a:t>의 값은 </a:t>
            </a:r>
            <a:r>
              <a:rPr lang="en-US" altLang="ko-KR" dirty="0"/>
              <a:t>${123+52}</a:t>
            </a:r>
            <a:r>
              <a:rPr lang="ko-KR" altLang="en-US" dirty="0"/>
              <a:t>입니다</a:t>
            </a:r>
            <a:r>
              <a:rPr lang="en-US" altLang="ko-KR" dirty="0"/>
              <a:t>!`</a:t>
            </a:r>
          </a:p>
          <a:p>
            <a:pPr lvl="2"/>
            <a:r>
              <a:rPr lang="en-US" altLang="ko-KR" dirty="0"/>
              <a:t>&gt; console.log(`123+52</a:t>
            </a:r>
            <a:r>
              <a:rPr lang="ko-KR" altLang="en-US" dirty="0"/>
              <a:t>의 값은 </a:t>
            </a:r>
            <a:r>
              <a:rPr lang="en-US" altLang="ko-KR" dirty="0"/>
              <a:t>${123+52}</a:t>
            </a:r>
            <a:r>
              <a:rPr lang="ko-KR" altLang="en-US" dirty="0"/>
              <a:t>입니다</a:t>
            </a:r>
            <a:r>
              <a:rPr lang="en-US" altLang="ko-KR" dirty="0"/>
              <a:t>!’)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D1E0E-1B3B-AFE6-A473-7DBEE964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50" y="1451014"/>
            <a:ext cx="5276850" cy="41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B6B2F7-41ED-FC63-1724-4752623FB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875" y="3941983"/>
            <a:ext cx="5305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36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</a:t>
            </a:r>
            <a:r>
              <a:rPr lang="ko-KR" altLang="en-US" dirty="0" err="1"/>
              <a:t>생성자</a:t>
            </a:r>
            <a:r>
              <a:rPr lang="ko-KR" altLang="en-US" dirty="0"/>
              <a:t> 함수를 구현하고</a:t>
            </a:r>
            <a:r>
              <a:rPr lang="en-US" altLang="ko-KR" dirty="0"/>
              <a:t> </a:t>
            </a:r>
            <a:r>
              <a:rPr lang="ko-KR" altLang="en-US" dirty="0"/>
              <a:t>객체의 모든 속성 값을 출력하는 하는 코드를 작성 하시요</a:t>
            </a:r>
            <a:r>
              <a:rPr lang="en-US" altLang="ko-KR" dirty="0"/>
              <a:t>. (</a:t>
            </a:r>
            <a:r>
              <a:rPr lang="ko-KR" altLang="en-US" dirty="0" err="1"/>
              <a:t>생성자</a:t>
            </a:r>
            <a:r>
              <a:rPr lang="ko-KR" altLang="en-US" dirty="0"/>
              <a:t> 함수 이름은 </a:t>
            </a:r>
            <a:r>
              <a:rPr lang="en-US" altLang="ko-KR" dirty="0"/>
              <a:t>Product)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F68DE4F-1309-4330-8141-B18FCB10C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83841"/>
              </p:ext>
            </p:extLst>
          </p:nvPr>
        </p:nvGraphicFramePr>
        <p:xfrm>
          <a:off x="1944613" y="1367879"/>
          <a:ext cx="76813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삼겹살</a:t>
                      </a:r>
                      <a:r>
                        <a:rPr lang="en-US" altLang="ko-KR" sz="1600" dirty="0"/>
                        <a:t>_A</a:t>
                      </a:r>
                      <a:r>
                        <a:rPr lang="ko-KR" altLang="en-US" sz="1600" dirty="0"/>
                        <a:t>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100g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68264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1690</a:t>
                      </a:r>
                      <a:r>
                        <a:rPr lang="ko-KR" altLang="en-US" sz="1600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7098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AD18F-7A0A-40FD-8F60-D919B48AA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64920"/>
              </p:ext>
            </p:extLst>
          </p:nvPr>
        </p:nvGraphicFramePr>
        <p:xfrm>
          <a:off x="1872605" y="3024063"/>
          <a:ext cx="768138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74831987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081899002"/>
                    </a:ext>
                  </a:extLst>
                </a:gridCol>
              </a:tblGrid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04155"/>
                  </a:ext>
                </a:extLst>
              </a:tr>
              <a:tr h="293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calculate(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&lt;</a:t>
                      </a:r>
                      <a:r>
                        <a:rPr lang="ko-KR" altLang="en-US" sz="1600" dirty="0"/>
                        <a:t>무게</a:t>
                      </a:r>
                      <a:r>
                        <a:rPr lang="en-US" altLang="ko-KR" sz="1600" dirty="0"/>
                        <a:t>&gt;)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무게에 따른 삼겹살 가격을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15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1143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</a:t>
            </a:r>
            <a:r>
              <a:rPr lang="ko-KR" altLang="en-US" dirty="0" err="1"/>
              <a:t>생성자</a:t>
            </a:r>
            <a:r>
              <a:rPr lang="ko-KR" altLang="en-US" dirty="0"/>
              <a:t> 함수를 구현하고</a:t>
            </a:r>
            <a:r>
              <a:rPr lang="en-US" altLang="ko-KR" dirty="0"/>
              <a:t> </a:t>
            </a:r>
            <a:r>
              <a:rPr lang="ko-KR" altLang="en-US" dirty="0"/>
              <a:t>객체의 모든 속성 값을 출력하는 하는 코드를 작성 하시요</a:t>
            </a:r>
            <a:r>
              <a:rPr lang="en-US" altLang="ko-KR" dirty="0"/>
              <a:t>. (</a:t>
            </a:r>
            <a:r>
              <a:rPr lang="ko-KR" altLang="en-US" dirty="0" err="1"/>
              <a:t>생성자</a:t>
            </a:r>
            <a:r>
              <a:rPr lang="ko-KR" altLang="en-US" dirty="0"/>
              <a:t> 함수 이름은 </a:t>
            </a:r>
            <a:r>
              <a:rPr lang="en-US" altLang="ko-KR" dirty="0"/>
              <a:t>Product)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E3010-E9EC-4261-A595-A4D5B562B94F}"/>
              </a:ext>
            </a:extLst>
          </p:cNvPr>
          <p:cNvSpPr/>
          <p:nvPr/>
        </p:nvSpPr>
        <p:spPr>
          <a:xfrm>
            <a:off x="720477" y="1295871"/>
            <a:ext cx="5904656" cy="44641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function Product(name, weight, price)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this.name 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weight;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price;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Product.prototype.calculate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weight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/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return weight *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Product(‘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삼겹살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_A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등급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100, 1690);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(200)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for( var key in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output += key + ‘:’ + product[key]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output 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D7EF74-0464-43ED-8A58-713ECC26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64" y="2320206"/>
            <a:ext cx="44100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92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다음과 같은 객체를 생성할 수 있는 </a:t>
            </a:r>
            <a:r>
              <a:rPr lang="ko-KR" altLang="en-US" dirty="0" err="1"/>
              <a:t>생성자</a:t>
            </a:r>
            <a:r>
              <a:rPr lang="ko-KR" altLang="en-US" dirty="0"/>
              <a:t> 함수를 구현하고</a:t>
            </a:r>
            <a:r>
              <a:rPr lang="en-US" altLang="ko-KR" dirty="0"/>
              <a:t> </a:t>
            </a:r>
            <a:r>
              <a:rPr lang="ko-KR" altLang="en-US" dirty="0"/>
              <a:t>객체의 모든 속성 값을 출력하는 하는 코드를 작성 하시요</a:t>
            </a:r>
            <a:r>
              <a:rPr lang="en-US" altLang="ko-KR" dirty="0"/>
              <a:t>. (</a:t>
            </a:r>
            <a:r>
              <a:rPr lang="ko-KR" altLang="en-US" dirty="0" err="1"/>
              <a:t>생성자</a:t>
            </a:r>
            <a:r>
              <a:rPr lang="ko-KR" altLang="en-US" dirty="0"/>
              <a:t> 함수 이름은 </a:t>
            </a:r>
            <a:r>
              <a:rPr lang="en-US" altLang="ko-KR" dirty="0"/>
              <a:t>Product)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7 – </a:t>
            </a:r>
            <a:r>
              <a:rPr lang="ko-KR" altLang="en-US" dirty="0"/>
              <a:t>생성자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E3010-E9EC-4261-A595-A4D5B562B94F}"/>
              </a:ext>
            </a:extLst>
          </p:cNvPr>
          <p:cNvSpPr/>
          <p:nvPr/>
        </p:nvSpPr>
        <p:spPr>
          <a:xfrm>
            <a:off x="720477" y="1223863"/>
            <a:ext cx="5904656" cy="47525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function Product(name, weight, price)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this.name = name;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weight;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price;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Product.prototype.calculate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weight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this.price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/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this.weight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return weight *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pricePerWeight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Product(‘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삼겹살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_A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등급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’, 100, 1690);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productA.calculate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(200)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for( var key in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productA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if( key != ‘calculate’)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output += key + ‘:’ + product[key]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output 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F91702-5C42-4891-AFC1-51EB9C6F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35" y="2419022"/>
            <a:ext cx="438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806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33938B-00DB-49F3-A114-735BCD9F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91" y="2162446"/>
            <a:ext cx="3540443" cy="142017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기본 자료형과 객체의 차이점</a:t>
            </a:r>
            <a:endParaRPr lang="en-US" altLang="ko-KR" dirty="0"/>
          </a:p>
          <a:p>
            <a:pPr lvl="1"/>
            <a:r>
              <a:rPr lang="ko-KR" altLang="en-US" dirty="0"/>
              <a:t>기본 자료형</a:t>
            </a:r>
            <a:endParaRPr lang="en-US" altLang="ko-KR" dirty="0"/>
          </a:p>
          <a:p>
            <a:pPr lvl="2"/>
            <a:r>
              <a:rPr lang="ko-KR" altLang="en-US" dirty="0"/>
              <a:t>자바스크립트의 여섯 가지 자료형 중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숫자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불</a:t>
            </a:r>
            <a:r>
              <a:rPr lang="ko-KR" altLang="en-US" dirty="0"/>
              <a:t>을 기본 자료형이라고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속성과 메서드 비교 확인 </a:t>
            </a:r>
            <a:r>
              <a:rPr lang="en-US" altLang="ko-KR" dirty="0">
                <a:solidFill>
                  <a:srgbClr val="00B050"/>
                </a:solidFill>
              </a:rPr>
              <a:t>– </a:t>
            </a:r>
            <a:r>
              <a:rPr lang="ko-KR" altLang="en-US" dirty="0">
                <a:solidFill>
                  <a:srgbClr val="00B050"/>
                </a:solidFill>
              </a:rPr>
              <a:t>기본 자료형과 객체는 같은 속성과 메서드를 가지고 있음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기본 자료형도 속성이나 메서드를 사용하면 객체로 자동 변환 됨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A11A75-20E1-4EB0-A2D7-9AD3519D2513}"/>
              </a:ext>
            </a:extLst>
          </p:cNvPr>
          <p:cNvSpPr/>
          <p:nvPr/>
        </p:nvSpPr>
        <p:spPr>
          <a:xfrm>
            <a:off x="1080517" y="1557113"/>
            <a:ext cx="6264696" cy="202551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&lt;!-- code 8-2 --&gt;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primitiveNumber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273;		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기본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자료형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Number(273);	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객체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primitiveNumber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primitiveNumber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objectNumber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7479E-FD52-4DF8-B6D2-093C00DD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391" y="4033489"/>
            <a:ext cx="3367088" cy="1366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0226B-6F6B-4C9F-8607-DA3EC032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291" y="884739"/>
            <a:ext cx="3060383" cy="10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505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 err="1"/>
              <a:t>자바스크립에서</a:t>
            </a:r>
            <a:r>
              <a:rPr lang="ko-KR" altLang="en-US" dirty="0"/>
              <a:t> 가장 기본적인 내장 객체는 </a:t>
            </a:r>
            <a:r>
              <a:rPr lang="en-US" altLang="ko-KR" dirty="0"/>
              <a:t>Object </a:t>
            </a:r>
            <a:r>
              <a:rPr lang="ko-KR" altLang="en-US" dirty="0"/>
              <a:t>객체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8.2.1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ko-KR" altLang="en-US" dirty="0"/>
              <a:t>다음 두 가지 방법으로 </a:t>
            </a:r>
            <a:r>
              <a:rPr lang="en-US" altLang="ko-KR" dirty="0"/>
              <a:t>Object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자바스크립트의 모든 기본 내장 객체는 </a:t>
            </a:r>
            <a:r>
              <a:rPr lang="en-US" altLang="ko-KR" dirty="0"/>
              <a:t>Object </a:t>
            </a:r>
            <a:r>
              <a:rPr lang="ko-KR" altLang="en-US" dirty="0"/>
              <a:t>객체를 기본으로 만들었음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err="1"/>
              <a:t>자바스크립의</a:t>
            </a:r>
            <a:r>
              <a:rPr lang="ko-KR" altLang="en-US" dirty="0"/>
              <a:t> 모든 기본 내장 객체에는 </a:t>
            </a:r>
            <a:r>
              <a:rPr lang="en-US" altLang="ko-KR" dirty="0"/>
              <a:t>Object </a:t>
            </a:r>
            <a:r>
              <a:rPr lang="ko-KR" altLang="en-US" dirty="0"/>
              <a:t>객체의 </a:t>
            </a:r>
            <a:r>
              <a:rPr lang="en-US" altLang="ko-KR" dirty="0"/>
              <a:t>7 </a:t>
            </a:r>
            <a:r>
              <a:rPr lang="ko-KR" altLang="en-US" dirty="0"/>
              <a:t>가지 메서드</a:t>
            </a:r>
            <a:r>
              <a:rPr lang="en-US" altLang="ko-KR" dirty="0"/>
              <a:t>(constructor, </a:t>
            </a:r>
            <a:r>
              <a:rPr lang="en-US" altLang="ko-KR" dirty="0" err="1"/>
              <a:t>hasOwnProperty</a:t>
            </a:r>
            <a:r>
              <a:rPr lang="en-US" altLang="ko-KR" dirty="0"/>
              <a:t>, …, </a:t>
            </a:r>
            <a:r>
              <a:rPr lang="en-US" altLang="ko-KR" dirty="0" err="1"/>
              <a:t>toString</a:t>
            </a:r>
            <a:r>
              <a:rPr lang="en-US" altLang="ko-KR" dirty="0"/>
              <a:t>, </a:t>
            </a:r>
            <a:r>
              <a:rPr lang="en-US" altLang="ko-KR" dirty="0" err="1"/>
              <a:t>valueOf</a:t>
            </a:r>
            <a:r>
              <a:rPr lang="en-US" altLang="ko-KR" dirty="0"/>
              <a:t>) </a:t>
            </a:r>
            <a:r>
              <a:rPr lang="ko-KR" altLang="en-US" dirty="0"/>
              <a:t>가 포함됨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, var number = new Number( );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359693-66F5-46FF-BC65-602407E50914}"/>
              </a:ext>
            </a:extLst>
          </p:cNvPr>
          <p:cNvSpPr/>
          <p:nvPr/>
        </p:nvSpPr>
        <p:spPr>
          <a:xfrm>
            <a:off x="2470527" y="1943943"/>
            <a:ext cx="6264696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object =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object = new Object( 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71A3E-F021-4AC5-B26A-444D6457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73" y="4013993"/>
            <a:ext cx="3752850" cy="1581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9B2FED-7C83-4ACC-98EA-DD867C38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88" y="4020953"/>
            <a:ext cx="4400550" cy="1905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1A678-1182-44CC-89E8-1EE2AB49F39B}"/>
              </a:ext>
            </a:extLst>
          </p:cNvPr>
          <p:cNvSpPr/>
          <p:nvPr/>
        </p:nvSpPr>
        <p:spPr>
          <a:xfrm>
            <a:off x="1944613" y="4176191"/>
            <a:ext cx="1872208" cy="14084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156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8.2.2 </a:t>
            </a:r>
            <a:r>
              <a:rPr lang="ko-KR" altLang="en-US" dirty="0"/>
              <a:t>속성과 메서드</a:t>
            </a:r>
            <a:endParaRPr lang="en-US" altLang="ko-KR" dirty="0"/>
          </a:p>
          <a:p>
            <a:pPr lvl="2"/>
            <a:r>
              <a:rPr lang="en-US" altLang="ko-KR" dirty="0" err="1"/>
              <a:t>toString</a:t>
            </a:r>
            <a:r>
              <a:rPr lang="en-US" altLang="ko-KR" dirty="0"/>
              <a:t>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//1, //2</a:t>
            </a:r>
            <a:r>
              <a:rPr lang="ko-KR" altLang="en-US" dirty="0"/>
              <a:t>의 출력 결과 동일</a:t>
            </a:r>
            <a:endParaRPr lang="en-US" altLang="ko-KR" dirty="0"/>
          </a:p>
          <a:p>
            <a:pPr lvl="3"/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메서드는 객체를 문자열로 변환할 때 자동 호출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원래 모든 객체는 </a:t>
            </a:r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메서드를 갖는데 위 코드에서는 재 선언 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객체를 문자열로 변환할 때 </a:t>
            </a:r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메서드는 자동 호출 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D1478-13DC-4F2D-A1A8-FC288D4EFA41}"/>
              </a:ext>
            </a:extLst>
          </p:cNvPr>
          <p:cNvSpPr/>
          <p:nvPr/>
        </p:nvSpPr>
        <p:spPr>
          <a:xfrm>
            <a:off x="1080517" y="1661505"/>
            <a:ext cx="4464496" cy="10920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object = new Object( 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object );		//1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	//2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383F1B-6643-419B-9E37-96A7F1B04414}"/>
              </a:ext>
            </a:extLst>
          </p:cNvPr>
          <p:cNvSpPr/>
          <p:nvPr/>
        </p:nvSpPr>
        <p:spPr>
          <a:xfrm>
            <a:off x="1080517" y="3320641"/>
            <a:ext cx="4464496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name 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윤명월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grade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대학교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학년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this.name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this.grade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student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E1359B-95DD-45F2-96AF-3BEC395B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09" y="1744145"/>
            <a:ext cx="3033713" cy="926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871A3E-F021-4AC5-B26A-444D6457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237" y="644959"/>
            <a:ext cx="3752850" cy="15811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337464" y="1965166"/>
            <a:ext cx="3759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49264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8.2.2 </a:t>
            </a:r>
            <a:r>
              <a:rPr lang="ko-KR" altLang="en-US" dirty="0"/>
              <a:t>속성과 메서드</a:t>
            </a:r>
            <a:endParaRPr lang="en-US" altLang="ko-KR" dirty="0"/>
          </a:p>
          <a:p>
            <a:pPr lvl="2"/>
            <a:r>
              <a:rPr lang="en-US" altLang="ko-KR" dirty="0" err="1"/>
              <a:t>toString</a:t>
            </a:r>
            <a:r>
              <a:rPr lang="en-US" altLang="ko-KR" dirty="0"/>
              <a:t>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toString</a:t>
            </a:r>
            <a:r>
              <a:rPr lang="en-US" altLang="ko-KR" dirty="0"/>
              <a:t> </a:t>
            </a:r>
            <a:r>
              <a:rPr lang="ko-KR" altLang="en-US" dirty="0"/>
              <a:t>속성을 재정의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95ED9E-ABA9-404E-80AA-5FE448D55D8A}"/>
              </a:ext>
            </a:extLst>
          </p:cNvPr>
          <p:cNvSpPr/>
          <p:nvPr/>
        </p:nvSpPr>
        <p:spPr>
          <a:xfrm>
            <a:off x="1080517" y="1655911"/>
            <a:ext cx="4464496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name 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윤명월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grade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대학교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학년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student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student.toString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05FC41-26FB-4516-B3E8-10C18EBF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76" y="1655911"/>
            <a:ext cx="3033713" cy="9267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BF6044-7896-46B4-8EAD-8FB537DC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89" y="2313305"/>
            <a:ext cx="3033713" cy="9267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7C34BA-057C-4796-B910-7D5AE82F750D}"/>
              </a:ext>
            </a:extLst>
          </p:cNvPr>
          <p:cNvSpPr/>
          <p:nvPr/>
        </p:nvSpPr>
        <p:spPr>
          <a:xfrm>
            <a:off x="1080517" y="3320641"/>
            <a:ext cx="4464496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student =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name 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윤명월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grade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대학교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학년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this.name + ‘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this.grade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student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4B8E4E-84C7-4716-BB55-3E5FFB9A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55" y="3847790"/>
            <a:ext cx="3053715" cy="9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838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8.2.3 </a:t>
            </a:r>
            <a:r>
              <a:rPr lang="ko-KR" altLang="en-US" dirty="0" err="1"/>
              <a:t>자료형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2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연산자로 자료형 검사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둘 다 숫자지만 생성자 함수로 만든 숫자는 객체이므로 </a:t>
            </a:r>
            <a:r>
              <a:rPr lang="en-US" altLang="ko-KR" dirty="0" err="1"/>
              <a:t>typeof</a:t>
            </a:r>
            <a:r>
              <a:rPr lang="en-US" altLang="ko-KR" dirty="0"/>
              <a:t>( )</a:t>
            </a:r>
            <a:r>
              <a:rPr lang="ko-KR" altLang="en-US" dirty="0"/>
              <a:t>에 의한 출력은 </a:t>
            </a:r>
            <a:r>
              <a:rPr lang="en-US" altLang="ko-KR" dirty="0"/>
              <a:t>object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D1478-13DC-4F2D-A1A8-FC288D4EFA41}"/>
              </a:ext>
            </a:extLst>
          </p:cNvPr>
          <p:cNvSpPr/>
          <p:nvPr/>
        </p:nvSpPr>
        <p:spPr>
          <a:xfrm>
            <a:off x="1080517" y="1627321"/>
            <a:ext cx="4464496" cy="197280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&lt;!-- code 8-7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sym typeface="Wingdings" pitchFamily="2" charset="2"/>
              </a:rPr>
              <a:t>--&gt;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Number(273);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‘1.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‘2.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26CFDF-12B2-4B9E-AF20-BF0A94A1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583" y="1887412"/>
            <a:ext cx="4371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72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8.2.3 </a:t>
            </a:r>
            <a:r>
              <a:rPr lang="ko-KR" altLang="en-US" dirty="0" err="1"/>
              <a:t>자료형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2"/>
            <a:r>
              <a:rPr lang="ko-KR" altLang="en-US" dirty="0"/>
              <a:t>생성자 함수를 사용한 자료형 검사</a:t>
            </a:r>
            <a:endParaRPr lang="en-US" altLang="ko-KR" dirty="0"/>
          </a:p>
          <a:p>
            <a:pPr lvl="3"/>
            <a:r>
              <a:rPr lang="en-US" altLang="ko-KR" dirty="0"/>
              <a:t>Object </a:t>
            </a:r>
            <a:r>
              <a:rPr lang="ko-KR" altLang="en-US" dirty="0"/>
              <a:t>객체에 있는 </a:t>
            </a:r>
            <a:r>
              <a:rPr lang="en-US" altLang="ko-KR" dirty="0"/>
              <a:t>constructor( ) </a:t>
            </a:r>
            <a:r>
              <a:rPr lang="ko-KR" altLang="en-US" dirty="0"/>
              <a:t>메서드는 객체의 생성자 함수를 의미하며 자료형을 검사할 때 유용하게 활용</a:t>
            </a:r>
            <a:endParaRPr lang="en-US" altLang="ko-KR" dirty="0"/>
          </a:p>
          <a:p>
            <a:pPr lvl="3"/>
            <a:r>
              <a:rPr lang="ko-KR" altLang="en-US" dirty="0"/>
              <a:t>생성자 함수를 사용한 자료형 검사 </a:t>
            </a:r>
            <a:r>
              <a:rPr lang="en-US" altLang="ko-KR" dirty="0"/>
              <a:t>vs. </a:t>
            </a:r>
            <a:r>
              <a:rPr lang="en-US" altLang="ko-KR" dirty="0" err="1"/>
              <a:t>typeof</a:t>
            </a:r>
            <a:r>
              <a:rPr lang="ko-KR" altLang="en-US" dirty="0"/>
              <a:t> 연산자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객체의 생성자 함수가 </a:t>
            </a:r>
            <a:r>
              <a:rPr lang="en-US" altLang="ko-KR" dirty="0"/>
              <a:t>Number </a:t>
            </a:r>
            <a:r>
              <a:rPr lang="ko-KR" altLang="en-US" dirty="0"/>
              <a:t>생성자 함수인지 비교하면 쉽게 숫자인지 구분할 수 있음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D1478-13DC-4F2D-A1A8-FC288D4EFA41}"/>
              </a:ext>
            </a:extLst>
          </p:cNvPr>
          <p:cNvSpPr/>
          <p:nvPr/>
        </p:nvSpPr>
        <p:spPr>
          <a:xfrm>
            <a:off x="6319918" y="2121091"/>
            <a:ext cx="4464496" cy="23328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Number(273);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== Number)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은 숫자입니다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== Number)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는 숫자입니다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46706A-D21D-472C-A5B2-925C0397F528}"/>
              </a:ext>
            </a:extLst>
          </p:cNvPr>
          <p:cNvSpPr/>
          <p:nvPr/>
        </p:nvSpPr>
        <p:spPr>
          <a:xfrm>
            <a:off x="1417929" y="2133684"/>
            <a:ext cx="4464496" cy="23328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Number(273);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‘1. ‘+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‘2. ‘+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numberFromObject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01362-E9F7-4105-B587-C9AE3E3B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715" y="4209323"/>
            <a:ext cx="3040380" cy="1060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7DDB8-FF75-46ED-9805-FF4741B1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211" y="4157318"/>
            <a:ext cx="3040380" cy="9401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0B679D-3DEA-43E3-858D-345CD3EE1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269" y="4898925"/>
            <a:ext cx="304038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8526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8.2 Object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8.2.4 </a:t>
            </a:r>
            <a:r>
              <a:rPr lang="ko-KR" altLang="en-US" dirty="0"/>
              <a:t>모든 객체에 메서드 추가</a:t>
            </a:r>
            <a:endParaRPr lang="en-US" altLang="ko-KR" dirty="0"/>
          </a:p>
          <a:p>
            <a:pPr lvl="2"/>
            <a:r>
              <a:rPr lang="en-US" altLang="ko-KR" dirty="0"/>
              <a:t>Object </a:t>
            </a:r>
            <a:r>
              <a:rPr lang="ko-KR" altLang="en-US" dirty="0"/>
              <a:t>객체는 모든 자바스크립트 객체의 최 상위 객체</a:t>
            </a:r>
            <a:endParaRPr lang="en-US" altLang="ko-KR" dirty="0"/>
          </a:p>
          <a:p>
            <a:pPr lvl="3"/>
            <a:r>
              <a:rPr lang="en-US" altLang="ko-KR" dirty="0"/>
              <a:t>Object </a:t>
            </a:r>
            <a:r>
              <a:rPr lang="ko-KR" altLang="en-US" dirty="0"/>
              <a:t>객체의 프로토 타입에 속성 또는 메서드를 추가하면 모든 객체에서 이를 활용할 수 있음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21F55A-4B75-45B0-9F1D-5581B1747355}"/>
              </a:ext>
            </a:extLst>
          </p:cNvPr>
          <p:cNvSpPr/>
          <p:nvPr/>
        </p:nvSpPr>
        <p:spPr>
          <a:xfrm>
            <a:off x="3370627" y="1943943"/>
            <a:ext cx="4464496" cy="15384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Object.prototype.test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alert(this);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number = 11;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number.test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614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상수</a:t>
            </a:r>
            <a:endParaRPr lang="en-US" altLang="ko-KR" dirty="0"/>
          </a:p>
          <a:p>
            <a:pPr lvl="1"/>
            <a:r>
              <a:rPr lang="ko-KR" altLang="en-US" dirty="0"/>
              <a:t>한번 선언하면 변경 불가</a:t>
            </a:r>
            <a:endParaRPr lang="en-US" altLang="ko-KR" dirty="0"/>
          </a:p>
          <a:p>
            <a:pPr lvl="2"/>
            <a:r>
              <a:rPr lang="en-US" altLang="ko-KR" dirty="0"/>
              <a:t>const </a:t>
            </a:r>
            <a:r>
              <a:rPr lang="ko-KR" altLang="en-US" dirty="0"/>
              <a:t>이름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변수는 값을 저장할 때 사용하는 식별자</a:t>
            </a:r>
            <a:endParaRPr lang="en-US" altLang="ko-KR" dirty="0"/>
          </a:p>
          <a:p>
            <a:pPr lvl="2"/>
            <a:r>
              <a:rPr lang="ko-KR" altLang="en-US" dirty="0"/>
              <a:t>변수에는 숫자 뿐만 아니라 모든 자료형을 저장할 수 있음</a:t>
            </a:r>
            <a:endParaRPr lang="en-US" altLang="ko-KR" dirty="0"/>
          </a:p>
          <a:p>
            <a:pPr lvl="1"/>
            <a:r>
              <a:rPr lang="ko-KR" altLang="en-US" dirty="0"/>
              <a:t>변수의 생성과 사용</a:t>
            </a:r>
            <a:endParaRPr lang="en-US" altLang="ko-KR" dirty="0"/>
          </a:p>
          <a:p>
            <a:pPr lvl="2"/>
            <a:r>
              <a:rPr lang="ko-KR" altLang="en-US" dirty="0"/>
              <a:t>변수를 만드는 것을 </a:t>
            </a:r>
            <a:r>
              <a:rPr lang="en-US" altLang="ko-KR" dirty="0"/>
              <a:t>“</a:t>
            </a:r>
            <a:r>
              <a:rPr lang="ko-KR" altLang="en-US" dirty="0"/>
              <a:t>변수를 선언한다</a:t>
            </a:r>
            <a:r>
              <a:rPr lang="en-US" altLang="ko-KR" dirty="0"/>
              <a:t>”</a:t>
            </a:r>
            <a:r>
              <a:rPr lang="ko-KR" altLang="en-US" dirty="0"/>
              <a:t>라고 말함</a:t>
            </a:r>
            <a:endParaRPr lang="en-US" altLang="ko-KR" dirty="0"/>
          </a:p>
          <a:p>
            <a:pPr lvl="2"/>
            <a:r>
              <a:rPr lang="ko-KR" altLang="en-US" dirty="0"/>
              <a:t>변수 선언 형태</a:t>
            </a:r>
            <a:endParaRPr lang="en-US" altLang="ko-KR" dirty="0"/>
          </a:p>
          <a:p>
            <a:pPr lvl="3"/>
            <a:r>
              <a:rPr lang="en-US" altLang="ko-KR" dirty="0"/>
              <a:t>let</a:t>
            </a:r>
            <a:r>
              <a:rPr lang="ko-KR" altLang="en-US" dirty="0"/>
              <a:t> 키워드 뒤에 식별자를 쓰면 해당 식별자는 변수 이름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변수에</a:t>
            </a:r>
            <a:r>
              <a:rPr lang="en-US" altLang="ko-KR" dirty="0"/>
              <a:t> </a:t>
            </a:r>
            <a:r>
              <a:rPr lang="ko-KR" altLang="en-US" dirty="0"/>
              <a:t>값을 저장하는 것을 </a:t>
            </a:r>
            <a:r>
              <a:rPr lang="en-US" altLang="ko-KR" dirty="0"/>
              <a:t>“</a:t>
            </a:r>
            <a:r>
              <a:rPr lang="ko-KR" altLang="en-US" dirty="0"/>
              <a:t>변수에 값을 할당한다</a:t>
            </a:r>
            <a:r>
              <a:rPr lang="en-US" altLang="ko-KR" dirty="0"/>
              <a:t>”</a:t>
            </a:r>
            <a:r>
              <a:rPr lang="ko-KR" altLang="en-US" dirty="0"/>
              <a:t>라고 말함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변수를 선언한 후 처음 값을 할당하는 것을 </a:t>
            </a:r>
            <a:r>
              <a:rPr lang="en-US" altLang="ko-KR" dirty="0"/>
              <a:t>“</a:t>
            </a:r>
            <a:r>
              <a:rPr lang="ko-KR" altLang="en-US" dirty="0"/>
              <a:t>변수를 초기화 한다</a:t>
            </a:r>
            <a:r>
              <a:rPr lang="en-US" altLang="ko-KR" dirty="0"/>
              <a:t>”</a:t>
            </a:r>
            <a:r>
              <a:rPr lang="ko-KR" altLang="en-US" dirty="0"/>
              <a:t>라고 말함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A81D6B-B38D-48B3-B6A8-304437CA6336}"/>
              </a:ext>
            </a:extLst>
          </p:cNvPr>
          <p:cNvSpPr/>
          <p:nvPr/>
        </p:nvSpPr>
        <p:spPr>
          <a:xfrm>
            <a:off x="4099892" y="3874560"/>
            <a:ext cx="3312368" cy="2780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let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nameOfVariable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D274EB-4BF6-43FE-970B-1D0366AF8059}"/>
              </a:ext>
            </a:extLst>
          </p:cNvPr>
          <p:cNvSpPr/>
          <p:nvPr/>
        </p:nvSpPr>
        <p:spPr>
          <a:xfrm>
            <a:off x="4099892" y="4420848"/>
            <a:ext cx="3312368" cy="2780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let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nameOfVariable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3.3;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647530-FCFE-47E5-A27A-889BEC9BF0B7}"/>
              </a:ext>
            </a:extLst>
          </p:cNvPr>
          <p:cNvSpPr/>
          <p:nvPr/>
        </p:nvSpPr>
        <p:spPr>
          <a:xfrm>
            <a:off x="4099892" y="5100866"/>
            <a:ext cx="3312368" cy="51897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let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nameOfVariable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nameOfVariable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3.141592;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7D7F62-3B47-EC75-F671-FDE979FB9A31}"/>
              </a:ext>
            </a:extLst>
          </p:cNvPr>
          <p:cNvSpPr/>
          <p:nvPr/>
        </p:nvSpPr>
        <p:spPr>
          <a:xfrm>
            <a:off x="4099892" y="1311971"/>
            <a:ext cx="3312368" cy="2780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const pi = 3.141592</a:t>
            </a:r>
          </a:p>
        </p:txBody>
      </p:sp>
    </p:spTree>
    <p:extLst>
      <p:ext uri="{BB962C8B-B14F-4D97-AF65-F5344CB8AC3E}">
        <p14:creationId xmlns:p14="http://schemas.microsoft.com/office/powerpoint/2010/main" val="10915323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8.3 Number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Number </a:t>
            </a:r>
            <a:r>
              <a:rPr lang="ko-KR" altLang="en-US" dirty="0"/>
              <a:t>객체는 자바스크립트에서 가장 단순한 객체로 숫자를 표현할 때 사용</a:t>
            </a:r>
            <a:endParaRPr lang="en-US" altLang="ko-KR" dirty="0"/>
          </a:p>
          <a:p>
            <a:pPr lvl="1"/>
            <a:r>
              <a:rPr lang="en-US" altLang="ko-KR" dirty="0"/>
              <a:t>Number </a:t>
            </a:r>
            <a:r>
              <a:rPr lang="ko-KR" altLang="en-US" dirty="0"/>
              <a:t>객체는 아래 두 가지 방법으로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8.3.1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2"/>
            <a:r>
              <a:rPr lang="en-US" altLang="ko-KR" dirty="0"/>
              <a:t>Number </a:t>
            </a:r>
            <a:r>
              <a:rPr lang="ko-KR" altLang="en-US" dirty="0"/>
              <a:t>객체는 </a:t>
            </a:r>
            <a:r>
              <a:rPr lang="en-US" altLang="ko-KR" dirty="0"/>
              <a:t>Object </a:t>
            </a:r>
            <a:r>
              <a:rPr lang="ko-KR" altLang="en-US" dirty="0"/>
              <a:t>객체가 가지는 일곱 가지 메서드는 물론이고 세 가지 메서드를 추가로 갖음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D1478-13DC-4F2D-A1A8-FC288D4EFA41}"/>
              </a:ext>
            </a:extLst>
          </p:cNvPr>
          <p:cNvSpPr/>
          <p:nvPr/>
        </p:nvSpPr>
        <p:spPr>
          <a:xfrm>
            <a:off x="3370627" y="1601077"/>
            <a:ext cx="5342738" cy="149499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numberFromConstructor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Number(273);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alert(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numberFromLiteral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 );		//number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numberFromConstructor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 );	//object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6F5C5885-82FE-486C-9A5F-85A6F1607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57150"/>
              </p:ext>
            </p:extLst>
          </p:nvPr>
        </p:nvGraphicFramePr>
        <p:xfrm>
          <a:off x="1420981" y="3888159"/>
          <a:ext cx="86701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759">
                  <a:extLst>
                    <a:ext uri="{9D8B030D-6E8A-4147-A177-3AD203B41FA5}">
                      <a16:colId xmlns:a16="http://schemas.microsoft.com/office/drawing/2014/main" val="1985163153"/>
                    </a:ext>
                  </a:extLst>
                </a:gridCol>
                <a:gridCol w="6361430">
                  <a:extLst>
                    <a:ext uri="{9D8B030D-6E8A-4147-A177-3AD203B41FA5}">
                      <a16:colId xmlns:a16="http://schemas.microsoft.com/office/drawing/2014/main" val="324677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60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toExponential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숫자를 지수 표현의 문자열로 변환하여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3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toFixed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숫자를 고정 소수점 표시로 나타낸 문자열을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3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toPrecision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숫자를 길이에 따라 지수 표시 또는 고정 소수점 표시로 나타낸 문자열을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86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9307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8.3 Number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아래 코드 실행 결과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숫자를 지수 표시로 변환하여 문자열로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숫자를 고정 소수점 표시로 변환하여 문자열로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D1478-13DC-4F2D-A1A8-FC288D4EFA41}"/>
              </a:ext>
            </a:extLst>
          </p:cNvPr>
          <p:cNvSpPr/>
          <p:nvPr/>
        </p:nvSpPr>
        <p:spPr>
          <a:xfrm>
            <a:off x="1173385" y="2592015"/>
            <a:ext cx="5667572" cy="130521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number = 273.5210332;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number.toFixed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(1)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number.toFixed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(4);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 );	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5E64D6-9C9C-47B1-BBB5-9078B378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1" y="2601646"/>
            <a:ext cx="3795332" cy="13175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BF2C71-3F9E-495F-855A-40A7BCF669EA}"/>
              </a:ext>
            </a:extLst>
          </p:cNvPr>
          <p:cNvSpPr/>
          <p:nvPr/>
        </p:nvSpPr>
        <p:spPr>
          <a:xfrm>
            <a:off x="1173586" y="1249501"/>
            <a:ext cx="5667572" cy="98247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100,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number_b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10.3;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number_a.toExponential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‘, ‘ +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number_b.toExponential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 );	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56753-C9E0-4E49-9B6D-3A5D49C3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96" y="1232409"/>
            <a:ext cx="3795332" cy="10743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D23204-0157-40E7-9262-06EAE16DCCA2}"/>
              </a:ext>
            </a:extLst>
          </p:cNvPr>
          <p:cNvSpPr/>
          <p:nvPr/>
        </p:nvSpPr>
        <p:spPr>
          <a:xfrm>
            <a:off x="1173385" y="4032175"/>
            <a:ext cx="5667572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number = (273.5210332).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toFixed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(4);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AB19E8-94D4-44B6-9393-9026AE881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212" y="4032175"/>
            <a:ext cx="3795332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1111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8.3 Number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8.3.2 </a:t>
            </a:r>
            <a:r>
              <a:rPr lang="ko-KR" altLang="en-US" dirty="0"/>
              <a:t>생성자 함수의 속성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128887684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String </a:t>
            </a:r>
            <a:r>
              <a:rPr lang="ko-KR" altLang="en-US" dirty="0">
                <a:solidFill>
                  <a:srgbClr val="00B050"/>
                </a:solidFill>
              </a:rPr>
              <a:t>객체는 자바스크립트에서 가장 많이 사용</a:t>
            </a:r>
            <a:r>
              <a:rPr lang="ko-KR" altLang="en-US" dirty="0"/>
              <a:t>되는 내장 객체</a:t>
            </a:r>
            <a:endParaRPr lang="en-US" altLang="ko-KR" dirty="0"/>
          </a:p>
          <a:p>
            <a:pPr lvl="1"/>
            <a:r>
              <a:rPr lang="en-US" altLang="ko-KR" dirty="0"/>
              <a:t>8.4.1 </a:t>
            </a:r>
            <a:r>
              <a:rPr lang="ko-KR" altLang="en-US" dirty="0"/>
              <a:t>생성 </a:t>
            </a:r>
            <a:r>
              <a:rPr lang="en-US" altLang="ko-KR" dirty="0"/>
              <a:t>- </a:t>
            </a:r>
            <a:r>
              <a:rPr lang="ko-KR" altLang="en-US" dirty="0"/>
              <a:t>두 가지 방법으로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8.4.2 </a:t>
            </a:r>
            <a:r>
              <a:rPr lang="ko-KR" altLang="en-US" dirty="0"/>
              <a:t>기본 속성과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length </a:t>
            </a:r>
            <a:r>
              <a:rPr lang="ko-KR" altLang="en-US" dirty="0"/>
              <a:t>속성은 문자열의 길이를 의미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13A9B7-7C7C-4C77-A406-3583C16B770C}"/>
              </a:ext>
            </a:extLst>
          </p:cNvPr>
          <p:cNvSpPr/>
          <p:nvPr/>
        </p:nvSpPr>
        <p:spPr>
          <a:xfrm>
            <a:off x="1278534" y="1720397"/>
            <a:ext cx="5778647" cy="166370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‘Hello World…!’;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stringFromConstructor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String(‘Hello World…!’);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stringFromLiteral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+ ‘\n’;		//string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stringFromConstructor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		//object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4284CA-6435-4317-8CC2-73F5E0C9F71A}"/>
              </a:ext>
            </a:extLst>
          </p:cNvPr>
          <p:cNvSpPr/>
          <p:nvPr/>
        </p:nvSpPr>
        <p:spPr>
          <a:xfrm>
            <a:off x="1278534" y="3960167"/>
            <a:ext cx="5778647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characters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prompt(‘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사용할 비밀 번호를 입력해주세요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 ‘6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글자 이상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characters.length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6 ) { alert(‘6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글자 이상 입력해 주세요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.’);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else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하셨습니다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048343-6D4A-425D-88F7-B73BCDA9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07" y="1950270"/>
            <a:ext cx="3474720" cy="1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9624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메서드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기본 메서드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rgbClr val="FF0000"/>
                </a:solidFill>
              </a:rPr>
              <a:t>HTML </a:t>
            </a:r>
            <a:r>
              <a:rPr lang="ko-KR" altLang="en-US" dirty="0">
                <a:solidFill>
                  <a:srgbClr val="FF0000"/>
                </a:solidFill>
              </a:rPr>
              <a:t>관련 메서드</a:t>
            </a:r>
            <a:r>
              <a:rPr lang="ko-KR" altLang="en-US" dirty="0"/>
              <a:t>로 구분됨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기본 메서드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139FFDC-5EB1-4CA0-905F-FE3A1B3AC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88683"/>
              </p:ext>
            </p:extLst>
          </p:nvPr>
        </p:nvGraphicFramePr>
        <p:xfrm>
          <a:off x="864493" y="1943943"/>
          <a:ext cx="1015983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79">
                  <a:extLst>
                    <a:ext uri="{9D8B030D-6E8A-4147-A177-3AD203B41FA5}">
                      <a16:colId xmlns:a16="http://schemas.microsoft.com/office/drawing/2014/main" val="3187779988"/>
                    </a:ext>
                  </a:extLst>
                </a:gridCol>
                <a:gridCol w="6724860">
                  <a:extLst>
                    <a:ext uri="{9D8B030D-6E8A-4147-A177-3AD203B41FA5}">
                      <a16:colId xmlns:a16="http://schemas.microsoft.com/office/drawing/2014/main" val="319940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35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charAt</a:t>
                      </a:r>
                      <a:r>
                        <a:rPr lang="en-US" altLang="ko-KR" sz="1400" dirty="0"/>
                        <a:t>(position)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position</a:t>
                      </a:r>
                      <a:r>
                        <a:rPr lang="ko-KR" altLang="en-US" sz="1400" dirty="0"/>
                        <a:t>에 위치한 문자를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7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charCodeAt</a:t>
                      </a:r>
                      <a:r>
                        <a:rPr lang="en-US" altLang="ko-KR" sz="1400" dirty="0"/>
                        <a:t>(position)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Position</a:t>
                      </a:r>
                      <a:r>
                        <a:rPr lang="ko-KR" altLang="en-US" sz="1400" dirty="0"/>
                        <a:t>에 위치하는 문자의 유니코드 번호를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1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concat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args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매개 변수로 입력한 문자열을 본 문자열 뒤에 붙여서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9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indexOf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searchString</a:t>
                      </a:r>
                      <a:r>
                        <a:rPr lang="en-US" altLang="ko-KR" sz="1400" dirty="0"/>
                        <a:t>, position)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 앞에서부터 검색하여 일치하는 문자열의 위치를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lastIndexOf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searchString</a:t>
                      </a:r>
                      <a:r>
                        <a:rPr lang="en-US" altLang="ko-KR" sz="1400" dirty="0"/>
                        <a:t>, position)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 뒤에서부터 검색하여 일치하는 문자열의 위치를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match(</a:t>
                      </a:r>
                      <a:r>
                        <a:rPr lang="en-US" altLang="ko-KR" sz="1400" dirty="0" err="1"/>
                        <a:t>regExp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 내에 </a:t>
                      </a:r>
                      <a:r>
                        <a:rPr lang="en-US" altLang="ko-KR" sz="1400" dirty="0" err="1"/>
                        <a:t>regExp</a:t>
                      </a:r>
                      <a:r>
                        <a:rPr lang="ko-KR" altLang="en-US" sz="1400" dirty="0"/>
                        <a:t>가 있는지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7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replace(</a:t>
                      </a:r>
                      <a:r>
                        <a:rPr lang="en-US" altLang="ko-KR" sz="1400" dirty="0" err="1"/>
                        <a:t>regExp</a:t>
                      </a:r>
                      <a:r>
                        <a:rPr lang="en-US" altLang="ko-KR" sz="1400" dirty="0"/>
                        <a:t>, replacement)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regExp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en-US" altLang="ko-KR" sz="1400" dirty="0"/>
                        <a:t>replacement</a:t>
                      </a:r>
                      <a:r>
                        <a:rPr lang="ko-KR" altLang="en-US" sz="1400" dirty="0"/>
                        <a:t>로 바꾼 후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search(</a:t>
                      </a:r>
                      <a:r>
                        <a:rPr lang="en-US" altLang="ko-KR" sz="1400" dirty="0" err="1"/>
                        <a:t>regExp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regExp</a:t>
                      </a:r>
                      <a:r>
                        <a:rPr lang="ko-KR" altLang="en-US" sz="1400" dirty="0"/>
                        <a:t>와 일치하는 문자열의 위치를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1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slice(</a:t>
                      </a:r>
                      <a:r>
                        <a:rPr lang="en-US" altLang="ko-KR" sz="1400" dirty="0"/>
                        <a:t>start, 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특정 위치의 문자열을 추출해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94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93887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기본 메서드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아래 코드 실행 결과 예측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rgbClr val="00B050"/>
                </a:solidFill>
              </a:rPr>
              <a:t>많이 하는 실수</a:t>
            </a:r>
            <a:r>
              <a:rPr lang="en-US" altLang="ko-KR" dirty="0">
                <a:solidFill>
                  <a:srgbClr val="00B050"/>
                </a:solidFill>
              </a:rPr>
              <a:t>!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139FFDC-5EB1-4CA0-905F-FE3A1B3AC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38834"/>
              </p:ext>
            </p:extLst>
          </p:nvPr>
        </p:nvGraphicFramePr>
        <p:xfrm>
          <a:off x="864493" y="1367879"/>
          <a:ext cx="1015983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79">
                  <a:extLst>
                    <a:ext uri="{9D8B030D-6E8A-4147-A177-3AD203B41FA5}">
                      <a16:colId xmlns:a16="http://schemas.microsoft.com/office/drawing/2014/main" val="3187779988"/>
                    </a:ext>
                  </a:extLst>
                </a:gridCol>
                <a:gridCol w="6724860">
                  <a:extLst>
                    <a:ext uri="{9D8B030D-6E8A-4147-A177-3AD203B41FA5}">
                      <a16:colId xmlns:a16="http://schemas.microsoft.com/office/drawing/2014/main" val="3199406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35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split(</a:t>
                      </a:r>
                      <a:r>
                        <a:rPr lang="en-US" altLang="ko-KR" sz="1400" dirty="0"/>
                        <a:t>separator, limit)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separator</a:t>
                      </a:r>
                      <a:r>
                        <a:rPr lang="ko-KR" altLang="en-US" sz="1400" dirty="0"/>
                        <a:t>로 문자열을 잘라서 배열을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7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substr</a:t>
                      </a:r>
                      <a:r>
                        <a:rPr lang="en-US" altLang="ko-KR" sz="1400" dirty="0"/>
                        <a:t>(start, count)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start</a:t>
                      </a:r>
                      <a:r>
                        <a:rPr lang="ko-KR" altLang="en-US" sz="1400" dirty="0"/>
                        <a:t>부터</a:t>
                      </a:r>
                      <a:r>
                        <a:rPr lang="en-US" altLang="ko-KR" sz="1400" dirty="0"/>
                        <a:t> count</a:t>
                      </a:r>
                      <a:r>
                        <a:rPr lang="ko-KR" altLang="en-US" sz="1400" dirty="0"/>
                        <a:t>만큼 문자열을 잘라서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1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substring(</a:t>
                      </a:r>
                      <a:r>
                        <a:rPr lang="en-US" altLang="ko-KR" sz="1400" dirty="0"/>
                        <a:t>start, 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Start</a:t>
                      </a:r>
                      <a:r>
                        <a:rPr lang="ko-KR" altLang="en-US" sz="1400" dirty="0"/>
                        <a:t>부터 </a:t>
                      </a:r>
                      <a:r>
                        <a:rPr lang="en-US" altLang="ko-KR" sz="1400" dirty="0"/>
                        <a:t>end</a:t>
                      </a:r>
                      <a:r>
                        <a:rPr lang="ko-KR" altLang="en-US" sz="1400" dirty="0"/>
                        <a:t>까지 문자열을 잘라서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9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toLowCase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문자열을 소문자로 바꿔서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0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toUpperCase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문자열을 대문자로 바꿔서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67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EB137C7-2EAC-42DE-BFD0-2F177280D81A}"/>
              </a:ext>
            </a:extLst>
          </p:cNvPr>
          <p:cNvSpPr/>
          <p:nvPr/>
        </p:nvSpPr>
        <p:spPr>
          <a:xfrm>
            <a:off x="1080517" y="3888159"/>
            <a:ext cx="2538287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string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abcdefg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string.toUpperCase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string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F90E40-1775-4897-BCF1-131A0EC9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950" y="3869481"/>
            <a:ext cx="3865296" cy="11537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567DE8-AE61-48C0-81DA-3CABB74617D8}"/>
              </a:ext>
            </a:extLst>
          </p:cNvPr>
          <p:cNvSpPr/>
          <p:nvPr/>
        </p:nvSpPr>
        <p:spPr>
          <a:xfrm>
            <a:off x="7825427" y="3869481"/>
            <a:ext cx="2538287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string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abcdefg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string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string.toUpperCase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string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3388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8.4.3 HTML </a:t>
            </a:r>
            <a:r>
              <a:rPr lang="ko-KR" altLang="en-US" dirty="0"/>
              <a:t>관련 메서드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관련 메서드 일부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7D84516E-34B7-4351-B81F-6A7732BF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420223"/>
              </p:ext>
            </p:extLst>
          </p:nvPr>
        </p:nvGraphicFramePr>
        <p:xfrm>
          <a:off x="1085914" y="1655911"/>
          <a:ext cx="8995603" cy="187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358">
                  <a:extLst>
                    <a:ext uri="{9D8B030D-6E8A-4147-A177-3AD203B41FA5}">
                      <a16:colId xmlns:a16="http://schemas.microsoft.com/office/drawing/2014/main" val="3187779988"/>
                    </a:ext>
                  </a:extLst>
                </a:gridCol>
                <a:gridCol w="5954245">
                  <a:extLst>
                    <a:ext uri="{9D8B030D-6E8A-4147-A177-3AD203B41FA5}">
                      <a16:colId xmlns:a16="http://schemas.microsoft.com/office/drawing/2014/main" val="3199406030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356047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anchor(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 </a:t>
                      </a:r>
                      <a:r>
                        <a:rPr lang="ko-KR" altLang="en-US" sz="1400" dirty="0"/>
                        <a:t>태그로 문자열을 감싸서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779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big(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big </a:t>
                      </a:r>
                      <a:r>
                        <a:rPr lang="ko-KR" altLang="en-US" sz="1400" dirty="0"/>
                        <a:t>태그로 문자열을 감싸서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15228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fontsize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fontSize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font </a:t>
                      </a:r>
                      <a:r>
                        <a:rPr lang="ko-KR" altLang="en-US" sz="1400" dirty="0"/>
                        <a:t>태그로 문자열을 감싸고 </a:t>
                      </a:r>
                      <a:r>
                        <a:rPr lang="en-US" altLang="ko-KR" sz="1400" dirty="0"/>
                        <a:t>size </a:t>
                      </a:r>
                      <a:r>
                        <a:rPr lang="ko-KR" altLang="en-US" sz="1400" dirty="0"/>
                        <a:t>속성을 주어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9898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link(</a:t>
                      </a:r>
                      <a:r>
                        <a:rPr lang="en-US" altLang="ko-KR" sz="1400" dirty="0" err="1"/>
                        <a:t>linkRef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 </a:t>
                      </a:r>
                      <a:r>
                        <a:rPr lang="ko-KR" altLang="en-US" sz="1400" dirty="0"/>
                        <a:t>태그에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href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속성을 지정해서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0761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sub(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sub </a:t>
                      </a:r>
                      <a:r>
                        <a:rPr lang="ko-KR" altLang="en-US" sz="1400" dirty="0"/>
                        <a:t>태그로 문자열을 감싸서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0619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8.4.3 HTML </a:t>
            </a:r>
            <a:r>
              <a:rPr lang="ko-KR" altLang="en-US" dirty="0"/>
              <a:t>관련 메서드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관련 메서드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document</a:t>
            </a:r>
            <a:r>
              <a:rPr lang="ko-KR" altLang="en-US" dirty="0"/>
              <a:t>에 대해서는 아직 배우지 않았음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그러나 위 코드를 실행 시켜 보면</a:t>
            </a:r>
            <a:r>
              <a:rPr lang="en-US" altLang="ko-KR" dirty="0"/>
              <a:t> document </a:t>
            </a:r>
            <a:r>
              <a:rPr lang="ko-KR" altLang="en-US" dirty="0"/>
              <a:t>객체가 무엇인지 짐작 가능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8FA3B-7D2F-4CDA-A3D6-AEE48CAE3B9C}"/>
              </a:ext>
            </a:extLst>
          </p:cNvPr>
          <p:cNvSpPr/>
          <p:nvPr/>
        </p:nvSpPr>
        <p:spPr>
          <a:xfrm>
            <a:off x="2407704" y="1701675"/>
            <a:ext cx="6696744" cy="23762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string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‘JavaScript!’;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‘anchor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string.anchor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‘big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string.big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fontsize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string.fontsize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(15) +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‘link :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string.link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(‘http://café.naver.com/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studyonarduino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 +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+= ‘sub : ‘ + string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string.sub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)+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output ) 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document.write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output 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3145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8.4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메서드 </a:t>
            </a:r>
            <a:r>
              <a:rPr lang="ko-KR" altLang="en-US" dirty="0" err="1"/>
              <a:t>체이닝</a:t>
            </a:r>
            <a:r>
              <a:rPr lang="en-US" altLang="ko-KR" dirty="0"/>
              <a:t>(Method Chaining)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8FA3B-7D2F-4CDA-A3D6-AEE48CAE3B9C}"/>
              </a:ext>
            </a:extLst>
          </p:cNvPr>
          <p:cNvSpPr/>
          <p:nvPr/>
        </p:nvSpPr>
        <p:spPr>
          <a:xfrm>
            <a:off x="1008509" y="1372741"/>
            <a:ext cx="5184576" cy="21144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‘Hello World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=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output.toLowCase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  // alert( output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output.substring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 10);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</a:rPr>
              <a:t>  // alert( output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output.anchor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(‘name’);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55B21-ECBF-4746-8F7B-687886D0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1763229"/>
            <a:ext cx="4362450" cy="133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F8C30B-AC94-4D03-B326-3870A230F8B6}"/>
              </a:ext>
            </a:extLst>
          </p:cNvPr>
          <p:cNvSpPr/>
          <p:nvPr/>
        </p:nvSpPr>
        <p:spPr>
          <a:xfrm>
            <a:off x="1008508" y="3672135"/>
            <a:ext cx="5184577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‘Hello World .. 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output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output.toLowerCase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).substring(0, 10).anchor(‘name’)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97858A-0D35-407C-B875-B1CBDB32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3668608"/>
            <a:ext cx="43624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48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8.5.1 </a:t>
            </a:r>
            <a:r>
              <a:rPr lang="ko-KR" altLang="en-US" dirty="0"/>
              <a:t>생성 </a:t>
            </a:r>
            <a:endParaRPr lang="en-US" altLang="ko-KR" dirty="0"/>
          </a:p>
          <a:p>
            <a:pPr lvl="2"/>
            <a:r>
              <a:rPr lang="en-US" altLang="ko-KR" dirty="0"/>
              <a:t>Array</a:t>
            </a:r>
            <a:r>
              <a:rPr lang="ko-KR" altLang="en-US" dirty="0"/>
              <a:t> 생성자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Array </a:t>
            </a:r>
            <a:r>
              <a:rPr lang="ko-KR" altLang="en-US" dirty="0"/>
              <a:t>객체 생성 </a:t>
            </a:r>
            <a:r>
              <a:rPr lang="en-US" altLang="ko-KR" dirty="0"/>
              <a:t>– </a:t>
            </a:r>
            <a:r>
              <a:rPr lang="ko-KR" altLang="en-US" dirty="0"/>
              <a:t>총 </a:t>
            </a:r>
            <a:r>
              <a:rPr lang="en-US" altLang="ko-KR" dirty="0"/>
              <a:t>4 </a:t>
            </a:r>
            <a:r>
              <a:rPr lang="ko-KR" altLang="en-US" dirty="0"/>
              <a:t>가지 방법으로 생성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AE3929B-A3C2-4C71-A60A-4627DF278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53508"/>
              </p:ext>
            </p:extLst>
          </p:nvPr>
        </p:nvGraphicFramePr>
        <p:xfrm>
          <a:off x="1800597" y="1655911"/>
          <a:ext cx="76813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517">
                  <a:extLst>
                    <a:ext uri="{9D8B030D-6E8A-4147-A177-3AD203B41FA5}">
                      <a16:colId xmlns:a16="http://schemas.microsoft.com/office/drawing/2014/main" val="1512684960"/>
                    </a:ext>
                  </a:extLst>
                </a:gridCol>
                <a:gridCol w="5059867">
                  <a:extLst>
                    <a:ext uri="{9D8B030D-6E8A-4147-A177-3AD203B41FA5}">
                      <a16:colId xmlns:a16="http://schemas.microsoft.com/office/drawing/2014/main" val="2526160803"/>
                    </a:ext>
                  </a:extLst>
                </a:gridCol>
              </a:tblGrid>
              <a:tr h="2570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생성자 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36482"/>
                  </a:ext>
                </a:extLst>
              </a:tr>
              <a:tr h="257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Array(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빈 배열을 </a:t>
                      </a:r>
                      <a:r>
                        <a:rPr lang="ko-KR" altLang="en-US" sz="1600" dirty="0" err="1"/>
                        <a:t>만듬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78336"/>
                  </a:ext>
                </a:extLst>
              </a:tr>
              <a:tr h="257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Array( number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매개 변수 만큼의 크기를 갖는 배열을 </a:t>
                      </a:r>
                      <a:r>
                        <a:rPr lang="ko-KR" altLang="en-US" sz="1600" dirty="0" err="1"/>
                        <a:t>만듬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238388"/>
                  </a:ext>
                </a:extLst>
              </a:tr>
              <a:tr h="257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Array(any, …, any)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매개변수를 각 요소로 하는 배열을 </a:t>
                      </a:r>
                      <a:r>
                        <a:rPr lang="ko-KR" altLang="en-US" sz="1600" dirty="0" err="1"/>
                        <a:t>만듬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47428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CA0738F-002D-430E-8A04-F2C044A99785}"/>
              </a:ext>
            </a:extLst>
          </p:cNvPr>
          <p:cNvSpPr/>
          <p:nvPr/>
        </p:nvSpPr>
        <p:spPr>
          <a:xfrm>
            <a:off x="1728589" y="3600127"/>
            <a:ext cx="7681384" cy="161356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array1 = [52, 273, 103, 57, 32];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array2 = new Array(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array3 = new Array(10);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array4 = new Array(52, 273, 103, 57, 32);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46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494637" cy="1745730"/>
          </a:xfrm>
        </p:spPr>
        <p:txBody>
          <a:bodyPr/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변수의 생성과 사용</a:t>
            </a:r>
            <a:endParaRPr lang="en-US" altLang="ko-KR" dirty="0"/>
          </a:p>
          <a:p>
            <a:pPr lvl="2"/>
            <a:r>
              <a:rPr lang="ko-KR" altLang="en-US" dirty="0"/>
              <a:t>변수 선언 형태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값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var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선언하면 해당 변수는 함수 전체에서 인식됨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4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(2)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을 다시 선언한 것임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lvl="4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따라서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(1)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에서 선언한 변수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if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문에서 다시 선언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재 선언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했기 때문에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if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 밖에서도 인식됨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함수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</a:rPr>
              <a:t>ftn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전체에서 변수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는 하나만 존재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en-US" altLang="ko-KR" dirty="0"/>
              <a:t>let </a:t>
            </a:r>
            <a:r>
              <a:rPr lang="ko-KR" altLang="en-US" dirty="0"/>
              <a:t>이름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pPr lvl="4"/>
            <a:r>
              <a:rPr lang="en-US" altLang="ko-KR" dirty="0"/>
              <a:t>let</a:t>
            </a:r>
            <a:r>
              <a:rPr lang="ko-KR" altLang="en-US" dirty="0"/>
              <a:t>으로 선언하면 선언한 블록 내에서만 인식됨</a:t>
            </a:r>
            <a:endParaRPr lang="en-US" altLang="ko-KR" dirty="0"/>
          </a:p>
          <a:p>
            <a:pPr lvl="4"/>
            <a:r>
              <a:rPr lang="ko-KR" altLang="en-US" dirty="0"/>
              <a:t>동일 블록 내에서 다시 선언 할 수 없음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(3)</a:t>
            </a:r>
            <a:r>
              <a:rPr lang="ko-KR" altLang="en-US" dirty="0"/>
              <a:t>과 </a:t>
            </a:r>
            <a:r>
              <a:rPr lang="en-US" altLang="ko-KR" dirty="0"/>
              <a:t>(4)</a:t>
            </a:r>
            <a:r>
              <a:rPr lang="ko-KR" altLang="en-US" dirty="0"/>
              <a:t>는 별개의 변수</a:t>
            </a:r>
            <a:endParaRPr lang="en-US" altLang="ko-KR" dirty="0"/>
          </a:p>
          <a:p>
            <a:pPr lvl="4"/>
            <a:r>
              <a:rPr lang="en-US" altLang="ko-KR" dirty="0"/>
              <a:t>(4)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선언한 변수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</a:t>
            </a:r>
            <a:r>
              <a:rPr lang="ko-KR" altLang="en-US" dirty="0"/>
              <a:t>블록</a:t>
            </a:r>
            <a:r>
              <a:rPr lang="en-US" altLang="ko-KR" dirty="0"/>
              <a:t>)</a:t>
            </a:r>
            <a:r>
              <a:rPr lang="ko-KR" altLang="en-US" dirty="0"/>
              <a:t> 내에서만 인식됨</a:t>
            </a:r>
            <a:r>
              <a:rPr lang="en-US" altLang="ko-KR" dirty="0"/>
              <a:t>.</a:t>
            </a:r>
          </a:p>
          <a:p>
            <a:pPr marL="702000" lvl="3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029158-83D7-356D-1FCB-E9BEE0B30463}"/>
              </a:ext>
            </a:extLst>
          </p:cNvPr>
          <p:cNvSpPr/>
          <p:nvPr/>
        </p:nvSpPr>
        <p:spPr>
          <a:xfrm>
            <a:off x="6396629" y="773501"/>
            <a:ext cx="4469457" cy="20962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block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389EE2-CB70-F857-907B-25FE1F7C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630" y="2899327"/>
            <a:ext cx="4469457" cy="409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B631A9-26B8-90AF-83DC-3174AE45B41D}"/>
              </a:ext>
            </a:extLst>
          </p:cNvPr>
          <p:cNvSpPr/>
          <p:nvPr/>
        </p:nvSpPr>
        <p:spPr>
          <a:xfrm>
            <a:off x="6401475" y="3296754"/>
            <a:ext cx="4469457" cy="20962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block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6D1DC3-8DD5-28FF-94C2-E9A88794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23" y="5388678"/>
            <a:ext cx="4481354" cy="4476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FC43AB-7C5B-21A7-6E3C-BF6E4EB736B5}"/>
              </a:ext>
            </a:extLst>
          </p:cNvPr>
          <p:cNvCxnSpPr/>
          <p:nvPr/>
        </p:nvCxnSpPr>
        <p:spPr>
          <a:xfrm>
            <a:off x="6040680" y="3799373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57087B-50E7-C53A-9FB5-0B8E60AE859D}"/>
              </a:ext>
            </a:extLst>
          </p:cNvPr>
          <p:cNvCxnSpPr>
            <a:cxnSpLocks/>
          </p:cNvCxnSpPr>
          <p:nvPr/>
        </p:nvCxnSpPr>
        <p:spPr>
          <a:xfrm>
            <a:off x="6049069" y="4176191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48E131D-1A2B-332F-0000-CA4A2D5702B4}"/>
              </a:ext>
            </a:extLst>
          </p:cNvPr>
          <p:cNvSpPr/>
          <p:nvPr/>
        </p:nvSpPr>
        <p:spPr>
          <a:xfrm>
            <a:off x="5905053" y="3727366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577916-3D7C-56A8-63C0-988A392B843D}"/>
              </a:ext>
            </a:extLst>
          </p:cNvPr>
          <p:cNvSpPr/>
          <p:nvPr/>
        </p:nvSpPr>
        <p:spPr>
          <a:xfrm>
            <a:off x="5904833" y="4104184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83CAAB-AB7C-5291-EBC3-8E437BC02C49}"/>
              </a:ext>
            </a:extLst>
          </p:cNvPr>
          <p:cNvCxnSpPr/>
          <p:nvPr/>
        </p:nvCxnSpPr>
        <p:spPr>
          <a:xfrm>
            <a:off x="6008573" y="1294602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D6C297-080E-FBCF-B97C-2DEC905C06EC}"/>
              </a:ext>
            </a:extLst>
          </p:cNvPr>
          <p:cNvCxnSpPr>
            <a:cxnSpLocks/>
          </p:cNvCxnSpPr>
          <p:nvPr/>
        </p:nvCxnSpPr>
        <p:spPr>
          <a:xfrm>
            <a:off x="6016962" y="1671420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349FEF3A-612E-78A4-C986-9ACD564897A6}"/>
              </a:ext>
            </a:extLst>
          </p:cNvPr>
          <p:cNvSpPr/>
          <p:nvPr/>
        </p:nvSpPr>
        <p:spPr>
          <a:xfrm>
            <a:off x="5872946" y="1222595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6078F4-ED40-A8C8-7B47-CF34884EF0BA}"/>
              </a:ext>
            </a:extLst>
          </p:cNvPr>
          <p:cNvSpPr/>
          <p:nvPr/>
        </p:nvSpPr>
        <p:spPr>
          <a:xfrm>
            <a:off x="5872726" y="1599413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1110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8.5.2 Array</a:t>
            </a:r>
            <a:r>
              <a:rPr lang="ko-KR" altLang="en-US" dirty="0"/>
              <a:t> 객체의 속성과 메서드</a:t>
            </a:r>
            <a:endParaRPr lang="en-US" altLang="ko-KR" dirty="0"/>
          </a:p>
          <a:p>
            <a:pPr lvl="2"/>
            <a:r>
              <a:rPr lang="ko-KR" altLang="en-US" dirty="0"/>
              <a:t>속성 </a:t>
            </a:r>
            <a:r>
              <a:rPr lang="en-US" altLang="ko-KR" dirty="0"/>
              <a:t>– length</a:t>
            </a:r>
          </a:p>
          <a:p>
            <a:pPr lvl="3"/>
            <a:r>
              <a:rPr lang="ko-KR" altLang="en-US" dirty="0"/>
              <a:t>배열에 몇 개의 요소가 있는지 </a:t>
            </a:r>
            <a:r>
              <a:rPr lang="en-US" altLang="ko-KR" dirty="0"/>
              <a:t>length </a:t>
            </a:r>
            <a:r>
              <a:rPr lang="ko-KR" altLang="en-US" dirty="0"/>
              <a:t>속성에서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r>
              <a:rPr lang="en-US" altLang="ko-KR" dirty="0"/>
              <a:t>* </a:t>
            </a:r>
            <a:r>
              <a:rPr lang="ko-KR" altLang="en-US" dirty="0"/>
              <a:t>표시가 된 함수는 자기 자신을 변화 시킴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6B9D6-18C4-4277-93DC-377DDA714DEA}"/>
              </a:ext>
            </a:extLst>
          </p:cNvPr>
          <p:cNvSpPr/>
          <p:nvPr/>
        </p:nvSpPr>
        <p:spPr>
          <a:xfrm>
            <a:off x="6265093" y="718534"/>
            <a:ext cx="4349709" cy="16053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[‘A‘, ‘B’, ‘C’, ‘D’];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 : ‘ + array[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235CB9A-71AF-4A76-935A-2A8BF1159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64504"/>
              </p:ext>
            </p:extLst>
          </p:nvPr>
        </p:nvGraphicFramePr>
        <p:xfrm>
          <a:off x="1296541" y="2489064"/>
          <a:ext cx="7681384" cy="291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71484794"/>
                    </a:ext>
                  </a:extLst>
                </a:gridCol>
                <a:gridCol w="5881184">
                  <a:extLst>
                    <a:ext uri="{9D8B030D-6E8A-4147-A177-3AD203B41FA5}">
                      <a16:colId xmlns:a16="http://schemas.microsoft.com/office/drawing/2014/main" val="3105383985"/>
                    </a:ext>
                  </a:extLst>
                </a:gridCol>
              </a:tblGrid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414879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concat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매개변수로 입력한 배열의 요소를 모두 합쳐 배열을 만들어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134049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join(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안의 모든 요소를 문자열로 만들어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77682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pop( )*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배열의 마지막 요소를 제거 하고 마지막 요소를 </a:t>
                      </a:r>
                      <a:r>
                        <a:rPr lang="ko-KR" altLang="en-US" sz="1400" dirty="0" err="1"/>
                        <a:t>리턴함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96599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push(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)*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배열의 마지막에 새로운 요소를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04045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reverse(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)*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배열의 요소 순서를 역순으로 배열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189889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slice(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요소의 지정한 부분을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530063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sort( )*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배열의 요소를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692732"/>
                  </a:ext>
                </a:extLst>
              </a:tr>
              <a:tr h="323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splice( )*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요소의 지정한 부분을 삭제하고 삭제한 요소를 </a:t>
                      </a:r>
                      <a:r>
                        <a:rPr lang="ko-KR" altLang="en-US" sz="1400" dirty="0" err="1"/>
                        <a:t>리턴함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3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9929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8.5.2 Array</a:t>
            </a:r>
            <a:r>
              <a:rPr lang="ko-KR" altLang="en-US" dirty="0"/>
              <a:t> 객체의 속성과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2"/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– pop(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배열의 마지막 요소를 삭제하고 마지막 요소를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6B9D6-18C4-4277-93DC-377DDA714DEA}"/>
              </a:ext>
            </a:extLst>
          </p:cNvPr>
          <p:cNvSpPr/>
          <p:nvPr/>
        </p:nvSpPr>
        <p:spPr>
          <a:xfrm>
            <a:off x="1080517" y="1637891"/>
            <a:ext cx="4349709" cy="9541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[‘A‘, ‘B’, ‘C’, ‘D’];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array.pop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+’\n’ + array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238CE-2ABE-44EA-AE0C-2C69752F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2" y="1549999"/>
            <a:ext cx="392620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1156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8.5.2 Array</a:t>
            </a:r>
            <a:r>
              <a:rPr lang="ko-KR" altLang="en-US" dirty="0"/>
              <a:t> 객체의 속성과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2"/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– splice(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6B9D6-18C4-4277-93DC-377DDA714DEA}"/>
              </a:ext>
            </a:extLst>
          </p:cNvPr>
          <p:cNvSpPr/>
          <p:nvPr/>
        </p:nvSpPr>
        <p:spPr>
          <a:xfrm>
            <a:off x="1080517" y="1637891"/>
            <a:ext cx="6120680" cy="9541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[‘A‘, ‘B’, ‘C’, ‘D’];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array +’\n’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 1) + ‘\n’ + array);  //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 1) -&gt; 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6B9D6-18C4-4277-93DC-377DDA714DEA}"/>
              </a:ext>
            </a:extLst>
          </p:cNvPr>
          <p:cNvSpPr/>
          <p:nvPr/>
        </p:nvSpPr>
        <p:spPr>
          <a:xfrm>
            <a:off x="1080516" y="2808039"/>
            <a:ext cx="6120681" cy="9541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[‘A‘, ‘B’, ‘C’, ‘D’];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array +’\n’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 2)+’\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n’+array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  //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 2 -&gt;A, B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6B9D6-18C4-4277-93DC-377DDA714DEA}"/>
              </a:ext>
            </a:extLst>
          </p:cNvPr>
          <p:cNvSpPr/>
          <p:nvPr/>
        </p:nvSpPr>
        <p:spPr>
          <a:xfrm>
            <a:off x="1080517" y="4032175"/>
            <a:ext cx="6120680" cy="9541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[‘A‘, ‘B’, ‘C’, ‘D’];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array +’\n’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 2)+’\n’ + array ); //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(1, 2) -&gt; B, C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471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8.5.3 </a:t>
            </a:r>
            <a:r>
              <a:rPr lang="ko-KR" altLang="en-US" dirty="0"/>
              <a:t>정렬</a:t>
            </a:r>
            <a:endParaRPr lang="en-US" altLang="ko-KR" dirty="0"/>
          </a:p>
          <a:p>
            <a:pPr lvl="2"/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– sort(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기본 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오름 차순 정렬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숫자가 아닌 문자열로 보고 정렬</a:t>
            </a:r>
            <a:r>
              <a:rPr lang="en-US" altLang="ko-KR" dirty="0"/>
              <a:t>)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메서드 </a:t>
            </a:r>
            <a:r>
              <a:rPr lang="en-US" altLang="ko-KR" dirty="0"/>
              <a:t>– sort( )</a:t>
            </a:r>
            <a:r>
              <a:rPr lang="ko-KR" altLang="en-US" dirty="0"/>
              <a:t>의 정렬 방식 변경 및 숫자로 인식</a:t>
            </a:r>
            <a:endParaRPr lang="en-US" altLang="ko-KR" dirty="0"/>
          </a:p>
          <a:p>
            <a:pPr lvl="3"/>
            <a:r>
              <a:rPr lang="ko-KR" altLang="en-US" dirty="0"/>
              <a:t>정렬 방식을 변경하기 위해서는</a:t>
            </a:r>
            <a:r>
              <a:rPr lang="en-US" altLang="ko-KR" dirty="0"/>
              <a:t> sort( ) </a:t>
            </a:r>
            <a:r>
              <a:rPr lang="ko-KR" altLang="en-US" dirty="0"/>
              <a:t>메서드의 매개변수로 함수를 넘겨 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정렬 기준은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sort( 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함수에 전달하는 매개 변수 함수가 리턴 하는 숫자의 부호에 따라 정렬 방식이 변경됨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1113940" y="1563495"/>
            <a:ext cx="4349709" cy="836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[ 52, 273, 103, 32];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BBCFCD-6944-41C1-B722-5B6F2FFACD4F}"/>
              </a:ext>
            </a:extLst>
          </p:cNvPr>
          <p:cNvSpPr/>
          <p:nvPr/>
        </p:nvSpPr>
        <p:spPr>
          <a:xfrm>
            <a:off x="1082774" y="3572541"/>
            <a:ext cx="4349709" cy="4990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left, right)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);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BA37F2-A596-4A72-B087-BC55669DB12E}"/>
              </a:ext>
            </a:extLst>
          </p:cNvPr>
          <p:cNvSpPr/>
          <p:nvPr/>
        </p:nvSpPr>
        <p:spPr>
          <a:xfrm>
            <a:off x="1082773" y="4498504"/>
            <a:ext cx="4349709" cy="8217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오름차순 정렬을 위한 함수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 left, right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return left – right;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986A6C-7DD3-442B-B2D5-8F3A6195C1B2}"/>
              </a:ext>
            </a:extLst>
          </p:cNvPr>
          <p:cNvSpPr/>
          <p:nvPr/>
        </p:nvSpPr>
        <p:spPr>
          <a:xfrm>
            <a:off x="5756076" y="4498504"/>
            <a:ext cx="4349709" cy="8217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내림차순 정렬을 위한 함수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 left, right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return right – left;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9C0F6F-61F5-4B15-8A1B-96311128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045" y="1364450"/>
            <a:ext cx="394335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069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8.5.3 </a:t>
            </a:r>
            <a:r>
              <a:rPr lang="ko-KR" altLang="en-US" dirty="0"/>
              <a:t>정렬</a:t>
            </a:r>
            <a:endParaRPr lang="en-US" altLang="ko-KR" dirty="0"/>
          </a:p>
          <a:p>
            <a:pPr lvl="2"/>
            <a:r>
              <a:rPr lang="ko-KR" altLang="en-US" dirty="0"/>
              <a:t>메서드 </a:t>
            </a:r>
            <a:r>
              <a:rPr lang="en-US" altLang="ko-KR" dirty="0"/>
              <a:t>– sort(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기본 설정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오름 차순 정렬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숫자가 아닌 문자열로 보고 정렬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메서드 </a:t>
            </a:r>
            <a:r>
              <a:rPr lang="en-US" altLang="ko-KR" dirty="0"/>
              <a:t>– sort( )</a:t>
            </a:r>
            <a:r>
              <a:rPr lang="ko-KR" altLang="en-US" dirty="0"/>
              <a:t>의 정렬 방식 변경 및 숫자로 인식</a:t>
            </a:r>
            <a:r>
              <a:rPr lang="en-US" altLang="ko-KR" dirty="0"/>
              <a:t>(</a:t>
            </a:r>
            <a:r>
              <a:rPr lang="ko-KR" altLang="en-US" dirty="0"/>
              <a:t>오름차순</a:t>
            </a:r>
            <a:r>
              <a:rPr lang="en-US" altLang="ko-KR" dirty="0"/>
              <a:t>, </a:t>
            </a:r>
            <a:r>
              <a:rPr lang="ko-KR" altLang="en-US" dirty="0"/>
              <a:t>내림차순</a:t>
            </a:r>
            <a:r>
              <a:rPr lang="en-US" altLang="ko-KR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1113940" y="1563495"/>
            <a:ext cx="4349709" cy="836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[ 52, 273, 103, 32];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BA37F2-A596-4A72-B087-BC55669DB12E}"/>
              </a:ext>
            </a:extLst>
          </p:cNvPr>
          <p:cNvSpPr/>
          <p:nvPr/>
        </p:nvSpPr>
        <p:spPr>
          <a:xfrm>
            <a:off x="1113939" y="3168079"/>
            <a:ext cx="4349709" cy="13334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array = [ 52, 273, 103, 32];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left, right)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return left – right;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array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6A85B-C116-446B-9077-A80BBE91B464}"/>
              </a:ext>
            </a:extLst>
          </p:cNvPr>
          <p:cNvSpPr/>
          <p:nvPr/>
        </p:nvSpPr>
        <p:spPr>
          <a:xfrm>
            <a:off x="6024492" y="3163383"/>
            <a:ext cx="4349709" cy="13334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array = [ 52, 273, 103, 32];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array.sort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left, right)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return right – left;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array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45BE6B-23AF-4F7D-B918-F3BF6D47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9" y="4608239"/>
            <a:ext cx="4383644" cy="11915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9BBB85-8919-4721-84A4-A74481C1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492" y="4586398"/>
            <a:ext cx="4357908" cy="12087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EBFE88-A7EB-42AE-8F47-D1B13A82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045" y="1364450"/>
            <a:ext cx="394335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3990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8.5.3 </a:t>
            </a:r>
            <a:r>
              <a:rPr lang="ko-KR" altLang="en-US" dirty="0"/>
              <a:t>정렬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1113941" y="1574542"/>
            <a:ext cx="10014274" cy="18206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[5, 4, 3, 2, 1];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num.sort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function(a, b) { 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return a – b;		//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itchFamily="50" charset="-127"/>
              </a:rPr>
              <a:t>리턴값이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양수라면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(a &gt; b)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 (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더 큰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가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 );			//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큰 수가 뒤로 가는 오름차순 정령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1113942" y="3456111"/>
            <a:ext cx="10014274" cy="18206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[5, 4, 3, 2, 1];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num.sort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function(a, b) { 	//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itchFamily="50" charset="-127"/>
              </a:rPr>
              <a:t>리턴값이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음수라면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(a &gt; b)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 (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더 큰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a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가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itchFamily="50" charset="-127"/>
              </a:rPr>
              <a:t>ㄷ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		//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itchFamily="50" charset="-127"/>
              </a:rPr>
              <a:t>리턴값이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양수라면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(a &lt;b)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이다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앞의 수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(a)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가 뒤로 오도록 정렬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return b - a;	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50217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8.5.4 </a:t>
            </a:r>
            <a:r>
              <a:rPr lang="ko-KR" altLang="en-US" dirty="0"/>
              <a:t>요소 제거</a:t>
            </a:r>
            <a:endParaRPr lang="en-US" altLang="ko-KR" dirty="0"/>
          </a:p>
          <a:p>
            <a:pPr lvl="2"/>
            <a:r>
              <a:rPr lang="en-US" altLang="ko-KR" dirty="0"/>
              <a:t>Array </a:t>
            </a:r>
            <a:r>
              <a:rPr lang="ko-KR" altLang="en-US" dirty="0"/>
              <a:t>객체의 메서드에는 특정 요소를 제거하는 메서드가 따로 없음</a:t>
            </a:r>
            <a:endParaRPr lang="en-US" altLang="ko-KR" dirty="0"/>
          </a:p>
          <a:p>
            <a:pPr lvl="2"/>
            <a:r>
              <a:rPr lang="en-US" altLang="ko-KR" dirty="0"/>
              <a:t>splice( ) </a:t>
            </a:r>
            <a:r>
              <a:rPr lang="ko-KR" altLang="en-US" dirty="0"/>
              <a:t>메서드를 이용하여 특정 요소를 제거하는 기능을 쉽게 만들 수 있음</a:t>
            </a:r>
            <a:endParaRPr lang="en-US" altLang="ko-KR" dirty="0"/>
          </a:p>
          <a:p>
            <a:pPr lvl="3"/>
            <a:r>
              <a:rPr lang="en-US" altLang="ko-KR" dirty="0"/>
              <a:t>Array </a:t>
            </a:r>
            <a:r>
              <a:rPr lang="ko-KR" altLang="en-US" dirty="0"/>
              <a:t>객체의 프로토 타입에 특정 요소를 삭제 하기 위한 </a:t>
            </a:r>
            <a:r>
              <a:rPr lang="en-US" altLang="ko-KR" dirty="0"/>
              <a:t>remove( ) </a:t>
            </a:r>
            <a:r>
              <a:rPr lang="ko-KR" altLang="en-US" dirty="0"/>
              <a:t>메서드를 추가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동작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오동작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95138-C44A-4DB8-82CE-A46ED0918A9F}"/>
              </a:ext>
            </a:extLst>
          </p:cNvPr>
          <p:cNvSpPr/>
          <p:nvPr/>
        </p:nvSpPr>
        <p:spPr>
          <a:xfrm>
            <a:off x="1406367" y="2159967"/>
            <a:ext cx="4349709" cy="100811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Array.prototype.remove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(index, 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6" y="3571471"/>
            <a:ext cx="4349709" cy="218889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Array.prototype.remove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(index, 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array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[52,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103, 32, 274, 129];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 array[i] &gt; 100)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i 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array);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D4E2C3-5C29-4492-948F-EEB043409513}"/>
              </a:ext>
            </a:extLst>
          </p:cNvPr>
          <p:cNvGrpSpPr/>
          <p:nvPr/>
        </p:nvGrpSpPr>
        <p:grpSpPr>
          <a:xfrm>
            <a:off x="5977061" y="3644911"/>
            <a:ext cx="4640957" cy="1697282"/>
            <a:chOff x="5977061" y="3644911"/>
            <a:chExt cx="4640957" cy="16972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DF390F-4B71-4715-9929-194CEFCFB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5093" y="3989643"/>
              <a:ext cx="4352925" cy="1352550"/>
            </a:xfrm>
            <a:prstGeom prst="rect">
              <a:avLst/>
            </a:prstGeom>
          </p:spPr>
        </p:pic>
        <p:sp>
          <p:nvSpPr>
            <p:cNvPr id="8" name="폭발: 8pt 7">
              <a:extLst>
                <a:ext uri="{FF2B5EF4-FFF2-40B4-BE49-F238E27FC236}">
                  <a16:creationId xmlns:a16="http://schemas.microsoft.com/office/drawing/2014/main" id="{B4D88312-4311-4B1A-98E0-682B4011F6A0}"/>
                </a:ext>
              </a:extLst>
            </p:cNvPr>
            <p:cNvSpPr/>
            <p:nvPr/>
          </p:nvSpPr>
          <p:spPr>
            <a:xfrm>
              <a:off x="5977061" y="3644911"/>
              <a:ext cx="1152128" cy="486495"/>
            </a:xfrm>
            <a:prstGeom prst="irregularSeal1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3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8.5.4 </a:t>
            </a:r>
            <a:r>
              <a:rPr lang="ko-KR" altLang="en-US" dirty="0"/>
              <a:t>요소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조건 </a:t>
            </a:r>
            <a:r>
              <a:rPr lang="en-US" altLang="ko-KR" dirty="0"/>
              <a:t>array[</a:t>
            </a:r>
            <a:r>
              <a:rPr lang="en-US" altLang="ko-KR" dirty="0" err="1"/>
              <a:t>i</a:t>
            </a:r>
            <a:r>
              <a:rPr lang="en-US" altLang="ko-KR" dirty="0"/>
              <a:t>] &gt; 100</a:t>
            </a:r>
            <a:r>
              <a:rPr lang="ko-KR" altLang="en-US" dirty="0"/>
              <a:t>이 충족되며 배열의 해당 요소를 삭제</a:t>
            </a:r>
            <a:endParaRPr lang="en-US" altLang="ko-KR" dirty="0"/>
          </a:p>
          <a:p>
            <a:pPr lvl="2"/>
            <a:r>
              <a:rPr lang="ko-KR" altLang="en-US" dirty="0"/>
              <a:t>출력</a:t>
            </a:r>
            <a:r>
              <a:rPr lang="en-US" altLang="ko-KR" dirty="0"/>
              <a:t> : 6, 5, 5, 4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864493" y="1335532"/>
            <a:ext cx="4858726" cy="18811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Array.prototype.remove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(index, 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array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[52,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103, 32, 274, 129];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: 6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 array[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&gt; 100)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560AF6-3F77-403E-B097-F55CE2C4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77" y="1261841"/>
            <a:ext cx="4038600" cy="212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D47E2-E5C7-41AE-8107-AEF6DF3AEED8}"/>
              </a:ext>
            </a:extLst>
          </p:cNvPr>
          <p:cNvSpPr txBox="1"/>
          <p:nvPr/>
        </p:nvSpPr>
        <p:spPr>
          <a:xfrm>
            <a:off x="10250428" y="12515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71A05-4437-4A83-9A78-8CC83EA8F3FC}"/>
              </a:ext>
            </a:extLst>
          </p:cNvPr>
          <p:cNvSpPr txBox="1"/>
          <p:nvPr/>
        </p:nvSpPr>
        <p:spPr>
          <a:xfrm>
            <a:off x="10250428" y="18567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D3DEA-DCA2-44F0-8F0C-D0EEB3375E5B}"/>
              </a:ext>
            </a:extLst>
          </p:cNvPr>
          <p:cNvSpPr txBox="1"/>
          <p:nvPr/>
        </p:nvSpPr>
        <p:spPr>
          <a:xfrm>
            <a:off x="10250428" y="242997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58C1F-27C5-447B-8F78-6EC91594E47F}"/>
              </a:ext>
            </a:extLst>
          </p:cNvPr>
          <p:cNvSpPr txBox="1"/>
          <p:nvPr/>
        </p:nvSpPr>
        <p:spPr>
          <a:xfrm>
            <a:off x="10250428" y="29573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D145-1A5E-4332-BE52-1553F63FC36A}"/>
              </a:ext>
            </a:extLst>
          </p:cNvPr>
          <p:cNvSpPr/>
          <p:nvPr/>
        </p:nvSpPr>
        <p:spPr>
          <a:xfrm>
            <a:off x="6786241" y="1865323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132AB-8EF3-4FF2-AC6F-379AC928C1FE}"/>
              </a:ext>
            </a:extLst>
          </p:cNvPr>
          <p:cNvSpPr/>
          <p:nvPr/>
        </p:nvSpPr>
        <p:spPr>
          <a:xfrm>
            <a:off x="8124019" y="3038670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1002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8.5.4 </a:t>
            </a:r>
            <a:r>
              <a:rPr lang="ko-KR" altLang="en-US" dirty="0"/>
              <a:t>요소 제거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7" y="1335532"/>
            <a:ext cx="4349709" cy="18811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Array.prototype.remove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(index, 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array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[52,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103, 32, 274, 129];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 array[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&gt; 100)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array);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4A3727-1695-4493-BF6B-B21A4A40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5" y="3697633"/>
            <a:ext cx="4038600" cy="212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C0ACCF-B6EA-4BB9-8AA5-161EDB91F813}"/>
              </a:ext>
            </a:extLst>
          </p:cNvPr>
          <p:cNvSpPr txBox="1"/>
          <p:nvPr/>
        </p:nvSpPr>
        <p:spPr>
          <a:xfrm>
            <a:off x="3816821" y="3366394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i</a:t>
            </a:r>
            <a:r>
              <a:rPr lang="en-US" altLang="ko-KR" sz="1600" b="1" dirty="0"/>
              <a:t>=0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73F78-F761-40F0-8D6B-05960B7C1C3B}"/>
              </a:ext>
            </a:extLst>
          </p:cNvPr>
          <p:cNvSpPr txBox="1"/>
          <p:nvPr/>
        </p:nvSpPr>
        <p:spPr>
          <a:xfrm>
            <a:off x="4464893" y="4032175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i</a:t>
            </a:r>
            <a:r>
              <a:rPr lang="en-US" altLang="ko-KR" sz="1600" b="1" dirty="0"/>
              <a:t>=1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09E70-D0D9-4D64-8D5C-F7AD665CAF10}"/>
              </a:ext>
            </a:extLst>
          </p:cNvPr>
          <p:cNvSpPr txBox="1"/>
          <p:nvPr/>
        </p:nvSpPr>
        <p:spPr>
          <a:xfrm>
            <a:off x="5091557" y="4590394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i</a:t>
            </a:r>
            <a:r>
              <a:rPr lang="en-US" altLang="ko-KR" sz="1600" b="1" dirty="0"/>
              <a:t>=2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AA30EF-02FD-4E7E-AB15-9BCF0C381788}"/>
              </a:ext>
            </a:extLst>
          </p:cNvPr>
          <p:cNvGrpSpPr/>
          <p:nvPr/>
        </p:nvGrpSpPr>
        <p:grpSpPr>
          <a:xfrm>
            <a:off x="6049069" y="1427445"/>
            <a:ext cx="4640957" cy="1697282"/>
            <a:chOff x="5977061" y="3644911"/>
            <a:chExt cx="4640957" cy="16972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13D64D2-B6B2-42D2-BFE1-8518B68C0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5093" y="3989643"/>
              <a:ext cx="4352925" cy="1352550"/>
            </a:xfrm>
            <a:prstGeom prst="rect">
              <a:avLst/>
            </a:prstGeom>
          </p:spPr>
        </p:pic>
        <p:sp>
          <p:nvSpPr>
            <p:cNvPr id="18" name="폭발: 8pt 17">
              <a:extLst>
                <a:ext uri="{FF2B5EF4-FFF2-40B4-BE49-F238E27FC236}">
                  <a16:creationId xmlns:a16="http://schemas.microsoft.com/office/drawing/2014/main" id="{69DDB75F-E1F7-4A52-BBC8-3C4D6135FA04}"/>
                </a:ext>
              </a:extLst>
            </p:cNvPr>
            <p:cNvSpPr/>
            <p:nvPr/>
          </p:nvSpPr>
          <p:spPr>
            <a:xfrm>
              <a:off x="5977061" y="3644911"/>
              <a:ext cx="1152128" cy="486495"/>
            </a:xfrm>
            <a:prstGeom prst="irregularSeal1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315A47-A4A8-4EA5-B657-E1F7AEB1F6EB}"/>
              </a:ext>
            </a:extLst>
          </p:cNvPr>
          <p:cNvSpPr txBox="1"/>
          <p:nvPr/>
        </p:nvSpPr>
        <p:spPr>
          <a:xfrm>
            <a:off x="5805022" y="5184303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i</a:t>
            </a:r>
            <a:r>
              <a:rPr lang="en-US" altLang="ko-KR" sz="1600" b="1" dirty="0"/>
              <a:t>=3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672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8.5.4 </a:t>
            </a:r>
            <a:r>
              <a:rPr lang="ko-KR" altLang="en-US" dirty="0"/>
              <a:t>요소 제거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7" y="1335532"/>
            <a:ext cx="4349709" cy="18811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Array.prototype.remove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this.splice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(index, 1);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array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[52,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273,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103, 32, 274, 129];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 (var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&gt;=0;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--)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if ( array[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&gt; 100)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array);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FED99-1D3A-4147-BF3B-2EF62EC0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00" y="1604573"/>
            <a:ext cx="43434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7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494637" cy="1745730"/>
          </a:xfrm>
        </p:spPr>
        <p:txBody>
          <a:bodyPr/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변수의 생성과 사용</a:t>
            </a:r>
            <a:endParaRPr lang="en-US" altLang="ko-KR" dirty="0"/>
          </a:p>
          <a:p>
            <a:pPr lvl="2"/>
            <a:r>
              <a:rPr lang="ko-KR" altLang="en-US" dirty="0"/>
              <a:t>변수 선언 형태</a:t>
            </a:r>
            <a:endParaRPr lang="en-US" altLang="ko-KR" dirty="0"/>
          </a:p>
          <a:p>
            <a:pPr lvl="3"/>
            <a:r>
              <a:rPr lang="en-US" altLang="ko-KR" dirty="0"/>
              <a:t>let </a:t>
            </a:r>
            <a:r>
              <a:rPr lang="ko-KR" altLang="en-US" dirty="0"/>
              <a:t>이름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pPr lvl="4"/>
            <a:r>
              <a:rPr lang="en-US" altLang="ko-KR" dirty="0"/>
              <a:t>let</a:t>
            </a:r>
            <a:r>
              <a:rPr lang="ko-KR" altLang="en-US" dirty="0"/>
              <a:t>으로 선언하면 선언한 블록 내에서만 인식됨</a:t>
            </a:r>
            <a:endParaRPr lang="en-US" altLang="ko-KR" dirty="0"/>
          </a:p>
          <a:p>
            <a:pPr lvl="4"/>
            <a:r>
              <a:rPr lang="ko-KR" altLang="en-US" dirty="0"/>
              <a:t>동일 블록 내에서 다시 선언 할 수 없음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(3)</a:t>
            </a:r>
            <a:r>
              <a:rPr lang="ko-KR" altLang="en-US" dirty="0"/>
              <a:t>과 </a:t>
            </a:r>
            <a:r>
              <a:rPr lang="en-US" altLang="ko-KR" dirty="0"/>
              <a:t>(4)</a:t>
            </a:r>
            <a:r>
              <a:rPr lang="ko-KR" altLang="en-US" dirty="0"/>
              <a:t>는 별개의 변수</a:t>
            </a:r>
            <a:endParaRPr lang="en-US" altLang="ko-KR" dirty="0"/>
          </a:p>
          <a:p>
            <a:pPr lvl="4"/>
            <a:r>
              <a:rPr lang="en-US" altLang="ko-KR" dirty="0"/>
              <a:t>(4)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선언한 변수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r>
              <a:rPr lang="en-US" altLang="ko-KR" dirty="0"/>
              <a:t>(</a:t>
            </a:r>
            <a:r>
              <a:rPr lang="ko-KR" altLang="en-US" dirty="0"/>
              <a:t>블록</a:t>
            </a:r>
            <a:r>
              <a:rPr lang="en-US" altLang="ko-KR" dirty="0"/>
              <a:t>)</a:t>
            </a:r>
            <a:r>
              <a:rPr lang="ko-KR" altLang="en-US" dirty="0"/>
              <a:t> 내에서만 인식됨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실습 </a:t>
            </a:r>
            <a:endParaRPr lang="en-US" altLang="ko-KR" dirty="0"/>
          </a:p>
          <a:p>
            <a:pPr lvl="2"/>
            <a:r>
              <a:rPr lang="ko-KR" altLang="en-US" dirty="0"/>
              <a:t>아래 코드가 실행되었을 때 출력 결과는 </a:t>
            </a:r>
            <a:r>
              <a:rPr lang="en-US" altLang="ko-KR" dirty="0"/>
              <a:t>?</a:t>
            </a:r>
          </a:p>
          <a:p>
            <a:pPr marL="702000" lvl="3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B631A9-26B8-90AF-83DC-3174AE45B41D}"/>
              </a:ext>
            </a:extLst>
          </p:cNvPr>
          <p:cNvSpPr/>
          <p:nvPr/>
        </p:nvSpPr>
        <p:spPr>
          <a:xfrm>
            <a:off x="6401475" y="700488"/>
            <a:ext cx="4469457" cy="20962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block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6D1DC3-8DD5-28FF-94C2-E9A88794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23" y="2792412"/>
            <a:ext cx="4481354" cy="4476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7FC43AB-7C5B-21A7-6E3C-BF6E4EB736B5}"/>
              </a:ext>
            </a:extLst>
          </p:cNvPr>
          <p:cNvCxnSpPr/>
          <p:nvPr/>
        </p:nvCxnSpPr>
        <p:spPr>
          <a:xfrm>
            <a:off x="6040680" y="1203107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57087B-50E7-C53A-9FB5-0B8E60AE859D}"/>
              </a:ext>
            </a:extLst>
          </p:cNvPr>
          <p:cNvCxnSpPr>
            <a:cxnSpLocks/>
          </p:cNvCxnSpPr>
          <p:nvPr/>
        </p:nvCxnSpPr>
        <p:spPr>
          <a:xfrm>
            <a:off x="6049069" y="1579925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48E131D-1A2B-332F-0000-CA4A2D5702B4}"/>
              </a:ext>
            </a:extLst>
          </p:cNvPr>
          <p:cNvSpPr/>
          <p:nvPr/>
        </p:nvSpPr>
        <p:spPr>
          <a:xfrm>
            <a:off x="5905053" y="1131100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577916-3D7C-56A8-63C0-988A392B843D}"/>
              </a:ext>
            </a:extLst>
          </p:cNvPr>
          <p:cNvSpPr/>
          <p:nvPr/>
        </p:nvSpPr>
        <p:spPr>
          <a:xfrm>
            <a:off x="5904833" y="1507918"/>
            <a:ext cx="144016" cy="1440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BBEDA2-B051-2893-8025-3BCAC3FF3A53}"/>
              </a:ext>
            </a:extLst>
          </p:cNvPr>
          <p:cNvSpPr/>
          <p:nvPr/>
        </p:nvSpPr>
        <p:spPr>
          <a:xfrm>
            <a:off x="3235796" y="3312095"/>
            <a:ext cx="4469457" cy="20962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//let x = 10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block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`x in if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082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8.6 Date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8.6.1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8.6.2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 err="1"/>
              <a:t>날자에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일을 더함</a:t>
            </a:r>
            <a:r>
              <a:rPr lang="en-US" altLang="ko-KR" dirty="0"/>
              <a:t>.</a:t>
            </a:r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7" y="1335532"/>
            <a:ext cx="5506798" cy="89644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date = new Date(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date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6" y="2664023"/>
            <a:ext cx="5506799" cy="89644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date = new Date(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date.setDate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date.getDate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+ 7 );  	//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날자에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일을 더함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date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626319-8072-497F-AD9C-2E2454EB2FB8}"/>
              </a:ext>
            </a:extLst>
          </p:cNvPr>
          <p:cNvSpPr/>
          <p:nvPr/>
        </p:nvSpPr>
        <p:spPr>
          <a:xfrm>
            <a:off x="1406365" y="3960167"/>
            <a:ext cx="5506800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now = new Date(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now.getTime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0; i &lt; 3; i++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alert( new Date( 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 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경과 시간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new Date(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]’ 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8023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8.7 Math</a:t>
            </a:r>
            <a:r>
              <a:rPr lang="ko-KR" altLang="en-US" dirty="0"/>
              <a:t> 객체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222730217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8.8 ECMAScript 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8.8.1 </a:t>
            </a:r>
            <a:r>
              <a:rPr lang="ko-KR" altLang="en-US" dirty="0"/>
              <a:t>확인 메서드</a:t>
            </a:r>
            <a:endParaRPr lang="en-US" altLang="ko-KR" dirty="0"/>
          </a:p>
          <a:p>
            <a:pPr lvl="2"/>
            <a:r>
              <a:rPr lang="en-US" altLang="ko-KR" dirty="0" err="1"/>
              <a:t>isArray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배열인지 확인하는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array.isArray</a:t>
            </a:r>
            <a:r>
              <a:rPr lang="en-US" altLang="ko-KR" dirty="0">
                <a:sym typeface="Wingdings" panose="05000000000000000000" pitchFamily="2" charset="2"/>
              </a:rPr>
              <a:t>( ) :  ‘array’</a:t>
            </a:r>
            <a:r>
              <a:rPr lang="ko-KR" altLang="en-US" dirty="0">
                <a:sym typeface="Wingdings" panose="05000000000000000000" pitchFamily="2" charset="2"/>
              </a:rPr>
              <a:t>가 배열인지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8.8.2 </a:t>
            </a:r>
            <a:r>
              <a:rPr lang="ko-KR" altLang="en-US" dirty="0">
                <a:sym typeface="Wingdings" panose="05000000000000000000" pitchFamily="2" charset="2"/>
              </a:rPr>
              <a:t>탐색 메서드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indexOf</a:t>
            </a:r>
            <a:r>
              <a:rPr lang="en-US" altLang="ko-KR" dirty="0">
                <a:sym typeface="Wingdings" panose="05000000000000000000" pitchFamily="2" charset="2"/>
              </a:rPr>
              <a:t>( )  </a:t>
            </a:r>
            <a:r>
              <a:rPr lang="ko-KR" altLang="en-US" dirty="0">
                <a:sym typeface="Wingdings" panose="05000000000000000000" pitchFamily="2" charset="2"/>
              </a:rPr>
              <a:t>특정 요소를 앞쪽부터 검색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lastIndexOf</a:t>
            </a:r>
            <a:r>
              <a:rPr lang="en-US" altLang="ko-KR" dirty="0">
                <a:sym typeface="Wingdings" panose="05000000000000000000" pitchFamily="2" charset="2"/>
              </a:rPr>
              <a:t>( )  </a:t>
            </a:r>
            <a:r>
              <a:rPr lang="ko-KR" altLang="en-US" dirty="0">
                <a:sym typeface="Wingdings" panose="05000000000000000000" pitchFamily="2" charset="2"/>
              </a:rPr>
              <a:t>특정 요소를 뒤쪽부터 검색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E9D0B2-069A-40C1-A6EC-E5A256DA13DF}"/>
              </a:ext>
            </a:extLst>
          </p:cNvPr>
          <p:cNvSpPr/>
          <p:nvPr/>
        </p:nvSpPr>
        <p:spPr>
          <a:xfrm>
            <a:off x="5040957" y="1918063"/>
            <a:ext cx="5949903" cy="290619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[1, 2, 3, 4, 5, 5, 4, 3, 2, 1];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array.indexOf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(4);		//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output1 );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output2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array.indexOf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(8);		// -1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output2 ) 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output3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array.lastIndexOf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(4);		// 6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output3 );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output4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array.lastIndexOf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(8);		// -1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output4 );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3251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8.8.3 </a:t>
            </a:r>
            <a:r>
              <a:rPr lang="ko-KR" altLang="en-US" dirty="0"/>
              <a:t>반복 메서드</a:t>
            </a:r>
            <a:endParaRPr lang="en-US" altLang="ko-KR" dirty="0"/>
          </a:p>
          <a:p>
            <a:pPr lvl="2"/>
            <a:r>
              <a:rPr lang="en-US" altLang="ko-KR" dirty="0" err="1"/>
              <a:t>forEach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map( )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2"/>
            <a:r>
              <a:rPr lang="ko-KR" altLang="en-US" dirty="0"/>
              <a:t>반복 메서드 </a:t>
            </a:r>
            <a:r>
              <a:rPr lang="en-US" altLang="ko-KR" dirty="0"/>
              <a:t>– </a:t>
            </a:r>
            <a:r>
              <a:rPr lang="en-US" altLang="ko-KR" dirty="0" err="1"/>
              <a:t>forEach</a:t>
            </a:r>
            <a:r>
              <a:rPr lang="en-US" altLang="ko-KR" dirty="0"/>
              <a:t>( )</a:t>
            </a:r>
          </a:p>
          <a:p>
            <a:pPr lvl="3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함수의 매개 변수는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매개</a:t>
            </a:r>
            <a:r>
              <a:rPr lang="en-US" altLang="ko-KR" dirty="0"/>
              <a:t> </a:t>
            </a:r>
            <a:r>
              <a:rPr lang="ko-KR" altLang="en-US" dirty="0"/>
              <a:t>변수로 </a:t>
            </a:r>
            <a:r>
              <a:rPr lang="ko-KR" altLang="en-US" dirty="0">
                <a:solidFill>
                  <a:srgbClr val="00B050"/>
                </a:solidFill>
              </a:rPr>
              <a:t>입력함수에 배열의 요소와 관련된 정보를 넣어 </a:t>
            </a:r>
            <a:r>
              <a:rPr lang="ko-KR" altLang="en-US" dirty="0"/>
              <a:t>반복</a:t>
            </a:r>
            <a:endParaRPr lang="en-US" altLang="ko-KR" dirty="0"/>
          </a:p>
          <a:p>
            <a:pPr lvl="3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입력한 함수는 매개 변수로 </a:t>
            </a:r>
            <a:r>
              <a:rPr lang="en-US" altLang="ko-KR" dirty="0"/>
              <a:t>element, index, array</a:t>
            </a:r>
            <a:r>
              <a:rPr lang="ko-KR" altLang="en-US" dirty="0"/>
              <a:t>이임</a:t>
            </a:r>
            <a:endParaRPr lang="en-US" altLang="ko-KR" dirty="0"/>
          </a:p>
          <a:p>
            <a:pPr lvl="4"/>
            <a:r>
              <a:rPr lang="ko-KR" altLang="en-US" dirty="0"/>
              <a:t>첫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element</a:t>
            </a:r>
            <a:r>
              <a:rPr lang="en-US" altLang="ko-KR" dirty="0"/>
              <a:t>)</a:t>
            </a:r>
            <a:r>
              <a:rPr lang="ko-KR" altLang="en-US" dirty="0"/>
              <a:t>는 현재 반복하는 배열의 요소를 뜻하고</a:t>
            </a:r>
            <a:endParaRPr lang="en-US" altLang="ko-KR" dirty="0"/>
          </a:p>
          <a:p>
            <a:pPr lvl="4"/>
            <a:r>
              <a:rPr lang="ko-KR" altLang="en-US" dirty="0"/>
              <a:t>두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en-US" altLang="ko-KR" dirty="0"/>
              <a:t>)</a:t>
            </a:r>
            <a:r>
              <a:rPr lang="ko-KR" altLang="en-US" dirty="0"/>
              <a:t>는 현재 반복 되는 요소의 인덱스를 뜻하고</a:t>
            </a:r>
            <a:endParaRPr lang="en-US" altLang="ko-KR" dirty="0"/>
          </a:p>
          <a:p>
            <a:pPr lvl="4"/>
            <a:r>
              <a:rPr lang="ko-KR" altLang="en-US" dirty="0"/>
              <a:t>세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array</a:t>
            </a:r>
            <a:r>
              <a:rPr lang="en-US" altLang="ko-KR" dirty="0"/>
              <a:t>)</a:t>
            </a:r>
            <a:r>
              <a:rPr lang="ko-KR" altLang="en-US" dirty="0"/>
              <a:t>는 현재 반복 수행하는 배열 자체를 의미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5400997" y="1655911"/>
            <a:ext cx="4996137" cy="22382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[1, 2, 3, 4, 5, 6, 7, 8, 9, 10];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sum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element, index, array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sum +=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index + ‘ : ‘ + element + 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’ + sum + ‘\n’;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0795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각 요소의 값이 정수인 임의의 배열에서 최대 값을 찾는 코드를 작성</a:t>
            </a:r>
            <a:r>
              <a:rPr lang="en-US" altLang="ko-KR" dirty="0"/>
              <a:t>. (</a:t>
            </a:r>
            <a:r>
              <a:rPr lang="ko-KR" altLang="en-US" dirty="0"/>
              <a:t>단 </a:t>
            </a:r>
            <a:r>
              <a:rPr lang="en-US" altLang="ko-KR" dirty="0" err="1"/>
              <a:t>forEach</a:t>
            </a:r>
            <a:r>
              <a:rPr lang="ko-KR" altLang="en-US" dirty="0"/>
              <a:t>를 사용할 것</a:t>
            </a:r>
            <a:r>
              <a:rPr lang="en-US" altLang="ko-KR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117477001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각 요소의 값이 정수인 임의의 배열에서 최대 값을 찾는 코드를 작성</a:t>
            </a:r>
            <a:r>
              <a:rPr lang="en-US" altLang="ko-KR" dirty="0"/>
              <a:t>. (</a:t>
            </a:r>
            <a:r>
              <a:rPr lang="ko-KR" altLang="en-US" dirty="0"/>
              <a:t>단 </a:t>
            </a:r>
            <a:r>
              <a:rPr lang="en-US" altLang="ko-KR" dirty="0" err="1"/>
              <a:t>forEach</a:t>
            </a:r>
            <a:r>
              <a:rPr lang="ko-KR" altLang="en-US" dirty="0"/>
              <a:t>를 사용할 것</a:t>
            </a:r>
            <a:r>
              <a:rPr lang="en-US" altLang="ko-KR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3024733" y="1583903"/>
            <a:ext cx="4996137" cy="26642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[1, 2, 3, 4, 5, 6, 7, 8, 9, 10];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max  = -1;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element, index, array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if ( element &gt; max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max 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최대값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max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46701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반복 메서드 </a:t>
            </a:r>
            <a:r>
              <a:rPr lang="en-US" altLang="ko-KR" dirty="0"/>
              <a:t>– map( 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배열의 각 요소를 변경해 새로운 배열을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2627923" y="1419355"/>
            <a:ext cx="5949903" cy="16047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[1, 2, 3, 4, 5, 6, 7, 8, 9, 10];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map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element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return element *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2490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배열 </a:t>
            </a:r>
            <a:r>
              <a:rPr lang="en-US" altLang="ko-KR" dirty="0"/>
              <a:t>y</a:t>
            </a:r>
            <a:r>
              <a:rPr lang="ko-KR" altLang="en-US" dirty="0"/>
              <a:t>의 각 요소는 배열 x의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ko-KR" altLang="en-US" dirty="0" err="1"/>
              <a:t>요소을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배한</a:t>
            </a:r>
            <a:r>
              <a:rPr lang="ko-KR" altLang="en-US" dirty="0"/>
              <a:t> 후 </a:t>
            </a:r>
            <a:r>
              <a:rPr lang="en-US" altLang="ko-KR" dirty="0"/>
              <a:t>3</a:t>
            </a:r>
            <a:r>
              <a:rPr lang="ko-KR" altLang="en-US" dirty="0"/>
              <a:t>을 더한 값이 되도록 만들어라</a:t>
            </a:r>
            <a:r>
              <a:rPr lang="en-US" altLang="ko-KR" dirty="0"/>
              <a:t>.(</a:t>
            </a:r>
            <a:r>
              <a:rPr lang="ko-KR" altLang="en-US" dirty="0"/>
              <a:t>단</a:t>
            </a:r>
            <a:r>
              <a:rPr lang="en-US" altLang="ko-KR" dirty="0"/>
              <a:t>, map( ) </a:t>
            </a:r>
            <a:r>
              <a:rPr lang="ko-KR" altLang="en-US" dirty="0" err="1"/>
              <a:t>메서드</a:t>
            </a:r>
            <a:r>
              <a:rPr lang="ko-KR" altLang="en-US" dirty="0"/>
              <a:t> 활용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172157376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배열 </a:t>
            </a:r>
            <a:r>
              <a:rPr lang="en-US" altLang="ko-KR" dirty="0"/>
              <a:t>y</a:t>
            </a:r>
            <a:r>
              <a:rPr lang="ko-KR" altLang="en-US" dirty="0"/>
              <a:t>의 각 요소는 배열 x의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ko-KR" altLang="en-US" dirty="0" err="1"/>
              <a:t>요소을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배한</a:t>
            </a:r>
            <a:r>
              <a:rPr lang="ko-KR" altLang="en-US" dirty="0"/>
              <a:t> 후 </a:t>
            </a:r>
            <a:r>
              <a:rPr lang="en-US" altLang="ko-KR" dirty="0"/>
              <a:t>3</a:t>
            </a:r>
            <a:r>
              <a:rPr lang="ko-KR" altLang="en-US" dirty="0"/>
              <a:t>을 더한 값이 되도록 만들어라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반복 메서드 </a:t>
            </a:r>
            <a:r>
              <a:rPr lang="en-US" altLang="ko-KR" dirty="0"/>
              <a:t>– map( 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2627923" y="1419355"/>
            <a:ext cx="5949903" cy="16047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x = [1, 2, 3, 4, 5, 6, 7, 8, 9, 10];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y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map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element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return 2 * element + 3;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y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4591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8.8 </a:t>
            </a:r>
            <a:r>
              <a:rPr lang="en-US" altLang="ko-KR" dirty="0" err="1"/>
              <a:t>ECMAScript</a:t>
            </a:r>
            <a:r>
              <a:rPr lang="en-US" altLang="ko-KR" dirty="0"/>
              <a:t> 5 Array </a:t>
            </a:r>
            <a:r>
              <a:rPr lang="ko-KR" altLang="en-US" dirty="0"/>
              <a:t>객체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1424495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66400" y="578149"/>
                <a:ext cx="6214717" cy="1745730"/>
              </a:xfrm>
            </p:spPr>
            <p:txBody>
              <a:bodyPr/>
              <a:lstStyle/>
              <a:p>
                <a:r>
                  <a:rPr lang="en-US" altLang="ko-KR" dirty="0"/>
                  <a:t>2</a:t>
                </a:r>
                <a:r>
                  <a:rPr lang="ko-KR" altLang="en-US" dirty="0"/>
                  <a:t>변수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원의 둘레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여기서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ko-KR" altLang="en-US" dirty="0"/>
                  <a:t>는 원주율 </a:t>
                </a:r>
                <a:r>
                  <a:rPr lang="en-US" altLang="ko-KR" dirty="0"/>
                  <a:t>3.141592… </a:t>
                </a:r>
                <a:r>
                  <a:rPr lang="ko-KR" altLang="en-US" dirty="0"/>
                  <a:t>이며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ko-KR" altLang="en-US" dirty="0"/>
                  <a:t>은 원의 반지름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반지름이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인 원의 둘레 길이를 출력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코드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작성 후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브라우저에서 보기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실행 단축키 </a:t>
                </a:r>
                <a:r>
                  <a:rPr lang="en-US" altLang="ko-KR" dirty="0"/>
                  <a:t>: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Alt + b</a:t>
                </a:r>
              </a:p>
              <a:p>
                <a:pPr lvl="2"/>
                <a:endParaRPr lang="en-US" altLang="ko-KR" dirty="0"/>
              </a:p>
              <a:p>
                <a:pPr lvl="3"/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66400" y="578149"/>
                <a:ext cx="6214717" cy="1745730"/>
              </a:xfrm>
              <a:blipFill>
                <a:blip r:embed="rId3"/>
                <a:stretch>
                  <a:fillRect l="-491" t="-2098" b="-29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F4D206-E8CC-445D-AD4F-05CE22D7F11D}"/>
              </a:ext>
            </a:extLst>
          </p:cNvPr>
          <p:cNvSpPr/>
          <p:nvPr/>
        </p:nvSpPr>
        <p:spPr>
          <a:xfrm>
            <a:off x="1045022" y="2995487"/>
            <a:ext cx="3923927" cy="239151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let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r,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pi;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r = 10;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pi = 3.141592;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alert(2*pi*r);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079FA-328B-4F9F-BC1E-A617EC9ADF8A}"/>
              </a:ext>
            </a:extLst>
          </p:cNvPr>
          <p:cNvSpPr/>
          <p:nvPr/>
        </p:nvSpPr>
        <p:spPr>
          <a:xfrm>
            <a:off x="1045022" y="2957309"/>
            <a:ext cx="3923927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D84300-33C7-3397-92E9-F0A1E895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89" y="2925587"/>
            <a:ext cx="5148064" cy="2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783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8.9 </a:t>
            </a:r>
            <a:r>
              <a:rPr lang="en-US" altLang="ko-KR" dirty="0" err="1"/>
              <a:t>ECMAScript</a:t>
            </a:r>
            <a:r>
              <a:rPr lang="en-US" altLang="ko-KR" dirty="0"/>
              <a:t> 5 String </a:t>
            </a:r>
            <a:r>
              <a:rPr lang="ko-KR" altLang="en-US" dirty="0"/>
              <a:t>객체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329980744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8.10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</p:spTree>
    <p:extLst>
      <p:ext uri="{BB962C8B-B14F-4D97-AF65-F5344CB8AC3E}">
        <p14:creationId xmlns:p14="http://schemas.microsoft.com/office/powerpoint/2010/main" val="243213937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? ^^)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명의 학생 성적 정보 생성</a:t>
            </a:r>
            <a:endParaRPr lang="en-US" altLang="ko-KR" dirty="0"/>
          </a:p>
          <a:p>
            <a:pPr lvl="1"/>
            <a:r>
              <a:rPr lang="ko-KR" altLang="en-US" dirty="0"/>
              <a:t>중간 고사 </a:t>
            </a:r>
            <a:r>
              <a:rPr lang="en-US" altLang="ko-KR" dirty="0"/>
              <a:t>1</a:t>
            </a:r>
            <a:r>
              <a:rPr lang="ko-KR" altLang="en-US" dirty="0"/>
              <a:t>등과 기말 고사 </a:t>
            </a:r>
            <a:r>
              <a:rPr lang="en-US" altLang="ko-KR" dirty="0"/>
              <a:t>1</a:t>
            </a:r>
            <a:r>
              <a:rPr lang="ko-KR" altLang="en-US" dirty="0"/>
              <a:t>등 그리고 총점 </a:t>
            </a:r>
            <a:r>
              <a:rPr lang="en-US" altLang="ko-KR" dirty="0"/>
              <a:t>1</a:t>
            </a:r>
            <a:r>
              <a:rPr lang="ko-KR" altLang="en-US" dirty="0"/>
              <a:t>등을 판단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모든 학생의 중간 고사 또는 기말 고사 점수를 상향 조정 할 수 있도록 함</a:t>
            </a:r>
            <a:endParaRPr lang="en-US" altLang="ko-KR" dirty="0"/>
          </a:p>
          <a:p>
            <a:pPr lvl="1"/>
            <a:r>
              <a:rPr lang="ko-KR" altLang="en-US" dirty="0"/>
              <a:t>총점 기준 </a:t>
            </a:r>
            <a:r>
              <a:rPr lang="en-US" altLang="ko-KR" dirty="0"/>
              <a:t>1</a:t>
            </a:r>
            <a:r>
              <a:rPr lang="ko-KR" altLang="en-US" dirty="0"/>
              <a:t>등부터 </a:t>
            </a:r>
            <a:r>
              <a:rPr lang="en-US" altLang="ko-KR" dirty="0"/>
              <a:t>3</a:t>
            </a:r>
            <a:r>
              <a:rPr lang="ko-KR" altLang="en-US" dirty="0"/>
              <a:t>등까지의 학생 정보를 분리하여 </a:t>
            </a:r>
            <a:r>
              <a:rPr lang="en-US" altLang="ko-KR" dirty="0"/>
              <a:t>(</a:t>
            </a:r>
            <a:r>
              <a:rPr lang="ko-KR" altLang="en-US" dirty="0"/>
              <a:t>배열로</a:t>
            </a:r>
            <a:r>
              <a:rPr lang="en-US" altLang="ko-KR" dirty="0"/>
              <a:t>) </a:t>
            </a:r>
            <a:r>
              <a:rPr lang="ko-KR" altLang="en-US" dirty="0"/>
              <a:t>별도 보관하고 </a:t>
            </a:r>
            <a:r>
              <a:rPr lang="en-US" altLang="ko-KR" dirty="0"/>
              <a:t>4</a:t>
            </a:r>
            <a:r>
              <a:rPr lang="ko-KR" altLang="en-US" dirty="0"/>
              <a:t>등과 </a:t>
            </a:r>
            <a:r>
              <a:rPr lang="en-US" altLang="ko-KR" dirty="0"/>
              <a:t>5</a:t>
            </a:r>
            <a:r>
              <a:rPr lang="ko-KR" altLang="en-US" dirty="0"/>
              <a:t>등 학생의 명단을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8 – </a:t>
            </a:r>
            <a:r>
              <a:rPr lang="ko-KR" altLang="en-US" dirty="0"/>
              <a:t>기본 내장 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2232645" y="2573813"/>
            <a:ext cx="5949903" cy="36004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student ={ name:’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김성필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middle:50, final: 70 };</a:t>
            </a:r>
          </a:p>
        </p:txBody>
      </p:sp>
    </p:spTree>
    <p:extLst>
      <p:ext uri="{BB962C8B-B14F-4D97-AF65-F5344CB8AC3E}">
        <p14:creationId xmlns:p14="http://schemas.microsoft.com/office/powerpoint/2010/main" val="208451950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9 – </a:t>
            </a:r>
            <a:r>
              <a:rPr lang="ko-KR" altLang="en-US" b="1" dirty="0"/>
              <a:t>브라우저 객체 모델</a:t>
            </a:r>
          </a:p>
        </p:txBody>
      </p:sp>
    </p:spTree>
    <p:extLst>
      <p:ext uri="{BB962C8B-B14F-4D97-AF65-F5344CB8AC3E}">
        <p14:creationId xmlns:p14="http://schemas.microsoft.com/office/powerpoint/2010/main" val="12259399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브라우저 관련 객체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브라우저 객체 모델</a:t>
            </a:r>
            <a:r>
              <a:rPr lang="en-US" altLang="ko-KR" dirty="0"/>
              <a:t>(BOM, Brower Object Model)</a:t>
            </a:r>
            <a:r>
              <a:rPr lang="ko-KR" altLang="en-US" dirty="0"/>
              <a:t>은 웹 브라우저와 관련된 객체의 집합을 의미</a:t>
            </a:r>
            <a:endParaRPr lang="en-US" altLang="ko-KR" dirty="0"/>
          </a:p>
          <a:p>
            <a:pPr lvl="2"/>
            <a:r>
              <a:rPr lang="en-US" altLang="ko-KR" dirty="0"/>
              <a:t>Window </a:t>
            </a:r>
            <a:r>
              <a:rPr lang="ko-KR" altLang="en-US" dirty="0"/>
              <a:t>객체 </a:t>
            </a:r>
            <a:r>
              <a:rPr lang="en-US" altLang="ko-KR" dirty="0"/>
              <a:t>= { location </a:t>
            </a:r>
            <a:r>
              <a:rPr lang="ko-KR" altLang="en-US" dirty="0"/>
              <a:t>객체</a:t>
            </a:r>
            <a:r>
              <a:rPr lang="en-US" altLang="ko-KR" dirty="0"/>
              <a:t>, navigator </a:t>
            </a:r>
            <a:r>
              <a:rPr lang="ko-KR" altLang="en-US" dirty="0"/>
              <a:t>객체</a:t>
            </a:r>
            <a:r>
              <a:rPr lang="en-US" altLang="ko-KR" dirty="0"/>
              <a:t>, history </a:t>
            </a:r>
            <a:r>
              <a:rPr lang="ko-KR" altLang="en-US" dirty="0"/>
              <a:t>객체</a:t>
            </a:r>
            <a:r>
              <a:rPr lang="en-US" altLang="ko-KR" dirty="0"/>
              <a:t>, screen </a:t>
            </a:r>
            <a:r>
              <a:rPr lang="ko-KR" altLang="en-US" dirty="0"/>
              <a:t>객체</a:t>
            </a:r>
            <a:r>
              <a:rPr lang="en-US" altLang="ko-KR" dirty="0"/>
              <a:t>, document </a:t>
            </a:r>
            <a:r>
              <a:rPr lang="ko-KR" altLang="en-US" dirty="0"/>
              <a:t>객체 </a:t>
            </a:r>
            <a:r>
              <a:rPr lang="en-US" altLang="ko-KR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</p:spTree>
    <p:extLst>
      <p:ext uri="{BB962C8B-B14F-4D97-AF65-F5344CB8AC3E}">
        <p14:creationId xmlns:p14="http://schemas.microsoft.com/office/powerpoint/2010/main" val="299666595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9.2 Window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브라우저 객체 모델</a:t>
            </a:r>
            <a:r>
              <a:rPr lang="en-US" altLang="ko-KR" dirty="0"/>
              <a:t>(BOM, Brower Object Model)</a:t>
            </a:r>
            <a:r>
              <a:rPr lang="ko-KR" altLang="en-US" dirty="0"/>
              <a:t>은 웹 브라우저와 관련된 객체의 집합을 의미</a:t>
            </a:r>
            <a:endParaRPr lang="en-US" altLang="ko-KR" dirty="0"/>
          </a:p>
          <a:p>
            <a:pPr lvl="2"/>
            <a:r>
              <a:rPr lang="en-US" altLang="ko-KR" dirty="0"/>
              <a:t>window</a:t>
            </a:r>
            <a:r>
              <a:rPr lang="ko-KR" altLang="en-US" dirty="0"/>
              <a:t> 객체의 속성 보기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매우 다양한 속성이 있음을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지금까지 사용해 온 </a:t>
            </a:r>
            <a:r>
              <a:rPr lang="en-US" altLang="ko-KR" dirty="0"/>
              <a:t>alert( )</a:t>
            </a:r>
            <a:r>
              <a:rPr lang="ko-KR" altLang="en-US" dirty="0"/>
              <a:t>이나 </a:t>
            </a:r>
            <a:r>
              <a:rPr lang="en-US" altLang="ko-KR" dirty="0"/>
              <a:t>prompt( )</a:t>
            </a:r>
            <a:r>
              <a:rPr lang="ko-KR" altLang="en-US" dirty="0"/>
              <a:t>함수 모두 </a:t>
            </a:r>
            <a:r>
              <a:rPr lang="en-US" altLang="ko-KR" dirty="0"/>
              <a:t>window </a:t>
            </a:r>
            <a:r>
              <a:rPr lang="ko-KR" altLang="en-US" dirty="0"/>
              <a:t>객체의 메서드</a:t>
            </a:r>
            <a:endParaRPr lang="en-US" altLang="ko-KR" dirty="0"/>
          </a:p>
          <a:p>
            <a:pPr lvl="3"/>
            <a:r>
              <a:rPr lang="en-US" altLang="ko-KR" dirty="0" err="1"/>
              <a:t>winodow.alert</a:t>
            </a:r>
            <a:endParaRPr lang="en-US" altLang="ko-KR" dirty="0"/>
          </a:p>
          <a:p>
            <a:pPr lvl="2"/>
            <a:r>
              <a:rPr lang="en-US" altLang="ko-KR" dirty="0"/>
              <a:t>var</a:t>
            </a:r>
            <a:r>
              <a:rPr lang="ko-KR" altLang="en-US" dirty="0"/>
              <a:t> 키워드로 선언한 일반 변수도 모두 </a:t>
            </a:r>
            <a:r>
              <a:rPr lang="en-US" altLang="ko-KR" dirty="0"/>
              <a:t>window </a:t>
            </a:r>
            <a:r>
              <a:rPr lang="ko-KR" altLang="en-US" dirty="0"/>
              <a:t>객체의 속성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2627923" y="1567795"/>
            <a:ext cx="5949903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(var key in window)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+=‘* ’+key+’:’+window[key] +’\n’;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EA7C27-8C66-4E8E-8237-FEA15C7268B1}"/>
              </a:ext>
            </a:extLst>
          </p:cNvPr>
          <p:cNvSpPr/>
          <p:nvPr/>
        </p:nvSpPr>
        <p:spPr>
          <a:xfrm>
            <a:off x="2627922" y="4572929"/>
            <a:ext cx="5949903" cy="98821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test = 123;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window.test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FD4D3-CF72-4D27-BD6A-7E9C8F9A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81" y="4752255"/>
            <a:ext cx="43719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8217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새로운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dirty="0"/>
              <a:t>open( ) </a:t>
            </a:r>
            <a:r>
              <a:rPr lang="ko-KR" altLang="en-US" dirty="0"/>
              <a:t>메서드로 </a:t>
            </a:r>
            <a:r>
              <a:rPr lang="en-US" altLang="ko-KR" dirty="0"/>
              <a:t>window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open( URL, name, features, replace ) </a:t>
            </a:r>
          </a:p>
          <a:p>
            <a:pPr lvl="3"/>
            <a:r>
              <a:rPr lang="en-US" altLang="ko-KR" dirty="0"/>
              <a:t>4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매개 변수가 있으며 </a:t>
            </a:r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ko-KR" altLang="en-US" dirty="0">
                <a:solidFill>
                  <a:srgbClr val="00B050"/>
                </a:solidFill>
              </a:rPr>
              <a:t>개의 매개 변수</a:t>
            </a:r>
            <a:r>
              <a:rPr lang="ko-KR" altLang="en-US" dirty="0"/>
              <a:t>를 지정해도 되고 하지 않아도 됨</a:t>
            </a:r>
            <a:r>
              <a:rPr lang="en-US" altLang="ko-KR" dirty="0"/>
              <a:t> –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옵션 지정 예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첫 번째 매개변수 </a:t>
            </a:r>
            <a:r>
              <a:rPr lang="en-US" altLang="ko-KR" dirty="0"/>
              <a:t>: </a:t>
            </a:r>
            <a:r>
              <a:rPr lang="ko-KR" altLang="en-US" dirty="0"/>
              <a:t>열고자 하는 웹 페이지의 </a:t>
            </a:r>
            <a:r>
              <a:rPr lang="en-US" altLang="ko-KR" dirty="0"/>
              <a:t>URL</a:t>
            </a:r>
          </a:p>
          <a:p>
            <a:pPr lvl="4"/>
            <a:r>
              <a:rPr lang="ko-KR" altLang="en-US" dirty="0"/>
              <a:t>두 번째 매개변수 </a:t>
            </a:r>
            <a:r>
              <a:rPr lang="en-US" altLang="ko-KR" dirty="0"/>
              <a:t>: </a:t>
            </a:r>
            <a:r>
              <a:rPr lang="ko-KR" altLang="en-US" dirty="0"/>
              <a:t>사용하는 윈도우 이름</a:t>
            </a:r>
            <a:endParaRPr lang="en-US" altLang="ko-KR" dirty="0"/>
          </a:p>
          <a:p>
            <a:pPr lvl="4"/>
            <a:r>
              <a:rPr lang="ko-KR" altLang="en-US" dirty="0"/>
              <a:t>세 번째 매개변수 </a:t>
            </a:r>
            <a:r>
              <a:rPr lang="en-US" altLang="ko-KR" dirty="0"/>
              <a:t>: </a:t>
            </a:r>
            <a:r>
              <a:rPr lang="ko-KR" altLang="en-US" dirty="0" err="1"/>
              <a:t>원도우</a:t>
            </a:r>
            <a:r>
              <a:rPr lang="ko-KR" altLang="en-US" dirty="0"/>
              <a:t> 크기</a:t>
            </a:r>
            <a:endParaRPr lang="en-US" altLang="ko-KR" dirty="0"/>
          </a:p>
          <a:p>
            <a:pPr lvl="4"/>
            <a:r>
              <a:rPr lang="ko-KR" altLang="en-US" dirty="0">
                <a:solidFill>
                  <a:srgbClr val="00B050"/>
                </a:solidFill>
              </a:rPr>
              <a:t>참고 </a:t>
            </a:r>
            <a:r>
              <a:rPr lang="en-US" altLang="ko-KR" dirty="0">
                <a:solidFill>
                  <a:srgbClr val="00B050"/>
                </a:solidFill>
              </a:rPr>
              <a:t>- </a:t>
            </a:r>
            <a:r>
              <a:rPr lang="ko-KR" altLang="en-US" dirty="0">
                <a:solidFill>
                  <a:srgbClr val="00B050"/>
                </a:solidFill>
              </a:rPr>
              <a:t>브라우저의 팝업 창을 허용해야 됨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2627923" y="1829770"/>
            <a:ext cx="5949903" cy="60020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A64EE-E944-483D-8346-9983866F5D4A}"/>
              </a:ext>
            </a:extLst>
          </p:cNvPr>
          <p:cNvSpPr/>
          <p:nvPr/>
        </p:nvSpPr>
        <p:spPr>
          <a:xfrm>
            <a:off x="2634436" y="2639878"/>
            <a:ext cx="5949903" cy="60020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(‘http://naver.com’, ‘child’, ‘width=1024, height=768’, true);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5268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새로운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dirty="0"/>
              <a:t>open( ) </a:t>
            </a:r>
            <a:r>
              <a:rPr lang="ko-KR" altLang="en-US" dirty="0"/>
              <a:t>메서드로 </a:t>
            </a:r>
            <a:r>
              <a:rPr lang="en-US" altLang="ko-KR" dirty="0"/>
              <a:t>window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open( URL, name, features, replace ) </a:t>
            </a:r>
          </a:p>
          <a:p>
            <a:pPr lvl="3"/>
            <a:r>
              <a:rPr lang="ko-KR" altLang="en-US" dirty="0"/>
              <a:t>새로운 </a:t>
            </a:r>
            <a:r>
              <a:rPr lang="en-US" altLang="ko-KR" dirty="0"/>
              <a:t>window</a:t>
            </a:r>
            <a:r>
              <a:rPr lang="ko-KR" altLang="en-US" dirty="0"/>
              <a:t>를 생성하고 해당 </a:t>
            </a:r>
            <a:r>
              <a:rPr lang="en-US" altLang="ko-KR" dirty="0"/>
              <a:t>window </a:t>
            </a:r>
            <a:r>
              <a:rPr lang="ko-KR" altLang="en-US" dirty="0"/>
              <a:t>객체를 리턴</a:t>
            </a:r>
            <a:endParaRPr lang="en-US" altLang="ko-KR" dirty="0"/>
          </a:p>
          <a:p>
            <a:pPr lvl="4"/>
            <a:r>
              <a:rPr lang="ko-KR" altLang="en-US" dirty="0"/>
              <a:t>새로운</a:t>
            </a:r>
            <a:r>
              <a:rPr lang="en-US" altLang="ko-KR" dirty="0"/>
              <a:t> window </a:t>
            </a:r>
            <a:r>
              <a:rPr lang="ko-KR" altLang="en-US" dirty="0"/>
              <a:t>객체의 속성과 메서드 활용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윈도우 형태 옵션 </a:t>
            </a:r>
            <a:r>
              <a:rPr lang="en-US" altLang="ko-KR" dirty="0"/>
              <a:t>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2627923" y="2087959"/>
            <a:ext cx="5949903" cy="89418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child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 ‘’, ‘width=1024, height=768’);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child.document.write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(‘&lt;h1&gt;From Parent Window&lt;/h1&gt;’);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17095"/>
              </p:ext>
            </p:extLst>
          </p:nvPr>
        </p:nvGraphicFramePr>
        <p:xfrm>
          <a:off x="1872605" y="3744143"/>
          <a:ext cx="768138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0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1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옵션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입력할 수 있는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height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윈도우의 높이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픽셀값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width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원도우의 넓이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픽셀값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location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주소 </a:t>
                      </a:r>
                      <a:r>
                        <a:rPr lang="ko-KR" altLang="en-US" sz="1400" dirty="0" err="1"/>
                        <a:t>입력창</a:t>
                      </a:r>
                      <a:r>
                        <a:rPr lang="ko-KR" altLang="en-US" sz="1400" dirty="0"/>
                        <a:t>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yes,no</a:t>
                      </a:r>
                      <a:r>
                        <a:rPr lang="en-US" altLang="ko-KR" sz="1400" dirty="0"/>
                        <a:t>, 1,</a:t>
                      </a:r>
                      <a:r>
                        <a:rPr lang="en-US" altLang="ko-KR" sz="1400" baseline="0" dirty="0"/>
                        <a:t> 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menubar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메뉴의 유무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yes,</a:t>
                      </a:r>
                      <a:r>
                        <a:rPr lang="en-US" altLang="ko-KR" sz="1400" baseline="0" dirty="0"/>
                        <a:t> no, 1, 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Resizable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화면크기 조절 가능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yes,</a:t>
                      </a:r>
                      <a:r>
                        <a:rPr lang="en-US" altLang="ko-KR" sz="1400" baseline="0" dirty="0"/>
                        <a:t> no, 1, 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21692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/>
              <a:t>새로운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dirty="0"/>
              <a:t>open( ) </a:t>
            </a:r>
            <a:r>
              <a:rPr lang="ko-KR" altLang="en-US" dirty="0"/>
              <a:t>메서드로 </a:t>
            </a:r>
            <a:r>
              <a:rPr lang="en-US" altLang="ko-KR" dirty="0"/>
              <a:t>window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open( URL, name, features, replace ) </a:t>
            </a:r>
          </a:p>
          <a:p>
            <a:pPr lvl="3"/>
            <a:r>
              <a:rPr lang="ko-KR" altLang="en-US" dirty="0"/>
              <a:t>새로운 </a:t>
            </a:r>
            <a:r>
              <a:rPr lang="en-US" altLang="ko-KR" dirty="0"/>
              <a:t>window</a:t>
            </a:r>
            <a:r>
              <a:rPr lang="ko-KR" altLang="en-US" dirty="0"/>
              <a:t>를 생성하고 해당 </a:t>
            </a:r>
            <a:r>
              <a:rPr lang="en-US" altLang="ko-KR" dirty="0"/>
              <a:t>window </a:t>
            </a:r>
            <a:r>
              <a:rPr lang="ko-KR" altLang="en-US" dirty="0"/>
              <a:t>객체를 리턴</a:t>
            </a:r>
            <a:endParaRPr lang="en-US" altLang="ko-KR" dirty="0"/>
          </a:p>
          <a:p>
            <a:pPr lvl="4"/>
            <a:r>
              <a:rPr lang="ko-KR" altLang="en-US" dirty="0"/>
              <a:t>새로운</a:t>
            </a:r>
            <a:r>
              <a:rPr lang="en-US" altLang="ko-KR" dirty="0"/>
              <a:t> window </a:t>
            </a:r>
            <a:r>
              <a:rPr lang="ko-KR" altLang="en-US" dirty="0"/>
              <a:t>객체의 속성과 메서드 활용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2627923" y="2087959"/>
            <a:ext cx="5949903" cy="89418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child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 ‘’, ‘width=1024, height=768’);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child.document.write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(‘&lt;h1&gt;From Parent Window&lt;/h1&gt;’);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800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9.4 window </a:t>
            </a:r>
            <a:r>
              <a:rPr lang="ko-KR" altLang="en-US" dirty="0"/>
              <a:t>객체의 기본 메서드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720478" y="3528119"/>
            <a:ext cx="4608512" cy="17281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child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 ‘’, ‘width=800, height=600’);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child.moveBy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(10,10);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}, 1000);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E681C642-C23A-46DA-A3F6-DA30AF08D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57172"/>
              </p:ext>
            </p:extLst>
          </p:nvPr>
        </p:nvGraphicFramePr>
        <p:xfrm>
          <a:off x="720477" y="1132641"/>
          <a:ext cx="104411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577654557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val="1420109708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3885316327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921565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26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moveBy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원도우의 위치를 상대적으로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scrollBy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원도우</a:t>
                      </a:r>
                      <a:r>
                        <a:rPr lang="ko-KR" altLang="en-US" sz="1400" dirty="0"/>
                        <a:t> 스크롤 위치를 상대적으로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moveTo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원도우의 위치를 절대적으로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scrollTo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원도우</a:t>
                      </a:r>
                      <a:r>
                        <a:rPr lang="ko-KR" altLang="en-US" sz="1400" dirty="0"/>
                        <a:t> 스크롤 위치를 절대적으로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0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resizeBy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윈도우의 크기를 상대적으로 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focus(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원도우에 초점을 맞춤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84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resizeTo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x,y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원도우의 크기를 절대적으로 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blur(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원도우에 맞춘 초점을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22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close(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윈도우를 닫음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23501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5473005" y="3551038"/>
            <a:ext cx="4608512" cy="17281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child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 ‘’, ‘width=800, height=600’);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child.document.write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(‘&lt;h1&gt;Window Move&lt;/h1&gt;’);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child.moveBy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(10,10);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}, 1000);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90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214717" cy="1745730"/>
          </a:xfrm>
        </p:spPr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ko-KR" altLang="en-US" dirty="0"/>
              <a:t>복합 대입 연산자는</a:t>
            </a:r>
            <a:r>
              <a:rPr lang="en-US" altLang="ko-KR" dirty="0"/>
              <a:t> </a:t>
            </a:r>
            <a:r>
              <a:rPr lang="ko-KR" altLang="en-US" dirty="0"/>
              <a:t>타 언어와 동일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+=, -=, *=, /=, %=)</a:t>
            </a:r>
          </a:p>
          <a:p>
            <a:pPr lvl="1"/>
            <a:r>
              <a:rPr lang="ko-KR" altLang="en-US" dirty="0"/>
              <a:t>아래 코드를 작성 후 브라우저에서 결과 확인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F4D206-E8CC-445D-AD4F-05CE22D7F11D}"/>
              </a:ext>
            </a:extLst>
          </p:cNvPr>
          <p:cNvSpPr/>
          <p:nvPr/>
        </p:nvSpPr>
        <p:spPr>
          <a:xfrm>
            <a:off x="828998" y="1694089"/>
            <a:ext cx="4355975" cy="239151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'&lt;h3&gt;Welcome&lt;/h3&gt;'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  &lt;li&gt;Hello&lt;/li&gt;'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  &lt;li&gt;JavaScript!&lt;/li&gt;'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9345C2-1DE1-2B95-04D6-9F02B67C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90" y="1704225"/>
            <a:ext cx="5184576" cy="24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509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9.5 screen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screen </a:t>
            </a:r>
            <a:r>
              <a:rPr lang="ko-KR" altLang="en-US" dirty="0"/>
              <a:t>객체는 웹 브라우저의 화면이 아니라 운영체제 화면의 속성을 갖는 객체</a:t>
            </a:r>
            <a:endParaRPr lang="en-US" altLang="ko-KR" dirty="0"/>
          </a:p>
          <a:p>
            <a:pPr lvl="1"/>
            <a:r>
              <a:rPr lang="en-US" altLang="ko-KR" dirty="0"/>
              <a:t>screen </a:t>
            </a:r>
            <a:r>
              <a:rPr lang="ko-KR" altLang="en-US" dirty="0"/>
              <a:t>객체의 속성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속성을 많이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4" indent="0">
              <a:buNone/>
            </a:pP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1152526" y="1672853"/>
            <a:ext cx="4968552" cy="16033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(var key in screen)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‘* ‘ + key + ‘:’ + screen[key]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5525F7-70A3-4618-9152-AADDEF70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33" y="1672853"/>
            <a:ext cx="3909060" cy="264890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4D4CD3-F29B-48FD-9664-EF1497735F3A}"/>
              </a:ext>
            </a:extLst>
          </p:cNvPr>
          <p:cNvSpPr/>
          <p:nvPr/>
        </p:nvSpPr>
        <p:spPr>
          <a:xfrm>
            <a:off x="6697141" y="2440364"/>
            <a:ext cx="936104" cy="333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3032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9.5 screen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window</a:t>
            </a:r>
            <a:r>
              <a:rPr lang="ko-KR" altLang="en-US" dirty="0"/>
              <a:t>를 생성하고 화면 가득 채우기</a:t>
            </a:r>
            <a:endParaRPr lang="en-US" altLang="ko-KR" dirty="0"/>
          </a:p>
          <a:p>
            <a:pPr marL="914400" lvl="4" indent="0">
              <a:buNone/>
            </a:pP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2736701" y="1451014"/>
            <a:ext cx="4968552" cy="248344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child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‘width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300,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height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200’);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width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screen.width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height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screen.height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(0,0);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child.resizeTo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(width, height);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child.resizeBy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(-20, -20);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child.moveBy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(10, 10);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}, 1000);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173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9.6 location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객체는 웹 브라우저의 주소 표시줄과 관련된 객체</a:t>
            </a:r>
            <a:endParaRPr lang="en-US" altLang="ko-KR" dirty="0"/>
          </a:p>
          <a:p>
            <a:pPr lvl="2"/>
            <a:r>
              <a:rPr lang="ko-KR" altLang="en-US" dirty="0"/>
              <a:t>프로토콜의 종류</a:t>
            </a:r>
            <a:r>
              <a:rPr lang="en-US" altLang="ko-KR" dirty="0"/>
              <a:t>, </a:t>
            </a:r>
            <a:r>
              <a:rPr lang="ko-KR" altLang="en-US" dirty="0"/>
              <a:t>호스트의 이름</a:t>
            </a:r>
            <a:r>
              <a:rPr lang="en-US" altLang="ko-KR" dirty="0"/>
              <a:t>, </a:t>
            </a:r>
            <a:r>
              <a:rPr lang="ko-KR" altLang="en-US" dirty="0"/>
              <a:t>문서 위치 등의 정보가 있음 </a:t>
            </a:r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객체의 속성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객체를 이용한 페이지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현재 페이지 새로 고침</a:t>
            </a:r>
            <a:endParaRPr lang="en-US" altLang="ko-KR" dirty="0"/>
          </a:p>
          <a:p>
            <a:pPr marL="914400" lvl="4" indent="0">
              <a:buNone/>
            </a:pP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3014578" y="1909759"/>
            <a:ext cx="4968552" cy="1296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(var key in location)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‘* ‘ + key + ‘:’ + location[key] +’\n’;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B87292-2E07-4AAE-97F1-75785384A1B0}"/>
              </a:ext>
            </a:extLst>
          </p:cNvPr>
          <p:cNvSpPr/>
          <p:nvPr/>
        </p:nvSpPr>
        <p:spPr>
          <a:xfrm>
            <a:off x="3014578" y="3528119"/>
            <a:ext cx="4968552" cy="8820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location = ‘http://naver.com’;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location.href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‘http://naver.com’;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location.assign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‘http://naver.com’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location.replace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‘http://naver.com’ 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99CB3-398F-4ED3-9099-A70CC6621D7A}"/>
              </a:ext>
            </a:extLst>
          </p:cNvPr>
          <p:cNvSpPr/>
          <p:nvPr/>
        </p:nvSpPr>
        <p:spPr>
          <a:xfrm>
            <a:off x="3024733" y="4824263"/>
            <a:ext cx="4968552" cy="11521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location = location;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location.href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location.href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location.assign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location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location.replace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location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location.reload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</p:txBody>
      </p:sp>
    </p:spTree>
    <p:extLst>
      <p:ext uri="{BB962C8B-B14F-4D97-AF65-F5344CB8AC3E}">
        <p14:creationId xmlns:p14="http://schemas.microsoft.com/office/powerpoint/2010/main" val="214343342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9.6 location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객체는 웹 브라우저의 주소 표시줄과 관련된 객체</a:t>
            </a:r>
            <a:endParaRPr lang="en-US" altLang="ko-KR" dirty="0"/>
          </a:p>
          <a:p>
            <a:pPr lvl="2"/>
            <a:r>
              <a:rPr lang="ko-KR" altLang="en-US" dirty="0"/>
              <a:t>프로토콜의 종류</a:t>
            </a:r>
            <a:r>
              <a:rPr lang="en-US" altLang="ko-KR" dirty="0"/>
              <a:t>, </a:t>
            </a:r>
            <a:r>
              <a:rPr lang="ko-KR" altLang="en-US" dirty="0"/>
              <a:t>호스트의 이름</a:t>
            </a:r>
            <a:r>
              <a:rPr lang="en-US" altLang="ko-KR" dirty="0"/>
              <a:t>, </a:t>
            </a:r>
            <a:r>
              <a:rPr lang="ko-KR" altLang="en-US" dirty="0"/>
              <a:t>문서 위치 등의 정보가 있음 </a:t>
            </a:r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객체의 속성 확인 및 페이지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3014577" y="1909759"/>
            <a:ext cx="5949903" cy="14743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(var key in location)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‘* ‘ + key + ‘:’ + location[key] +’\n’;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location = ‘http://naver.com’;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DACD11-0184-4F2B-809E-1FD401019068}"/>
              </a:ext>
            </a:extLst>
          </p:cNvPr>
          <p:cNvSpPr/>
          <p:nvPr/>
        </p:nvSpPr>
        <p:spPr>
          <a:xfrm>
            <a:off x="3014578" y="3600127"/>
            <a:ext cx="5949903" cy="89418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child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window.open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(‘’, ‘’, ‘width=1024, height=768’);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child.locaton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‘http://naver.com’;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56701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9.7 navigator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navigator </a:t>
            </a:r>
            <a:r>
              <a:rPr lang="ko-KR" altLang="en-US" dirty="0"/>
              <a:t>객체는 웹 페이지를 실행하고 있는 브라우저에 대한 정보가 있음</a:t>
            </a:r>
            <a:endParaRPr lang="en-US" altLang="ko-KR" dirty="0"/>
          </a:p>
          <a:p>
            <a:pPr lvl="1"/>
            <a:r>
              <a:rPr lang="en-US" altLang="ko-KR" dirty="0"/>
              <a:t>navigator </a:t>
            </a:r>
            <a:r>
              <a:rPr lang="ko-KR" altLang="en-US" dirty="0"/>
              <a:t>객체의 속성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자주</a:t>
            </a:r>
            <a:r>
              <a:rPr lang="en-US" altLang="ko-KR" dirty="0"/>
              <a:t> </a:t>
            </a:r>
            <a:r>
              <a:rPr lang="ko-KR" altLang="en-US" dirty="0"/>
              <a:t>사용되는 </a:t>
            </a:r>
            <a:r>
              <a:rPr lang="en-US" altLang="ko-KR" dirty="0"/>
              <a:t>navigator </a:t>
            </a:r>
            <a:r>
              <a:rPr lang="ko-KR" altLang="en-US" dirty="0"/>
              <a:t>객체의 속성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3CF9DD-410A-4CF0-AD8B-0767F1B4123C}"/>
              </a:ext>
            </a:extLst>
          </p:cNvPr>
          <p:cNvSpPr/>
          <p:nvPr/>
        </p:nvSpPr>
        <p:spPr>
          <a:xfrm>
            <a:off x="2952725" y="1607439"/>
            <a:ext cx="4968552" cy="1296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 (var key in navigator)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‘* ‘ + key + ‘:’ + navigator[key] +’\n’;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output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E0AF62D1-FB6E-4BD6-B05E-27838D70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877630"/>
              </p:ext>
            </p:extLst>
          </p:nvPr>
        </p:nvGraphicFramePr>
        <p:xfrm>
          <a:off x="1080517" y="3265693"/>
          <a:ext cx="516271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320">
                  <a:extLst>
                    <a:ext uri="{9D8B030D-6E8A-4147-A177-3AD203B41FA5}">
                      <a16:colId xmlns:a16="http://schemas.microsoft.com/office/drawing/2014/main" val="2966781709"/>
                    </a:ext>
                  </a:extLst>
                </a:gridCol>
                <a:gridCol w="3600399">
                  <a:extLst>
                    <a:ext uri="{9D8B030D-6E8A-4147-A177-3AD203B41FA5}">
                      <a16:colId xmlns:a16="http://schemas.microsoft.com/office/drawing/2014/main" val="1026412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속성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0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appCodeName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브라우저의 코드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70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appName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브라우저의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appVersion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브라우저의 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65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platform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사용중인 운영체제의 시스템 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7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userAgent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웹 브라우저의 전체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342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74D66B-64D6-4563-A855-48874543FDD2}"/>
              </a:ext>
            </a:extLst>
          </p:cNvPr>
          <p:cNvSpPr/>
          <p:nvPr/>
        </p:nvSpPr>
        <p:spPr>
          <a:xfrm>
            <a:off x="6361688" y="3730141"/>
            <a:ext cx="4452388" cy="1296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navigator.appCodeName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 	//Mozilla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navigator.appName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	//Netscape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navigator.appVersion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	//5.0 (Window NT ..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platform ); 		//Win32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userAgent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		//Mozilla/5.0 …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7891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9.8 window </a:t>
            </a:r>
            <a:r>
              <a:rPr lang="ko-KR" altLang="en-US" dirty="0"/>
              <a:t>객체의 </a:t>
            </a:r>
            <a:r>
              <a:rPr lang="en-US" altLang="ko-KR" dirty="0"/>
              <a:t>onload</a:t>
            </a:r>
            <a:r>
              <a:rPr lang="ko-KR" altLang="en-US" dirty="0"/>
              <a:t> 이벤트 속성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en-US" altLang="ko-KR" dirty="0"/>
              <a:t>onload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객체의 속성 중 </a:t>
            </a:r>
            <a:r>
              <a:rPr lang="en-US" altLang="ko-KR" dirty="0"/>
              <a:t>‘on’</a:t>
            </a:r>
            <a:r>
              <a:rPr lang="ko-KR" altLang="en-US" dirty="0"/>
              <a:t>으로 시작하는 속성을 이벤트 속성이라고 함</a:t>
            </a:r>
            <a:endParaRPr lang="en-US" altLang="ko-KR" dirty="0"/>
          </a:p>
          <a:p>
            <a:pPr lvl="3"/>
            <a:r>
              <a:rPr lang="ko-KR" altLang="en-US" dirty="0"/>
              <a:t>이벤트 속성에는 함수를 할당</a:t>
            </a:r>
            <a:endParaRPr lang="en-US" altLang="ko-KR" dirty="0"/>
          </a:p>
          <a:p>
            <a:pPr lvl="2"/>
            <a:r>
              <a:rPr lang="en-US" altLang="ko-KR" dirty="0"/>
              <a:t>window </a:t>
            </a:r>
            <a:r>
              <a:rPr lang="ko-KR" altLang="en-US" dirty="0"/>
              <a:t>객체가 로드되었을 때 자동으로 할당되어 실행되는 함수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Window </a:t>
            </a:r>
            <a:r>
              <a:rPr lang="ko-KR" altLang="en-US" dirty="0"/>
              <a:t>객체 로드 완료 시점</a:t>
            </a:r>
            <a:endParaRPr lang="en-US" altLang="ko-KR" dirty="0"/>
          </a:p>
          <a:p>
            <a:pPr lvl="4"/>
            <a:r>
              <a:rPr lang="en-US" altLang="ko-KR" dirty="0"/>
              <a:t>HTML </a:t>
            </a:r>
            <a:r>
              <a:rPr lang="ko-KR" altLang="en-US" dirty="0"/>
              <a:t>페이지에 존재하는 모든 태그가 화면에 올라가는 순간 </a:t>
            </a:r>
            <a:r>
              <a:rPr lang="en-US" altLang="ko-KR" dirty="0"/>
              <a:t>window </a:t>
            </a:r>
            <a:r>
              <a:rPr lang="ko-KR" altLang="en-US" dirty="0"/>
              <a:t>객체가 로드 완료되었다고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3024733" y="2133723"/>
            <a:ext cx="4968552" cy="1296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058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9.8 window </a:t>
            </a:r>
            <a:r>
              <a:rPr lang="ko-KR" altLang="en-US" dirty="0"/>
              <a:t>객체의 </a:t>
            </a:r>
            <a:r>
              <a:rPr lang="en-US" altLang="ko-KR" dirty="0"/>
              <a:t>onload</a:t>
            </a:r>
            <a:r>
              <a:rPr lang="ko-KR" altLang="en-US" dirty="0"/>
              <a:t> 이벤트 속성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en-US" altLang="ko-KR" dirty="0"/>
              <a:t>onload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아래 코드 분석 및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인터넷 익스플로러와 크롬의 다른 결과를 보임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인터넷 익스플로러의 경우 순서대로 실행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1368549" y="1564008"/>
            <a:ext cx="4968552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&lt;title&gt;Document Object Model&lt;/title&gt;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&lt;script&gt;alert(‘Process–0’)&lt;/script&gt;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&lt;h1&gt;Process–1&lt;/h1&gt;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&lt;script&gt;alert(‘Process-2’)&lt;/script&gt;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&lt;h2&gt;Process-2&lt;/h2&gt;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&lt;script&gt;alert(‘Process-3’)&lt;/script&gt;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503212-1C22-412C-94BA-048A222E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033" y="1037790"/>
            <a:ext cx="2726055" cy="2331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538DB0-9942-405B-9EAE-A83DE902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80" y="1058379"/>
            <a:ext cx="2245995" cy="274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ECDB5F-A5C7-42BB-9D38-DEC81CDCF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76" y="3461754"/>
            <a:ext cx="2468880" cy="27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8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9.8 window </a:t>
            </a:r>
            <a:r>
              <a:rPr lang="ko-KR" altLang="en-US" dirty="0"/>
              <a:t>객체의 </a:t>
            </a:r>
            <a:r>
              <a:rPr lang="en-US" altLang="ko-KR" dirty="0"/>
              <a:t>onload</a:t>
            </a:r>
            <a:r>
              <a:rPr lang="ko-KR" altLang="en-US" dirty="0"/>
              <a:t> 이벤트 속성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en-US" altLang="ko-KR" dirty="0"/>
              <a:t>onload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아래 코드 분석 및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인터넷 익스플로러와 크롬의 다른 결과를 보임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인터넷 익스플로러의 경우 순서대로 실행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1368549" y="1564008"/>
            <a:ext cx="3240360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&lt;title&gt;Document Object Model&lt;/title&gt;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&lt;script&gt;alert(‘Process–0’)&lt;/script&gt;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&lt;h1&gt;Process–1&lt;/h1&gt;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&lt;script&gt;alert(‘Process-2’)&lt;/script&gt;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&lt;h2&gt;Process-2&lt;/h2&gt;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&lt;script&gt;alert(‘Process-3’)&lt;/script&gt;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AFCFF6-F234-4CDF-AD73-C3FF75F1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23" y="1566736"/>
            <a:ext cx="3657600" cy="1245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8B4219-D9C3-460B-A093-2DB79DFC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390" y="2418279"/>
            <a:ext cx="3657600" cy="1194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E2782A-C067-4016-A949-988B2C3CD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093" y="3258367"/>
            <a:ext cx="3674745" cy="1280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D74526-DEC7-411D-B062-7BEB66C23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516" y="4136227"/>
            <a:ext cx="3629025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3210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9.8 window </a:t>
            </a:r>
            <a:r>
              <a:rPr lang="ko-KR" altLang="en-US" dirty="0"/>
              <a:t>객체의 </a:t>
            </a:r>
            <a:r>
              <a:rPr lang="en-US" altLang="ko-KR" dirty="0"/>
              <a:t>onload</a:t>
            </a:r>
            <a:r>
              <a:rPr lang="ko-KR" altLang="en-US" dirty="0"/>
              <a:t> 이벤트 속성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en-US" altLang="ko-KR" dirty="0"/>
              <a:t>onload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아래 코드 분석 및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인터넷 익스플로러에서는 </a:t>
            </a:r>
            <a:r>
              <a:rPr lang="en-US" altLang="ko-KR" dirty="0"/>
              <a:t>script </a:t>
            </a:r>
            <a:r>
              <a:rPr lang="ko-KR" altLang="en-US" dirty="0"/>
              <a:t>태그가 </a:t>
            </a:r>
            <a:r>
              <a:rPr lang="en-US" altLang="ko-KR" dirty="0"/>
              <a:t>h1 </a:t>
            </a:r>
            <a:r>
              <a:rPr lang="ko-KR" altLang="en-US" dirty="0"/>
              <a:t>태그 보다 위에 있지만 </a:t>
            </a:r>
            <a:r>
              <a:rPr lang="en-US" altLang="ko-KR" dirty="0"/>
              <a:t>onload </a:t>
            </a:r>
            <a:r>
              <a:rPr lang="ko-KR" altLang="en-US" dirty="0"/>
              <a:t>이벤트 속성을 사용했기 때문에 </a:t>
            </a:r>
            <a:r>
              <a:rPr lang="en-US" altLang="ko-KR" dirty="0"/>
              <a:t>Process-0 </a:t>
            </a:r>
            <a:r>
              <a:rPr lang="ko-KR" altLang="en-US" dirty="0"/>
              <a:t>출력이 나중에 실행됨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1368549" y="1564007"/>
            <a:ext cx="4968552" cy="290021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alert(‘Process–0’);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&lt;h1&gt;Process–1&lt;/h1&gt;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&lt;h1&gt;Process-2&lt;/h1&gt;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E171ED-347D-465B-937C-973FEF91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69" y="1529792"/>
            <a:ext cx="304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23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9.9 </a:t>
            </a:r>
            <a:r>
              <a:rPr lang="ko-KR" altLang="en-US" dirty="0"/>
              <a:t>조금 더 </a:t>
            </a:r>
            <a:r>
              <a:rPr lang="ko-KR" altLang="en-US" dirty="0" err="1"/>
              <a:t>나아기기</a:t>
            </a:r>
            <a:endParaRPr lang="en-US" altLang="ko-KR" dirty="0"/>
          </a:p>
          <a:p>
            <a:pPr lvl="1"/>
            <a:r>
              <a:rPr lang="en-US" altLang="ko-KR" dirty="0"/>
              <a:t>9.9.1 Audio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9.9.2 </a:t>
            </a:r>
            <a:r>
              <a:rPr lang="ko-KR" altLang="en-US" dirty="0" err="1"/>
              <a:t>모바일</a:t>
            </a:r>
            <a:r>
              <a:rPr lang="ko-KR" altLang="en-US" dirty="0"/>
              <a:t> 장치 구분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9 – </a:t>
            </a:r>
            <a:r>
              <a:rPr lang="ko-KR" altLang="en-US" dirty="0"/>
              <a:t>브라우저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1368549" y="1564007"/>
            <a:ext cx="4968552" cy="5959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audio = new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Auido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(‘Kalimba.mp3’);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1334357" y="2644128"/>
            <a:ext cx="4968552" cy="8839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userAgent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navigator.userAgent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userAgent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CBE37-19BB-4A91-92BC-81BB1B2548C6}"/>
              </a:ext>
            </a:extLst>
          </p:cNvPr>
          <p:cNvSpPr/>
          <p:nvPr/>
        </p:nvSpPr>
        <p:spPr>
          <a:xfrm>
            <a:off x="5040957" y="3888159"/>
            <a:ext cx="4968552" cy="88399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Mozilla/5.0 (Windows NT 6.1; Win64; x64)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AppleWebKit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/537.36 (KHTML, like Gecko) Chrome/84.0.4147.135 Safari/537.36</a:t>
            </a:r>
          </a:p>
        </p:txBody>
      </p:sp>
    </p:spTree>
    <p:extLst>
      <p:ext uri="{BB962C8B-B14F-4D97-AF65-F5344CB8AC3E}">
        <p14:creationId xmlns:p14="http://schemas.microsoft.com/office/powerpoint/2010/main" val="1111500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214717" cy="1745730"/>
          </a:xfrm>
        </p:spPr>
        <p:txBody>
          <a:bodyPr/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8FDC5C-2C07-7C1A-3302-3A1B3A2EE765}"/>
              </a:ext>
            </a:extLst>
          </p:cNvPr>
          <p:cNvSpPr/>
          <p:nvPr/>
        </p:nvSpPr>
        <p:spPr>
          <a:xfrm>
            <a:off x="1404552" y="1393235"/>
            <a:ext cx="8712968" cy="12241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'&lt;h3&gt;Welcome&lt;/h3&gt;&lt;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&gt;&lt;li&gt;Hello&lt;/li&gt;&lt;li&gt;JavaScript!&lt;/li&gt;&lt;/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FA0A2-0761-18E1-7B6B-F8B48C41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974" y="2781197"/>
            <a:ext cx="63341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04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10 – </a:t>
            </a:r>
            <a:r>
              <a:rPr lang="ko-KR" altLang="en-US" dirty="0"/>
              <a:t>문서 객체 모델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608240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pPr lvl="1"/>
            <a:r>
              <a:rPr lang="ko-KR" altLang="en-US" dirty="0"/>
              <a:t>문서 객체 모델</a:t>
            </a:r>
            <a:r>
              <a:rPr lang="en-US" altLang="ko-KR" dirty="0"/>
              <a:t>(DOM, Document Object Model)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넓은 의미로 웹</a:t>
            </a:r>
            <a:r>
              <a:rPr lang="en-US" altLang="ko-KR" dirty="0"/>
              <a:t> </a:t>
            </a:r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페이지를 인식하는 방식이고 좁은 의미로는 </a:t>
            </a:r>
            <a:r>
              <a:rPr lang="en-US" altLang="ko-KR" dirty="0"/>
              <a:t>document </a:t>
            </a:r>
            <a:r>
              <a:rPr lang="ko-KR" altLang="en-US" dirty="0"/>
              <a:t>객체와 관련된 객체의 집합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 객체 모델을 사용하면 </a:t>
            </a:r>
            <a:r>
              <a:rPr lang="en-US" altLang="ko-KR" dirty="0"/>
              <a:t>HTML </a:t>
            </a:r>
            <a:r>
              <a:rPr lang="ko-KR" altLang="en-US" dirty="0"/>
              <a:t>페이지에 태그를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제거할 수 있음</a:t>
            </a:r>
            <a:endParaRPr lang="en-US" altLang="ko-KR" dirty="0"/>
          </a:p>
          <a:p>
            <a:r>
              <a:rPr lang="en-US" altLang="ko-KR" dirty="0"/>
              <a:t>10.1 </a:t>
            </a:r>
            <a:r>
              <a:rPr lang="ko-KR" altLang="en-US" dirty="0"/>
              <a:t>문서 객체 모델과 관련된 용어 정리</a:t>
            </a:r>
            <a:endParaRPr lang="en-US" altLang="ko-KR" dirty="0"/>
          </a:p>
          <a:p>
            <a:pPr lvl="1"/>
            <a:r>
              <a:rPr lang="ko-KR" altLang="en-US" dirty="0"/>
              <a:t>태그</a:t>
            </a:r>
            <a:r>
              <a:rPr lang="en-US" altLang="ko-KR" dirty="0"/>
              <a:t>(Tag) - </a:t>
            </a:r>
            <a:r>
              <a:rPr lang="ko-KR" altLang="en-US" dirty="0"/>
              <a:t>태그를 사용할 수 있는 객체로 만들면 그것이 </a:t>
            </a:r>
            <a:r>
              <a:rPr lang="en-US" altLang="ko-KR" dirty="0"/>
              <a:t>‘</a:t>
            </a:r>
            <a:r>
              <a:rPr lang="ko-KR" altLang="en-US" dirty="0"/>
              <a:t>문서 객체</a:t>
            </a:r>
            <a:r>
              <a:rPr lang="en-US" altLang="ko-KR" dirty="0"/>
              <a:t>‘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FB0632-2890-494E-AAD5-22422B44ACDA}"/>
              </a:ext>
            </a:extLst>
          </p:cNvPr>
          <p:cNvSpPr/>
          <p:nvPr/>
        </p:nvSpPr>
        <p:spPr>
          <a:xfrm>
            <a:off x="1934641" y="2323879"/>
            <a:ext cx="7642870" cy="350812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'header'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2527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3238002"/>
          </a:xfrm>
        </p:spPr>
        <p:txBody>
          <a:bodyPr/>
          <a:lstStyle/>
          <a:p>
            <a:r>
              <a:rPr lang="ko-KR" altLang="en-US" dirty="0"/>
              <a:t>문서 객체 모델과 관련된 용어 정리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 페이지에 있는 </a:t>
            </a:r>
            <a:r>
              <a:rPr lang="en-US" altLang="ko-KR" dirty="0"/>
              <a:t>html, head, body, title, h1, div, span </a:t>
            </a:r>
            <a:r>
              <a:rPr lang="ko-KR" altLang="en-US" dirty="0"/>
              <a:t>등의 태그를 </a:t>
            </a:r>
            <a:r>
              <a:rPr lang="en-US" altLang="ko-KR" dirty="0"/>
              <a:t>HTML </a:t>
            </a:r>
            <a:r>
              <a:rPr lang="ko-KR" altLang="en-US" dirty="0"/>
              <a:t>언어에서는 요소</a:t>
            </a:r>
            <a:r>
              <a:rPr lang="en-US" altLang="ko-KR" dirty="0"/>
              <a:t>(element)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2"/>
            <a:r>
              <a:rPr lang="ko-KR" altLang="en-US" dirty="0"/>
              <a:t>자바스크립트 언어에서는 </a:t>
            </a:r>
            <a:r>
              <a:rPr lang="en-US" altLang="ko-KR" dirty="0"/>
              <a:t>HTML </a:t>
            </a:r>
            <a:r>
              <a:rPr lang="ko-KR" altLang="en-US" dirty="0"/>
              <a:t>언어에서 요소를 문서 객체</a:t>
            </a:r>
            <a:r>
              <a:rPr lang="en-US" altLang="ko-KR" dirty="0"/>
              <a:t>(document object)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부름</a:t>
            </a:r>
            <a:endParaRPr lang="en-US" altLang="ko-KR" dirty="0"/>
          </a:p>
          <a:p>
            <a:pPr lvl="3"/>
            <a:r>
              <a:rPr lang="ko-KR" altLang="en-US" dirty="0"/>
              <a:t>문서 객체를 조작한다는 말은 </a:t>
            </a:r>
            <a:r>
              <a:rPr lang="en-US" altLang="ko-KR" dirty="0"/>
              <a:t>HTML </a:t>
            </a:r>
            <a:r>
              <a:rPr lang="ko-KR" altLang="en-US" dirty="0"/>
              <a:t>요소를 조작한다는 의미</a:t>
            </a:r>
            <a:endParaRPr lang="en-US" altLang="ko-KR" dirty="0"/>
          </a:p>
          <a:p>
            <a:pPr lvl="3"/>
            <a:r>
              <a:rPr lang="ko-KR" altLang="en-US" dirty="0" err="1"/>
              <a:t>제이쿼리</a:t>
            </a:r>
            <a:r>
              <a:rPr lang="en-US" altLang="ko-KR" dirty="0"/>
              <a:t>(jQuery)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en-US" altLang="ko-KR" dirty="0"/>
              <a:t>(React)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같은 프레임 워크를 사용하기 때문에 문서 객체 조작이 </a:t>
            </a:r>
            <a:r>
              <a:rPr lang="ko-KR" altLang="en-US" dirty="0" err="1"/>
              <a:t>쉬워짐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요소 노드</a:t>
            </a:r>
            <a:r>
              <a:rPr lang="en-US" altLang="ko-KR" dirty="0"/>
              <a:t>(Element Node)</a:t>
            </a:r>
            <a:r>
              <a:rPr lang="ko-KR" altLang="en-US" dirty="0"/>
              <a:t>와 텍스트 노드</a:t>
            </a:r>
            <a:r>
              <a:rPr lang="en-US" altLang="ko-KR" dirty="0"/>
              <a:t>(Text Node)</a:t>
            </a:r>
          </a:p>
          <a:p>
            <a:pPr lvl="2"/>
            <a:r>
              <a:rPr lang="ko-KR" altLang="en-US" dirty="0"/>
              <a:t>요소 노드</a:t>
            </a:r>
            <a:r>
              <a:rPr lang="en-US" altLang="ko-KR" dirty="0"/>
              <a:t>(Element Node) - HTML </a:t>
            </a:r>
            <a:r>
              <a:rPr lang="ko-KR" altLang="en-US" dirty="0"/>
              <a:t>태그를 의미</a:t>
            </a:r>
            <a:endParaRPr lang="en-US" altLang="ko-KR" dirty="0"/>
          </a:p>
          <a:p>
            <a:pPr lvl="2"/>
            <a:r>
              <a:rPr lang="ko-KR" altLang="en-US" dirty="0"/>
              <a:t>텍스트 노드</a:t>
            </a:r>
            <a:r>
              <a:rPr lang="en-US" altLang="ko-KR" dirty="0"/>
              <a:t>(Text Node) - </a:t>
            </a:r>
            <a:r>
              <a:rPr lang="ko-KR" altLang="en-US" dirty="0"/>
              <a:t>요소 노드 안에 들어 있는 글자를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</p:spTree>
    <p:extLst>
      <p:ext uri="{BB962C8B-B14F-4D97-AF65-F5344CB8AC3E}">
        <p14:creationId xmlns:p14="http://schemas.microsoft.com/office/powerpoint/2010/main" val="427672211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만들기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문서 객체는 텍스트 노드를 갖은 문서 객체와 텍스트 노드를 갖지 않는 문서 객체로 구분</a:t>
            </a:r>
            <a:endParaRPr lang="en-US" altLang="ko-KR" dirty="0"/>
          </a:p>
          <a:p>
            <a:pPr lvl="1"/>
            <a:r>
              <a:rPr lang="ko-KR" altLang="en-US" dirty="0"/>
              <a:t>텍스트 노드를 갖는 </a:t>
            </a:r>
            <a:r>
              <a:rPr lang="en-US" altLang="ko-KR" dirty="0"/>
              <a:t>h1</a:t>
            </a:r>
            <a:r>
              <a:rPr lang="ko-KR" altLang="en-US" dirty="0"/>
              <a:t> 태그를 만들면서 문서 객체 생성</a:t>
            </a:r>
            <a:endParaRPr lang="en-US" altLang="ko-KR" dirty="0"/>
          </a:p>
          <a:p>
            <a:pPr lvl="2"/>
            <a:r>
              <a:rPr lang="en-US" altLang="ko-KR" dirty="0"/>
              <a:t>Body </a:t>
            </a:r>
            <a:r>
              <a:rPr lang="ko-KR" altLang="en-US" dirty="0"/>
              <a:t>태그에 동적으로 문서 객체를 생성해서 넣기</a:t>
            </a:r>
            <a:endParaRPr lang="en-US" altLang="ko-KR" dirty="0"/>
          </a:p>
          <a:p>
            <a:pPr lvl="3"/>
            <a:r>
              <a:rPr lang="ko-KR" altLang="en-US" dirty="0"/>
              <a:t>요소 노드와 텍스트 노드를 생성하고 텍스트 노드를 요소 노드에 연결한 후  </a:t>
            </a:r>
            <a:r>
              <a:rPr lang="en-US" altLang="ko-KR" dirty="0"/>
              <a:t>body </a:t>
            </a:r>
            <a:r>
              <a:rPr lang="ko-KR" altLang="en-US" dirty="0"/>
              <a:t>문서 객체에 연결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부모 객체</a:t>
            </a:r>
            <a:r>
              <a:rPr lang="en-US" altLang="ko-KR" dirty="0"/>
              <a:t>.</a:t>
            </a:r>
            <a:r>
              <a:rPr lang="en-US" altLang="ko-KR" dirty="0" err="1"/>
              <a:t>appendChild</a:t>
            </a:r>
            <a:r>
              <a:rPr lang="en-US" altLang="ko-KR" dirty="0"/>
              <a:t>( </a:t>
            </a:r>
            <a:r>
              <a:rPr lang="ko-KR" altLang="en-US" dirty="0"/>
              <a:t>자식 객체</a:t>
            </a:r>
            <a:r>
              <a:rPr lang="en-US" altLang="ko-KR" dirty="0"/>
              <a:t>)</a:t>
            </a:r>
          </a:p>
          <a:p>
            <a:pPr marL="914400" lvl="4" indent="0">
              <a:buNone/>
            </a:pPr>
            <a:r>
              <a:rPr lang="en-US" altLang="ko-KR" dirty="0"/>
              <a:t>	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4D8876-D7F1-4769-95A2-68E4660AF895}"/>
              </a:ext>
            </a:extLst>
          </p:cNvPr>
          <p:cNvSpPr/>
          <p:nvPr/>
        </p:nvSpPr>
        <p:spPr>
          <a:xfrm>
            <a:off x="1248503" y="2231975"/>
            <a:ext cx="9015146" cy="237626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DOM'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textNode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요소 노드에 텍스트 노드 연결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//body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문서 객체에 생성한 객체 연결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8503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만들기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문서 객체는 텍스트 노드를 갖은 문서 객체와 텍스트 노드를 갖지 않는 문서 객체로 구분</a:t>
            </a:r>
            <a:endParaRPr lang="en-US" altLang="ko-KR" dirty="0"/>
          </a:p>
          <a:p>
            <a:pPr lvl="1"/>
            <a:r>
              <a:rPr lang="ko-KR" altLang="en-US" dirty="0"/>
              <a:t>텍스트 노드를 갖지 않는 요소 노드를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태그에 이미지를 넣으려면 </a:t>
            </a:r>
            <a:r>
              <a:rPr lang="en-US" altLang="ko-KR" dirty="0" err="1"/>
              <a:t>scr</a:t>
            </a:r>
            <a:r>
              <a:rPr lang="en-US" altLang="ko-KR" dirty="0"/>
              <a:t> </a:t>
            </a:r>
            <a:r>
              <a:rPr lang="ko-KR" altLang="en-US" dirty="0"/>
              <a:t>속성을 지정해 줘야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이지미 파일과 </a:t>
            </a:r>
            <a:r>
              <a:rPr lang="en-US" altLang="ko-KR" dirty="0"/>
              <a:t>html </a:t>
            </a:r>
            <a:r>
              <a:rPr lang="ko-KR" altLang="en-US" dirty="0"/>
              <a:t>파일이 동일한 폴더에 있다고 가정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4D8876-D7F1-4769-95A2-68E4660AF895}"/>
              </a:ext>
            </a:extLst>
          </p:cNvPr>
          <p:cNvSpPr/>
          <p:nvPr/>
        </p:nvSpPr>
        <p:spPr>
          <a:xfrm>
            <a:off x="2515716" y="1634472"/>
            <a:ext cx="6480720" cy="152169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95697-C17C-3098-DFA6-0F65CE2A4B4B}"/>
              </a:ext>
            </a:extLst>
          </p:cNvPr>
          <p:cNvSpPr/>
          <p:nvPr/>
        </p:nvSpPr>
        <p:spPr>
          <a:xfrm>
            <a:off x="2515716" y="3508793"/>
            <a:ext cx="6480720" cy="180467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'googlelogo_color_272x92dp.png'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35983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만들기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문서 객체는 텍스트 노드를 갖은 문서 객체와 텍스트 노드를 갖지 않는 문서 객체로 구분</a:t>
            </a:r>
            <a:endParaRPr lang="en-US" altLang="ko-KR" dirty="0"/>
          </a:p>
          <a:p>
            <a:pPr lvl="1"/>
            <a:r>
              <a:rPr lang="ko-KR" altLang="en-US" dirty="0"/>
              <a:t>텍스트 노드를 갖지 않는 요소 노드를 만들기</a:t>
            </a:r>
            <a:endParaRPr lang="en-US" altLang="ko-KR" dirty="0"/>
          </a:p>
          <a:p>
            <a:pPr lvl="2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태그에 이미지를 넣으려면 </a:t>
            </a:r>
            <a:r>
              <a:rPr lang="en-US" altLang="ko-KR" dirty="0" err="1"/>
              <a:t>scr</a:t>
            </a:r>
            <a:r>
              <a:rPr lang="en-US" altLang="ko-KR" dirty="0"/>
              <a:t> </a:t>
            </a:r>
            <a:r>
              <a:rPr lang="ko-KR" altLang="en-US" dirty="0"/>
              <a:t>속성을 지정해 줘야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이지미 파일과 </a:t>
            </a:r>
            <a:r>
              <a:rPr lang="en-US" altLang="ko-KR" dirty="0"/>
              <a:t>html </a:t>
            </a:r>
            <a:r>
              <a:rPr lang="ko-KR" altLang="en-US" dirty="0"/>
              <a:t>파일이 동일한 폴더에 있다고 가정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95697-C17C-3098-DFA6-0F65CE2A4B4B}"/>
              </a:ext>
            </a:extLst>
          </p:cNvPr>
          <p:cNvSpPr/>
          <p:nvPr/>
        </p:nvSpPr>
        <p:spPr>
          <a:xfrm>
            <a:off x="2515716" y="1871934"/>
            <a:ext cx="6480720" cy="228436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'googlelogo_color_272x92dp.png'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136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46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7447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10.4 </a:t>
            </a:r>
            <a:r>
              <a:rPr lang="ko-KR" altLang="en-US" dirty="0"/>
              <a:t>문서 객체 만들기 </a:t>
            </a:r>
            <a:r>
              <a:rPr lang="en-US" altLang="ko-KR" dirty="0"/>
              <a:t>3</a:t>
            </a:r>
          </a:p>
          <a:p>
            <a:pPr lvl="1"/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속성을 사용하기</a:t>
            </a:r>
            <a:endParaRPr lang="en-US" altLang="ko-KR" dirty="0"/>
          </a:p>
          <a:p>
            <a:pPr lvl="2"/>
            <a:r>
              <a:rPr lang="ko-KR" altLang="en-US" dirty="0"/>
              <a:t>방법 </a:t>
            </a:r>
            <a:r>
              <a:rPr lang="en-US" altLang="ko-KR" dirty="0"/>
              <a:t>– </a:t>
            </a:r>
            <a:r>
              <a:rPr lang="ko-KR" altLang="en-US" dirty="0"/>
              <a:t>문자열을 선언하고 </a:t>
            </a:r>
            <a:r>
              <a:rPr lang="en-US" altLang="ko-KR" dirty="0"/>
              <a:t>body </a:t>
            </a:r>
            <a:r>
              <a:rPr lang="ko-KR" altLang="en-US" dirty="0"/>
              <a:t>문서 객체의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속성에 넣기만 하면 문서 객체를 생성해 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innerHTML</a:t>
            </a:r>
            <a:r>
              <a:rPr lang="ko-KR" altLang="en-US" dirty="0"/>
              <a:t> 속성을 사용한 문서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13B86A-E94C-46A2-8C99-A5910C0D2233}"/>
              </a:ext>
            </a:extLst>
          </p:cNvPr>
          <p:cNvSpPr/>
          <p:nvPr/>
        </p:nvSpPr>
        <p:spPr>
          <a:xfrm>
            <a:off x="936501" y="1574378"/>
            <a:ext cx="4536504" cy="13056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6B5A80-ADB0-4204-94D3-A8055EC6DF2C}"/>
              </a:ext>
            </a:extLst>
          </p:cNvPr>
          <p:cNvSpPr/>
          <p:nvPr/>
        </p:nvSpPr>
        <p:spPr>
          <a:xfrm>
            <a:off x="936501" y="3425105"/>
            <a:ext cx="4536504" cy="211923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‘&lt;ul&gt;’;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javaScript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jQuary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&lt;li&gt;Ajax&lt;/li&gt;’;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‘&lt;/ul&gt;’;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AE605A-7E48-4B3A-8F81-AC4AAEBAAA60}"/>
              </a:ext>
            </a:extLst>
          </p:cNvPr>
          <p:cNvSpPr/>
          <p:nvPr/>
        </p:nvSpPr>
        <p:spPr>
          <a:xfrm>
            <a:off x="6049070" y="3642736"/>
            <a:ext cx="4536504" cy="21892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‘&lt;ul&gt;’;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javaScript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jQuary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	&lt;li&gt;Ajax&lt;/li&gt;’;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‘&lt;/ul&gt;’;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+= ‘&lt;h1&gt;DOM&lt;/h1&gt;’;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2034784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10.5 </a:t>
            </a:r>
            <a:r>
              <a:rPr lang="ko-KR" altLang="en-US" dirty="0"/>
              <a:t>문서 객체 가져</a:t>
            </a:r>
            <a:r>
              <a:rPr lang="en-US" altLang="ko-KR" dirty="0"/>
              <a:t> </a:t>
            </a:r>
            <a:r>
              <a:rPr lang="ko-KR" altLang="en-US" dirty="0"/>
              <a:t>오기</a:t>
            </a:r>
            <a:endParaRPr lang="en-US" altLang="ko-KR" dirty="0"/>
          </a:p>
          <a:p>
            <a:pPr lvl="1"/>
            <a:r>
              <a:rPr lang="ko-KR" altLang="en-US" dirty="0"/>
              <a:t>웹 페이지에 있는 </a:t>
            </a:r>
            <a:r>
              <a:rPr lang="en-US" altLang="ko-KR" dirty="0"/>
              <a:t>HTML </a:t>
            </a:r>
            <a:r>
              <a:rPr lang="ko-KR" altLang="en-US" dirty="0"/>
              <a:t>태그를 자바스크립트로 가져 오는 방법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객체가 가지고 있는 </a:t>
            </a:r>
            <a:r>
              <a:rPr lang="en-US" altLang="ko-KR" dirty="0" err="1"/>
              <a:t>getElementById</a:t>
            </a:r>
            <a:r>
              <a:rPr lang="en-US" altLang="ko-KR" dirty="0"/>
              <a:t>(id) </a:t>
            </a:r>
            <a:r>
              <a:rPr lang="ko-KR" altLang="en-US" dirty="0"/>
              <a:t>메서드를 이용하여 웹 페이지에 포함된 문서 객체를 가져올 수 있음</a:t>
            </a:r>
            <a:endParaRPr lang="en-US" altLang="ko-KR" dirty="0"/>
          </a:p>
          <a:p>
            <a:pPr lvl="3"/>
            <a:r>
              <a:rPr lang="ko-KR" altLang="en-US" dirty="0"/>
              <a:t>한번에 한 가지 문서 객체만 가져올 수 있음</a:t>
            </a:r>
            <a:r>
              <a:rPr lang="en-US" altLang="ko-KR" dirty="0"/>
              <a:t>. id</a:t>
            </a:r>
            <a:r>
              <a:rPr lang="ko-KR" altLang="en-US" dirty="0"/>
              <a:t>는 유니크</a:t>
            </a:r>
            <a:r>
              <a:rPr lang="en-US" altLang="ko-KR" dirty="0"/>
              <a:t>!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변경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13B86A-E94C-46A2-8C99-A5910C0D2233}"/>
              </a:ext>
            </a:extLst>
          </p:cNvPr>
          <p:cNvSpPr/>
          <p:nvPr/>
        </p:nvSpPr>
        <p:spPr>
          <a:xfrm>
            <a:off x="936501" y="1990317"/>
            <a:ext cx="4536504" cy="13056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document.getElementById(‘header-1’);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header2 = document.getElementById(‘header-2’);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AFD63E-6488-4980-BA30-51DF0001CD01}"/>
              </a:ext>
            </a:extLst>
          </p:cNvPr>
          <p:cNvSpPr/>
          <p:nvPr/>
        </p:nvSpPr>
        <p:spPr>
          <a:xfrm>
            <a:off x="5977061" y="1990317"/>
            <a:ext cx="4536504" cy="13056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id = ‘header-1’&gt;Header&lt;/h1&gt;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id = ‘header-2’&gt;Header&lt;/h1&gt;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927645" y="3744143"/>
            <a:ext cx="4536504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document.getElementById(‘header-1’);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header2 = document.getElementById(‘header-2’);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header1.innerHTML = ‘Ha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header2.innerHTML = ‘^^’;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7186473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10.6 </a:t>
            </a:r>
            <a:r>
              <a:rPr lang="ko-KR" altLang="en-US" dirty="0"/>
              <a:t>문서 객체 가져</a:t>
            </a:r>
            <a:r>
              <a:rPr lang="en-US" altLang="ko-KR" dirty="0"/>
              <a:t> </a:t>
            </a:r>
            <a:r>
              <a:rPr lang="ko-KR" altLang="en-US" dirty="0"/>
              <a:t>오기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웹 페이지에 있는 </a:t>
            </a:r>
            <a:r>
              <a:rPr lang="en-US" altLang="ko-KR" dirty="0"/>
              <a:t>HTML </a:t>
            </a:r>
            <a:r>
              <a:rPr lang="ko-KR" altLang="en-US" dirty="0"/>
              <a:t>태그를 자바스크립트로 가져 오는 방법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객체가 가지고 있는 </a:t>
            </a:r>
            <a:r>
              <a:rPr lang="en-US" altLang="ko-KR" dirty="0" err="1"/>
              <a:t>getElementByName</a:t>
            </a:r>
            <a:r>
              <a:rPr lang="en-US" altLang="ko-KR" dirty="0"/>
              <a:t>(name), </a:t>
            </a:r>
            <a:r>
              <a:rPr lang="en-US" altLang="ko-KR" dirty="0" err="1"/>
              <a:t>getElementByTagName</a:t>
            </a:r>
            <a:r>
              <a:rPr lang="en-US" altLang="ko-KR" dirty="0"/>
              <a:t>(</a:t>
            </a:r>
            <a:r>
              <a:rPr lang="en-US" altLang="ko-KR" dirty="0" err="1"/>
              <a:t>tagName</a:t>
            </a:r>
            <a:r>
              <a:rPr lang="en-US" altLang="ko-KR" dirty="0"/>
              <a:t>) </a:t>
            </a:r>
            <a:r>
              <a:rPr lang="ko-KR" altLang="en-US" dirty="0"/>
              <a:t>메서드를 이용하여 한 번에 문서 객체를 가져올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008509" y="1871935"/>
            <a:ext cx="4536504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headers 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document.getElement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s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ByTagName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&lt;h1&gt; Header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DB3335-196D-453C-8802-4B4F50F44256}"/>
              </a:ext>
            </a:extLst>
          </p:cNvPr>
          <p:cNvSpPr/>
          <p:nvPr/>
        </p:nvSpPr>
        <p:spPr>
          <a:xfrm>
            <a:off x="5736554" y="1871935"/>
            <a:ext cx="4536504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headers 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document.getElement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s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ByTagName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headers[0].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‘Header One’;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headers[1].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‘Header Two’;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32E029-A278-4541-BF97-409C304EC153}"/>
              </a:ext>
            </a:extLst>
          </p:cNvPr>
          <p:cNvSpPr/>
          <p:nvPr/>
        </p:nvSpPr>
        <p:spPr>
          <a:xfrm>
            <a:off x="5719314" y="3312095"/>
            <a:ext cx="4536504" cy="16018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headers 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document.getElement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s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ByTagName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=0; I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headers[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‘Change’;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51709545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10.7 </a:t>
            </a:r>
            <a:r>
              <a:rPr lang="ko-KR" altLang="en-US" dirty="0"/>
              <a:t>문서 객체 가져</a:t>
            </a:r>
            <a:r>
              <a:rPr lang="en-US" altLang="ko-KR" dirty="0"/>
              <a:t> </a:t>
            </a:r>
            <a:r>
              <a:rPr lang="ko-KR" altLang="en-US" dirty="0"/>
              <a:t>오기 </a:t>
            </a:r>
            <a:r>
              <a:rPr lang="en-US" altLang="ko-KR" dirty="0"/>
              <a:t>3</a:t>
            </a:r>
          </a:p>
          <a:p>
            <a:pPr lvl="1"/>
            <a:r>
              <a:rPr lang="ko-KR" altLang="en-US" dirty="0"/>
              <a:t>웹 페이지에 있는 </a:t>
            </a:r>
            <a:r>
              <a:rPr lang="en-US" altLang="ko-KR" dirty="0"/>
              <a:t>HTML </a:t>
            </a:r>
            <a:r>
              <a:rPr lang="ko-KR" altLang="en-US" dirty="0"/>
              <a:t>태그를 자바스크립트로 가져 오는 방법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객체가 가지고 있는 </a:t>
            </a:r>
            <a:r>
              <a:rPr lang="en-US" altLang="ko-KR" dirty="0" err="1"/>
              <a:t>querySelector</a:t>
            </a:r>
            <a:r>
              <a:rPr lang="en-US" altLang="ko-KR" dirty="0"/>
              <a:t>(</a:t>
            </a:r>
            <a:r>
              <a:rPr lang="ko-KR" altLang="en-US" dirty="0" err="1"/>
              <a:t>선택자</a:t>
            </a:r>
            <a:r>
              <a:rPr lang="en-US" altLang="ko-KR" dirty="0"/>
              <a:t>), </a:t>
            </a:r>
            <a:r>
              <a:rPr lang="en-US" altLang="ko-KR" dirty="0" err="1"/>
              <a:t>querySelectorAll</a:t>
            </a:r>
            <a:r>
              <a:rPr lang="en-US" altLang="ko-KR" dirty="0"/>
              <a:t>(</a:t>
            </a:r>
            <a:r>
              <a:rPr lang="ko-KR" altLang="en-US" dirty="0" err="1"/>
              <a:t>선택자</a:t>
            </a:r>
            <a:r>
              <a:rPr lang="en-US" altLang="ko-KR" dirty="0"/>
              <a:t>) </a:t>
            </a:r>
            <a:r>
              <a:rPr lang="ko-KR" altLang="en-US" dirty="0"/>
              <a:t>메서드를 이용하여 문서 객체를 가져올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008509" y="1871935"/>
            <a:ext cx="4536504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document.querySelector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(‘#header-1’);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header2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document.querySelector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(‘#header-2’);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‘header-1’&gt;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‘header-2’&gt; Header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DB3335-196D-453C-8802-4B4F50F44256}"/>
              </a:ext>
            </a:extLst>
          </p:cNvPr>
          <p:cNvSpPr/>
          <p:nvPr/>
        </p:nvSpPr>
        <p:spPr>
          <a:xfrm>
            <a:off x="5736554" y="1871934"/>
            <a:ext cx="4536504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document.querySelector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(‘#header-1’);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header2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document.querySelector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(‘#header-2’);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header1.innerHTML = ‘Header One’;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header2.innerHTML = ‘Header Two’;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15610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변수에는 모든 자료형이 할당됨</a:t>
            </a:r>
            <a:endParaRPr lang="en-US" altLang="ko-KR" dirty="0"/>
          </a:p>
          <a:p>
            <a:pPr lvl="2"/>
            <a:r>
              <a:rPr lang="ko-KR" altLang="en-US" dirty="0"/>
              <a:t>자바스크립트에는 </a:t>
            </a:r>
            <a:r>
              <a:rPr lang="en-US" altLang="ko-KR" dirty="0"/>
              <a:t>6</a:t>
            </a:r>
            <a:r>
              <a:rPr lang="ko-KR" altLang="en-US" dirty="0"/>
              <a:t>가지의 자료형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불 등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Undefined </a:t>
            </a:r>
            <a:r>
              <a:rPr lang="ko-KR" altLang="en-US" dirty="0"/>
              <a:t>자료형</a:t>
            </a:r>
            <a:endParaRPr lang="en-US" altLang="ko-KR" dirty="0"/>
          </a:p>
          <a:p>
            <a:pPr lvl="2"/>
            <a:r>
              <a:rPr lang="ko-KR" altLang="en-US" dirty="0"/>
              <a:t>코드 실행 결과는</a:t>
            </a:r>
            <a:r>
              <a:rPr lang="en-US" altLang="ko-KR" dirty="0"/>
              <a:t>?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변수 </a:t>
            </a:r>
            <a:r>
              <a:rPr lang="en-US" altLang="ko-KR" dirty="0"/>
              <a:t>value</a:t>
            </a:r>
            <a:r>
              <a:rPr lang="ko-KR" altLang="en-US" dirty="0"/>
              <a:t>를 선언은 했지만 초기화 하지 않았음으로 </a:t>
            </a:r>
            <a:r>
              <a:rPr lang="en-US" altLang="ko-KR" dirty="0"/>
              <a:t>undefined </a:t>
            </a:r>
            <a:r>
              <a:rPr lang="ko-KR" altLang="en-US" dirty="0"/>
              <a:t>자료형으로 분류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B8634D-339B-439B-969C-2591721B2EFF}"/>
              </a:ext>
            </a:extLst>
          </p:cNvPr>
          <p:cNvSpPr/>
          <p:nvPr/>
        </p:nvSpPr>
        <p:spPr>
          <a:xfrm>
            <a:off x="1944614" y="1583903"/>
            <a:ext cx="4968552" cy="16561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stringVar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‘String’;		// 1.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문자열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numberVar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123;		// 2.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숫자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booleanVar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true;		// 3.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itchFamily="50" charset="-127"/>
              </a:rPr>
              <a:t>불리언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functionVar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) { };	// 4.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함수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objectVar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{ };			// 5.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객체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805B3D-7AA3-ADFA-0F98-A2516427A3C9}"/>
              </a:ext>
            </a:extLst>
          </p:cNvPr>
          <p:cNvSpPr/>
          <p:nvPr/>
        </p:nvSpPr>
        <p:spPr>
          <a:xfrm>
            <a:off x="1944613" y="4032175"/>
            <a:ext cx="4968551" cy="10859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value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(value)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1018897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10.8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객체의 스타일 조작</a:t>
            </a:r>
            <a:endParaRPr lang="en-US" altLang="ko-KR" dirty="0"/>
          </a:p>
          <a:p>
            <a:pPr lvl="1"/>
            <a:r>
              <a:rPr lang="ko-KR" altLang="en-US" dirty="0"/>
              <a:t>문서 객체의 </a:t>
            </a:r>
            <a:r>
              <a:rPr lang="en-US" altLang="ko-KR" dirty="0"/>
              <a:t>style </a:t>
            </a:r>
            <a:r>
              <a:rPr lang="ko-KR" altLang="en-US" dirty="0"/>
              <a:t>속성을 사용하면 해당 문서 객체의 스타일을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066371" y="1446524"/>
            <a:ext cx="4536504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header.style.border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‘2px solid black’;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header.style.color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‘orange’;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6285821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10.9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 제거</a:t>
            </a:r>
            <a:endParaRPr lang="en-US" altLang="ko-KR" dirty="0"/>
          </a:p>
          <a:p>
            <a:pPr lvl="1"/>
            <a:r>
              <a:rPr lang="ko-KR" altLang="en-US" dirty="0"/>
              <a:t>문서 객체를 제거할 때는</a:t>
            </a:r>
            <a:r>
              <a:rPr lang="en-US" altLang="ko-KR" dirty="0"/>
              <a:t> </a:t>
            </a:r>
            <a:r>
              <a:rPr lang="en-US" altLang="ko-KR" dirty="0" err="1"/>
              <a:t>removeChild</a:t>
            </a:r>
            <a:r>
              <a:rPr lang="en-US" altLang="ko-KR" dirty="0"/>
              <a:t>( child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864493" y="1367879"/>
            <a:ext cx="4982698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willRemove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document.getElementById(‘will-remove’);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document.body.removeChild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willRemove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‘will-remove’&gt;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715F31-DBF2-4519-B6AF-67F5D8C1B576}"/>
              </a:ext>
            </a:extLst>
          </p:cNvPr>
          <p:cNvSpPr/>
          <p:nvPr/>
        </p:nvSpPr>
        <p:spPr>
          <a:xfrm>
            <a:off x="6121077" y="1383208"/>
            <a:ext cx="4982698" cy="30404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willRemove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document.getElementById(‘will-remove’);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willRemove.parentNode.remove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willRemove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&lt;h1 id = ‘will-remove’&gt;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583156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ko-KR" altLang="en-US" dirty="0"/>
              <a:t>문서 객체를 사용한 시계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2041238" y="1340692"/>
            <a:ext cx="7429675" cy="446412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'clock'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"clock"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9610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 err="1"/>
              <a:t>DOMContentLoaded</a:t>
            </a:r>
            <a:r>
              <a:rPr lang="ko-KR" altLang="en-US" dirty="0"/>
              <a:t> 이벤트</a:t>
            </a:r>
            <a:endParaRPr lang="en-US" altLang="ko-KR" dirty="0"/>
          </a:p>
          <a:p>
            <a:pPr lvl="1"/>
            <a:r>
              <a:rPr lang="en-US" altLang="ko-KR" dirty="0" err="1"/>
              <a:t>DOMConentLoaded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00B050"/>
                </a:solidFill>
              </a:rPr>
              <a:t>HTML5</a:t>
            </a:r>
            <a:r>
              <a:rPr lang="ko-KR" altLang="en-US" dirty="0">
                <a:solidFill>
                  <a:srgbClr val="00B050"/>
                </a:solidFill>
              </a:rPr>
              <a:t>부터 추가된 이벤트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723628" y="1401578"/>
            <a:ext cx="8064896" cy="174573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`&lt;h1&gt;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&lt;/h1&gt;`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DOMContentLeaded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이벤트 발생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62817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가져오기</a:t>
            </a:r>
            <a:endParaRPr lang="en-US" altLang="ko-KR" dirty="0"/>
          </a:p>
          <a:p>
            <a:pPr lvl="1"/>
            <a:r>
              <a:rPr lang="en-US" altLang="ko-KR" dirty="0" err="1"/>
              <a:t>Document.body</a:t>
            </a:r>
            <a:r>
              <a:rPr lang="ko-KR" altLang="en-US" dirty="0"/>
              <a:t> 코드를 사용하면 문서의 </a:t>
            </a:r>
            <a:r>
              <a:rPr lang="en-US" altLang="ko-KR" dirty="0"/>
              <a:t>body </a:t>
            </a:r>
            <a:r>
              <a:rPr lang="ko-KR" altLang="en-US" dirty="0"/>
              <a:t>요소를 읽어 들일 수 있음</a:t>
            </a:r>
            <a:endParaRPr lang="en-US" altLang="ko-KR" dirty="0"/>
          </a:p>
          <a:p>
            <a:pPr lvl="2"/>
            <a:r>
              <a:rPr lang="en-US" altLang="ko-KR" dirty="0"/>
              <a:t>body</a:t>
            </a:r>
            <a:r>
              <a:rPr lang="ko-KR" altLang="en-US" dirty="0"/>
              <a:t> 요소 외에도 </a:t>
            </a:r>
            <a:r>
              <a:rPr lang="en-US" altLang="ko-KR" dirty="0"/>
              <a:t>head </a:t>
            </a:r>
            <a:r>
              <a:rPr lang="ko-KR" altLang="en-US" dirty="0"/>
              <a:t>요소와 </a:t>
            </a:r>
            <a:r>
              <a:rPr lang="en-US" altLang="ko-KR" dirty="0"/>
              <a:t>title </a:t>
            </a:r>
            <a:r>
              <a:rPr lang="ko-KR" altLang="en-US" dirty="0"/>
              <a:t>요소 등은 다음과 같은 방법으로 읽어 들일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4047630" y="1720159"/>
            <a:ext cx="3110490" cy="91620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923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가져오기</a:t>
            </a:r>
            <a:endParaRPr lang="en-US" altLang="ko-KR" dirty="0"/>
          </a:p>
          <a:p>
            <a:pPr lvl="1"/>
            <a:r>
              <a:rPr lang="en-US" altLang="ko-KR" dirty="0" err="1"/>
              <a:t>Document.body</a:t>
            </a:r>
            <a:r>
              <a:rPr lang="ko-KR" altLang="en-US" dirty="0"/>
              <a:t> 코드를 사용하면 문서의 </a:t>
            </a:r>
            <a:r>
              <a:rPr lang="en-US" altLang="ko-KR" dirty="0"/>
              <a:t>body </a:t>
            </a:r>
            <a:r>
              <a:rPr lang="ko-KR" altLang="en-US" dirty="0"/>
              <a:t>요소를 읽어 들일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723628" y="1272595"/>
            <a:ext cx="8064896" cy="455940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'HEADERS'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'10px'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4638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가져오기</a:t>
            </a:r>
            <a:endParaRPr lang="en-US" altLang="ko-KR" dirty="0"/>
          </a:p>
          <a:p>
            <a:pPr lvl="1"/>
            <a:r>
              <a:rPr lang="en-US" altLang="ko-KR" dirty="0" err="1"/>
              <a:t>Document.body</a:t>
            </a:r>
            <a:r>
              <a:rPr lang="ko-KR" altLang="en-US" dirty="0"/>
              <a:t> 코드를 사용하면 문서의 </a:t>
            </a:r>
            <a:r>
              <a:rPr lang="en-US" altLang="ko-KR" dirty="0"/>
              <a:t>body </a:t>
            </a:r>
            <a:r>
              <a:rPr lang="ko-KR" altLang="en-US" dirty="0"/>
              <a:t>요소를 읽어 들일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723628" y="1272595"/>
            <a:ext cx="8064896" cy="455940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'HEADERS'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'10px'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2164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문서 객체 가져오기</a:t>
            </a:r>
            <a:endParaRPr lang="en-US" altLang="ko-KR" dirty="0"/>
          </a:p>
          <a:p>
            <a:pPr lvl="1"/>
            <a:r>
              <a:rPr lang="en-US" altLang="ko-KR" dirty="0" err="1"/>
              <a:t>Document.body</a:t>
            </a:r>
            <a:r>
              <a:rPr lang="ko-KR" altLang="en-US" dirty="0"/>
              <a:t> 코드를 사용하면 문서의 </a:t>
            </a:r>
            <a:r>
              <a:rPr lang="en-US" altLang="ko-KR" dirty="0"/>
              <a:t>body </a:t>
            </a:r>
            <a:r>
              <a:rPr lang="ko-KR" altLang="en-US" dirty="0"/>
              <a:t>요소를 읽어 들일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1723628" y="1272595"/>
            <a:ext cx="8064896" cy="455940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'HEADERS'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'10px'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2455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글자</a:t>
            </a:r>
            <a:r>
              <a:rPr lang="en-US" altLang="ko-KR" dirty="0"/>
              <a:t> </a:t>
            </a:r>
            <a:r>
              <a:rPr lang="ko-KR" altLang="en-US" dirty="0"/>
              <a:t>조작 하기</a:t>
            </a:r>
            <a:endParaRPr lang="en-US" altLang="ko-KR" dirty="0"/>
          </a:p>
          <a:p>
            <a:pPr lvl="1"/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속성과 </a:t>
            </a:r>
            <a:r>
              <a:rPr lang="en-US" altLang="ko-KR" dirty="0" err="1"/>
              <a:t>textContent</a:t>
            </a:r>
            <a:r>
              <a:rPr lang="en-US" altLang="ko-KR" dirty="0"/>
              <a:t> </a:t>
            </a:r>
            <a:r>
              <a:rPr lang="ko-KR" altLang="en-US" dirty="0"/>
              <a:t>속성을 사용해서 문서 객체 내부의 글자 조작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936501" y="1295871"/>
            <a:ext cx="6989737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'#a'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'#b'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&lt;/h1&gt;'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&lt;/h1&gt;'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22B8CB2-B3C5-E747-BB7E-DB272FD8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675625"/>
              </p:ext>
            </p:extLst>
          </p:nvPr>
        </p:nvGraphicFramePr>
        <p:xfrm>
          <a:off x="4543441" y="4824263"/>
          <a:ext cx="60749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93">
                  <a:extLst>
                    <a:ext uri="{9D8B030D-6E8A-4147-A177-3AD203B41FA5}">
                      <a16:colId xmlns:a16="http://schemas.microsoft.com/office/drawing/2014/main" val="201714198"/>
                    </a:ext>
                  </a:extLst>
                </a:gridCol>
                <a:gridCol w="4051380">
                  <a:extLst>
                    <a:ext uri="{9D8B030D-6E8A-4147-A177-3AD203B41FA5}">
                      <a16:colId xmlns:a16="http://schemas.microsoft.com/office/drawing/2014/main" val="41097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21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객체</a:t>
                      </a:r>
                      <a:r>
                        <a:rPr lang="en-US" altLang="ko-KR" sz="1400" dirty="0"/>
                        <a:t>.</a:t>
                      </a:r>
                      <a:r>
                        <a:rPr lang="en-US" altLang="ko-KR" sz="1400" dirty="0" err="1"/>
                        <a:t>textContent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입력된 문자열 그대로 넣음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7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문서 객체</a:t>
                      </a:r>
                      <a:r>
                        <a:rPr lang="en-US" altLang="ko-KR" sz="1400" dirty="0"/>
                        <a:t>.</a:t>
                      </a:r>
                      <a:r>
                        <a:rPr lang="en-US" altLang="ko-KR" sz="1400" dirty="0" err="1"/>
                        <a:t>innerHTML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입력된 문자열을 </a:t>
                      </a:r>
                      <a:r>
                        <a:rPr lang="en-US" altLang="ko-KR" sz="1400" dirty="0"/>
                        <a:t>HTML </a:t>
                      </a:r>
                      <a:r>
                        <a:rPr lang="ko-KR" altLang="en-US" sz="1400" dirty="0"/>
                        <a:t>형식으로 해석해서 넣음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2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53502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속성 조작하기</a:t>
            </a:r>
            <a:endParaRPr lang="en-US" altLang="ko-KR" dirty="0"/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URL</a:t>
            </a:r>
            <a:r>
              <a:rPr lang="ko-KR" altLang="en-US" dirty="0"/>
              <a:t>에 접속하면 적절한 크기의 고양이 이미지를 가져올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hlinkClick r:id="rId3"/>
              </a:rPr>
              <a:t>http://placekitten.com/</a:t>
            </a:r>
            <a:r>
              <a:rPr lang="ko-KR" altLang="en-US" dirty="0"/>
              <a:t>너비</a:t>
            </a:r>
            <a:r>
              <a:rPr lang="en-US" altLang="ko-KR" dirty="0"/>
              <a:t>/</a:t>
            </a:r>
            <a:r>
              <a:rPr lang="ko-KR" altLang="en-US" dirty="0"/>
              <a:t>높이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10 – </a:t>
            </a:r>
            <a:r>
              <a:rPr lang="ko-KR" altLang="en-US" dirty="0"/>
              <a:t>문서 객체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9A388B-18EA-407C-9922-7F6C5FCEF61E}"/>
              </a:ext>
            </a:extLst>
          </p:cNvPr>
          <p:cNvSpPr/>
          <p:nvPr/>
        </p:nvSpPr>
        <p:spPr>
          <a:xfrm>
            <a:off x="963985" y="1612557"/>
            <a:ext cx="9044383" cy="400379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rects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`http://placekitten.com/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/250`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22B8CB2-B3C5-E747-BB7E-DB272FD8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10822"/>
              </p:ext>
            </p:extLst>
          </p:nvPr>
        </p:nvGraphicFramePr>
        <p:xfrm>
          <a:off x="6278344" y="1370189"/>
          <a:ext cx="44276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085">
                  <a:extLst>
                    <a:ext uri="{9D8B030D-6E8A-4147-A177-3AD203B41FA5}">
                      <a16:colId xmlns:a16="http://schemas.microsoft.com/office/drawing/2014/main" val="201714198"/>
                    </a:ext>
                  </a:extLst>
                </a:gridCol>
                <a:gridCol w="1416524">
                  <a:extLst>
                    <a:ext uri="{9D8B030D-6E8A-4147-A177-3AD203B41FA5}">
                      <a16:colId xmlns:a16="http://schemas.microsoft.com/office/drawing/2014/main" val="410974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217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객체</a:t>
                      </a:r>
                      <a:r>
                        <a:rPr lang="en-US" altLang="ko-KR" sz="1400" dirty="0"/>
                        <a:t>.</a:t>
                      </a:r>
                      <a:r>
                        <a:rPr lang="en-US" altLang="ko-KR" sz="1400" dirty="0" err="1"/>
                        <a:t>setAttribute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속성 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값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속성 값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7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문서 객체</a:t>
                      </a:r>
                      <a:r>
                        <a:rPr lang="en-US" altLang="ko-KR" sz="1400" dirty="0"/>
                        <a:t>.</a:t>
                      </a:r>
                      <a:r>
                        <a:rPr lang="en-US" altLang="ko-KR" sz="1400" dirty="0" err="1"/>
                        <a:t>getAttribute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속성 이름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속성 값 추출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2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35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</a:t>
            </a:r>
            <a:r>
              <a:rPr lang="en-US" altLang="ko-KR" dirty="0"/>
              <a:t>(JavaScript)</a:t>
            </a:r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웹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브라우저에서 많이 사용되는 프로그래밍 언어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ko-KR" altLang="en-US" dirty="0"/>
              <a:t>썬 </a:t>
            </a:r>
            <a:r>
              <a:rPr lang="ko-KR" altLang="en-US" dirty="0" err="1"/>
              <a:t>마이크로시스템에서</a:t>
            </a:r>
            <a:r>
              <a:rPr lang="ko-KR" altLang="en-US" dirty="0"/>
              <a:t> 개발한 자바</a:t>
            </a:r>
            <a:r>
              <a:rPr lang="en-US" altLang="ko-KR" dirty="0"/>
              <a:t>(Java)</a:t>
            </a:r>
            <a:r>
              <a:rPr lang="ko-KR" altLang="en-US" dirty="0"/>
              <a:t>와 이름은 비슷하지만 완전히 다른 프로그래밍 언어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자사스크립트의 역사</a:t>
            </a:r>
            <a:endParaRPr lang="en-US" altLang="ko-KR" dirty="0"/>
          </a:p>
          <a:p>
            <a:pPr lvl="2"/>
            <a:r>
              <a:rPr lang="ko-KR" altLang="en-US" dirty="0" err="1"/>
              <a:t>넷스케이프의</a:t>
            </a:r>
            <a:r>
              <a:rPr lang="ko-KR" altLang="en-US" dirty="0"/>
              <a:t> 브랜든 </a:t>
            </a:r>
            <a:r>
              <a:rPr lang="ko-KR" altLang="en-US" dirty="0" err="1"/>
              <a:t>아이크</a:t>
            </a:r>
            <a:r>
              <a:rPr lang="en-US" altLang="ko-KR" dirty="0"/>
              <a:t>(Brendan </a:t>
            </a:r>
            <a:r>
              <a:rPr lang="en-US" altLang="ko-KR" dirty="0" err="1"/>
              <a:t>Eich</a:t>
            </a:r>
            <a:r>
              <a:rPr lang="en-US" altLang="ko-KR" dirty="0"/>
              <a:t>)</a:t>
            </a:r>
            <a:r>
              <a:rPr lang="ko-KR" altLang="en-US" dirty="0"/>
              <a:t>에 의에 </a:t>
            </a:r>
            <a:r>
              <a:rPr lang="ko-KR" altLang="en-US" dirty="0" err="1"/>
              <a:t>모카라는</a:t>
            </a:r>
            <a:r>
              <a:rPr lang="ko-KR" altLang="en-US" dirty="0"/>
              <a:t> 이름으로 </a:t>
            </a:r>
            <a:r>
              <a:rPr lang="ko-KR" altLang="en-US" dirty="0" err="1"/>
              <a:t>만들어졌음</a:t>
            </a:r>
            <a:endParaRPr lang="en-US" altLang="ko-KR" dirty="0"/>
          </a:p>
          <a:p>
            <a:pPr lvl="2"/>
            <a:r>
              <a:rPr lang="ko-KR" altLang="en-US" dirty="0" err="1"/>
              <a:t>모카는</a:t>
            </a:r>
            <a:r>
              <a:rPr lang="ko-KR" altLang="en-US" dirty="0"/>
              <a:t> 라이브 스크립트라는 이름으로 개발 </a:t>
            </a:r>
            <a:endParaRPr lang="en-US" altLang="ko-KR" dirty="0"/>
          </a:p>
          <a:p>
            <a:pPr lvl="2"/>
            <a:r>
              <a:rPr lang="ko-KR" altLang="en-US" dirty="0"/>
              <a:t>이후 </a:t>
            </a:r>
            <a:r>
              <a:rPr lang="ko-KR" altLang="en-US" dirty="0" err="1"/>
              <a:t>넷스케이프가</a:t>
            </a:r>
            <a:r>
              <a:rPr lang="ko-KR" altLang="en-US" dirty="0"/>
              <a:t> 썬 </a:t>
            </a:r>
            <a:r>
              <a:rPr lang="ko-KR" altLang="en-US" dirty="0" err="1"/>
              <a:t>마이크로시스템과</a:t>
            </a:r>
            <a:r>
              <a:rPr lang="ko-KR" altLang="en-US" dirty="0"/>
              <a:t> 함께 라이브 스크립트에 자바스크립트라는 이름을 붙이고 본격적으로 발전</a:t>
            </a:r>
            <a:endParaRPr lang="en-US" altLang="ko-KR" dirty="0"/>
          </a:p>
          <a:p>
            <a:pPr lvl="3"/>
            <a:r>
              <a:rPr lang="en-US" altLang="ko-KR" dirty="0"/>
              <a:t>Note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썬 </a:t>
            </a:r>
            <a:r>
              <a:rPr lang="ko-KR" altLang="en-US" dirty="0" err="1"/>
              <a:t>마이크로시스템에서</a:t>
            </a:r>
            <a:r>
              <a:rPr lang="ko-KR" altLang="en-US" dirty="0"/>
              <a:t> 개발한 자바 프로그래밍 언어와 이름을 같게 하는 마케팅 조약을 체결</a:t>
            </a:r>
            <a:r>
              <a:rPr lang="en-US" altLang="ko-KR" dirty="0"/>
              <a:t>. </a:t>
            </a:r>
            <a:r>
              <a:rPr lang="ko-KR" altLang="en-US" dirty="0"/>
              <a:t>이름은 비슷하지만 완전히 다른 프로그래밍 언어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958790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2.6 </a:t>
            </a:r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변수의</a:t>
            </a:r>
            <a:r>
              <a:rPr lang="en-US" altLang="ko-KR" dirty="0"/>
              <a:t> </a:t>
            </a:r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변수 재 선언</a:t>
            </a:r>
            <a:endParaRPr lang="en-US" altLang="ko-KR" dirty="0"/>
          </a:p>
          <a:p>
            <a:pPr lvl="3"/>
            <a:r>
              <a:rPr lang="ko-KR" altLang="en-US" dirty="0"/>
              <a:t>코드의 실행 결과는</a:t>
            </a:r>
            <a:r>
              <a:rPr lang="en-US" altLang="ko-KR" dirty="0"/>
              <a:t>?</a:t>
            </a:r>
          </a:p>
          <a:p>
            <a:pPr lvl="3"/>
            <a:r>
              <a:rPr lang="en-US" altLang="ko-KR" dirty="0"/>
              <a:t>var</a:t>
            </a:r>
            <a:r>
              <a:rPr lang="ko-KR" altLang="en-US" dirty="0"/>
              <a:t>로 변수를 선언하면 변수 재선언이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아래 코드의 실행 결과는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브라우저에서 위 코드를 확인</a:t>
            </a:r>
            <a:endParaRPr lang="en-US" altLang="ko-KR" dirty="0"/>
          </a:p>
          <a:p>
            <a:pPr lvl="4"/>
            <a:r>
              <a:rPr lang="ko-KR" altLang="en-US" dirty="0"/>
              <a:t>크롬에서 </a:t>
            </a:r>
            <a:r>
              <a:rPr lang="en-US" altLang="ko-KR" dirty="0"/>
              <a:t>F12 </a:t>
            </a:r>
            <a:r>
              <a:rPr lang="ko-KR" altLang="en-US" dirty="0"/>
              <a:t>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콘솔창에서 에러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alert( )</a:t>
            </a:r>
            <a:r>
              <a:rPr lang="ko-KR" altLang="en-US" dirty="0">
                <a:sym typeface="Wingdings" panose="05000000000000000000" pitchFamily="2" charset="2"/>
              </a:rPr>
              <a:t>함수를 기존의 </a:t>
            </a:r>
            <a:r>
              <a:rPr lang="en-US" altLang="ko-KR" dirty="0">
                <a:sym typeface="Wingdings" panose="05000000000000000000" pitchFamily="2" charset="2"/>
              </a:rPr>
              <a:t>alert( )</a:t>
            </a:r>
            <a:r>
              <a:rPr lang="ko-KR" altLang="en-US" dirty="0">
                <a:sym typeface="Wingdings" panose="05000000000000000000" pitchFamily="2" charset="2"/>
              </a:rPr>
              <a:t>함수로 사용할 수 없음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변수 선언할 때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let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키워드를 사용할 것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DA371-A6B2-449F-BC2C-A218C3314EFC}"/>
              </a:ext>
            </a:extLst>
          </p:cNvPr>
          <p:cNvSpPr/>
          <p:nvPr/>
        </p:nvSpPr>
        <p:spPr>
          <a:xfrm>
            <a:off x="4840113" y="1253214"/>
            <a:ext cx="4305300" cy="10859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food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초밥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food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food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꽁치 구이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alert(food);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BE1D70-1BF3-40D2-B71A-B875E6D0FC12}"/>
              </a:ext>
            </a:extLst>
          </p:cNvPr>
          <p:cNvSpPr/>
          <p:nvPr/>
        </p:nvSpPr>
        <p:spPr>
          <a:xfrm>
            <a:off x="4820857" y="2636758"/>
            <a:ext cx="4305300" cy="10859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alert = ‘Alert!’;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alert(alert);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665B87-A30A-4557-A55E-D8AED303F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05" y="4035623"/>
            <a:ext cx="4305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03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11 – </a:t>
            </a:r>
            <a:r>
              <a:rPr lang="ko-KR" altLang="en-US" b="1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224211638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pPr lvl="1"/>
            <a:r>
              <a:rPr lang="ko-KR" altLang="en-US" dirty="0"/>
              <a:t>웹 브라우저에서 사용자가 화면을 클릭하는 사건</a:t>
            </a:r>
            <a:r>
              <a:rPr lang="en-US" altLang="ko-KR" dirty="0"/>
              <a:t>, </a:t>
            </a:r>
            <a:r>
              <a:rPr lang="ko-KR" altLang="en-US" dirty="0"/>
              <a:t>사용자가 키보드를 누르는 사건과 같은 다양한 사건이 발생</a:t>
            </a:r>
            <a:r>
              <a:rPr lang="en-US" altLang="ko-KR" dirty="0"/>
              <a:t>, </a:t>
            </a:r>
            <a:r>
              <a:rPr lang="ko-KR" altLang="en-US" dirty="0"/>
              <a:t>이러한 사건을 이벤트</a:t>
            </a:r>
            <a:r>
              <a:rPr lang="en-US" altLang="ko-KR" dirty="0"/>
              <a:t>(event)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11.1 </a:t>
            </a:r>
            <a:r>
              <a:rPr lang="ko-KR" altLang="en-US" dirty="0"/>
              <a:t>이벤트의 종류</a:t>
            </a:r>
            <a:endParaRPr lang="en-US" altLang="ko-KR" dirty="0"/>
          </a:p>
          <a:p>
            <a:pPr lvl="2"/>
            <a:r>
              <a:rPr lang="ko-KR" altLang="en-US" dirty="0"/>
              <a:t>이벤트는 애플리케이션 사용자가 발생시킬 수도 있고 애플리케이션이 스스로 발생 시킬 수도 있음</a:t>
            </a:r>
            <a:endParaRPr lang="en-US" altLang="ko-KR" dirty="0"/>
          </a:p>
          <a:p>
            <a:pPr lvl="1"/>
            <a:r>
              <a:rPr lang="ko-KR" altLang="en-US" dirty="0"/>
              <a:t>마우스 이벤트</a:t>
            </a:r>
            <a:endParaRPr lang="en-US" altLang="ko-KR" dirty="0"/>
          </a:p>
          <a:p>
            <a:pPr lvl="1"/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프레임 이벤트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입력 양식 이벤트</a:t>
            </a:r>
            <a:endParaRPr lang="en-US" altLang="ko-KR" dirty="0"/>
          </a:p>
          <a:p>
            <a:pPr lvl="1"/>
            <a:r>
              <a:rPr lang="ko-KR" altLang="en-US" dirty="0"/>
              <a:t>유저 인터페이스 이벤트</a:t>
            </a:r>
            <a:endParaRPr lang="en-US" altLang="ko-KR" dirty="0"/>
          </a:p>
          <a:p>
            <a:pPr lvl="1"/>
            <a:r>
              <a:rPr lang="ko-KR" altLang="en-US" dirty="0"/>
              <a:t>구조 변화 이벤트</a:t>
            </a:r>
            <a:endParaRPr lang="en-US" altLang="ko-KR" dirty="0"/>
          </a:p>
          <a:p>
            <a:pPr lvl="1"/>
            <a:r>
              <a:rPr lang="ko-KR" altLang="en-US" dirty="0"/>
              <a:t>터치 이벤트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8018273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이벤트 설정 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81221974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/>
              <a:t>이벤트 관련 용어 정리</a:t>
            </a:r>
            <a:endParaRPr lang="en-US" altLang="ko-KR" dirty="0"/>
          </a:p>
          <a:p>
            <a:pPr lvl="1"/>
            <a:r>
              <a:rPr lang="ko-KR" altLang="en-US" dirty="0"/>
              <a:t>아래 코드와 같이</a:t>
            </a:r>
            <a:r>
              <a:rPr lang="en-US" altLang="ko-KR" dirty="0"/>
              <a:t>, window </a:t>
            </a:r>
            <a:r>
              <a:rPr lang="ko-KR" altLang="en-US" dirty="0"/>
              <a:t>객체의 </a:t>
            </a:r>
            <a:r>
              <a:rPr lang="en-US" altLang="ko-KR" dirty="0"/>
              <a:t>onload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이벤트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속성에 함수</a:t>
            </a:r>
            <a:r>
              <a:rPr lang="en-US" altLang="ko-KR" dirty="0"/>
              <a:t>(</a:t>
            </a:r>
            <a:r>
              <a:rPr lang="ko-KR" altLang="en-US" dirty="0"/>
              <a:t>자료형</a:t>
            </a:r>
            <a:r>
              <a:rPr lang="en-US" altLang="ko-KR" dirty="0"/>
              <a:t>)</a:t>
            </a:r>
            <a:r>
              <a:rPr lang="ko-KR" altLang="en-US" dirty="0"/>
              <a:t>를 할당하는 것을 </a:t>
            </a:r>
            <a:r>
              <a:rPr lang="en-US" altLang="ko-KR" dirty="0"/>
              <a:t>“</a:t>
            </a:r>
            <a:r>
              <a:rPr lang="ko-KR" altLang="en-US" dirty="0"/>
              <a:t>이벤트를 연결한다</a:t>
            </a:r>
            <a:r>
              <a:rPr lang="en-US" altLang="ko-KR" dirty="0"/>
              <a:t>”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window</a:t>
            </a:r>
            <a:r>
              <a:rPr lang="ko-KR" altLang="en-US" dirty="0"/>
              <a:t>가 웹 페이지를 로드 </a:t>
            </a:r>
            <a:r>
              <a:rPr lang="en-US" altLang="ko-KR" dirty="0"/>
              <a:t>(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r>
              <a:rPr lang="ko-KR" altLang="en-US" dirty="0"/>
              <a:t>했을 때</a:t>
            </a:r>
            <a:r>
              <a:rPr lang="en-US" altLang="ko-KR" dirty="0"/>
              <a:t>(</a:t>
            </a:r>
            <a:r>
              <a:rPr lang="ko-KR" altLang="en-US" dirty="0"/>
              <a:t>사건 발생되었을 때</a:t>
            </a:r>
            <a:r>
              <a:rPr lang="en-US" altLang="ko-KR" dirty="0"/>
              <a:t>)</a:t>
            </a:r>
            <a:r>
              <a:rPr lang="ko-KR" altLang="en-US" dirty="0"/>
              <a:t> 실행되는 함수</a:t>
            </a:r>
            <a:endParaRPr lang="en-US" altLang="ko-KR" dirty="0"/>
          </a:p>
          <a:p>
            <a:pPr lvl="3"/>
            <a:r>
              <a:rPr lang="en-US" altLang="ko-KR" dirty="0"/>
              <a:t>‘load’</a:t>
            </a:r>
            <a:r>
              <a:rPr lang="ko-KR" altLang="en-US" dirty="0"/>
              <a:t>를 이벤트 이름 또는 이벤트 타입</a:t>
            </a:r>
            <a:r>
              <a:rPr lang="en-US" altLang="ko-KR" dirty="0"/>
              <a:t>(Event Type)</a:t>
            </a:r>
            <a:r>
              <a:rPr lang="ko-KR" altLang="en-US" dirty="0"/>
              <a:t>이라 하고</a:t>
            </a:r>
            <a:endParaRPr lang="en-US" altLang="ko-KR" dirty="0"/>
          </a:p>
          <a:p>
            <a:pPr lvl="3"/>
            <a:r>
              <a:rPr lang="en-US" altLang="ko-KR" dirty="0"/>
              <a:t>‘onload’</a:t>
            </a:r>
            <a:r>
              <a:rPr lang="ko-KR" altLang="en-US" dirty="0"/>
              <a:t>를 이벤트 속성이라고 함</a:t>
            </a:r>
            <a:endParaRPr lang="en-US" altLang="ko-KR" dirty="0"/>
          </a:p>
          <a:p>
            <a:pPr lvl="3"/>
            <a:r>
              <a:rPr lang="ko-KR" altLang="en-US" dirty="0"/>
              <a:t>이벤트 속성에 할당한 함수를 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 </a:t>
            </a:r>
            <a:r>
              <a:rPr lang="ko-KR" altLang="en-US" dirty="0"/>
              <a:t>또는 이벤트 </a:t>
            </a:r>
            <a:r>
              <a:rPr lang="ko-KR" altLang="en-US" dirty="0" err="1"/>
              <a:t>핸들러</a:t>
            </a:r>
            <a:r>
              <a:rPr lang="en-US" altLang="ko-KR" dirty="0"/>
              <a:t>(Event Handler)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아래 코드에서 이벤트 이름</a:t>
            </a:r>
            <a:r>
              <a:rPr lang="en-US" altLang="ko-KR" dirty="0"/>
              <a:t>, </a:t>
            </a:r>
            <a:r>
              <a:rPr lang="ko-KR" altLang="en-US" dirty="0"/>
              <a:t>이벤트 속성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ko-KR" altLang="en-US" dirty="0" err="1"/>
              <a:t>찾아보시요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windows </a:t>
            </a:r>
            <a:r>
              <a:rPr lang="ko-KR" altLang="en-US" dirty="0"/>
              <a:t>객체에 대해</a:t>
            </a:r>
            <a:r>
              <a:rPr lang="en-US" altLang="ko-KR" dirty="0"/>
              <a:t>, </a:t>
            </a:r>
            <a:r>
              <a:rPr lang="ko-KR" altLang="en-US" dirty="0"/>
              <a:t>위에서 설명과 동일하며</a:t>
            </a:r>
            <a:endParaRPr lang="en-US" altLang="ko-KR" dirty="0"/>
          </a:p>
          <a:p>
            <a:pPr lvl="3"/>
            <a:r>
              <a:rPr lang="en-US" altLang="ko-KR" dirty="0"/>
              <a:t>header </a:t>
            </a:r>
            <a:r>
              <a:rPr lang="ko-KR" altLang="en-US" dirty="0"/>
              <a:t>객체의</a:t>
            </a:r>
            <a:r>
              <a:rPr lang="en-US" altLang="ko-KR" dirty="0"/>
              <a:t> </a:t>
            </a:r>
            <a:r>
              <a:rPr lang="ko-KR" altLang="en-US" dirty="0"/>
              <a:t>이벤트 이름은 </a:t>
            </a:r>
            <a:r>
              <a:rPr lang="en-US" altLang="ko-KR" dirty="0"/>
              <a:t>click, </a:t>
            </a:r>
            <a:r>
              <a:rPr lang="ko-KR" altLang="en-US" dirty="0"/>
              <a:t>이벤트 속성은 </a:t>
            </a:r>
            <a:r>
              <a:rPr lang="en-US" altLang="ko-KR" dirty="0"/>
              <a:t>onclick, </a:t>
            </a:r>
            <a:r>
              <a:rPr lang="ko-KR" altLang="en-US" dirty="0"/>
              <a:t>이벤트 </a:t>
            </a:r>
            <a:r>
              <a:rPr lang="ko-KR" altLang="en-US" dirty="0" err="1"/>
              <a:t>리스너는</a:t>
            </a:r>
            <a:r>
              <a:rPr lang="ko-KR" altLang="en-US" dirty="0"/>
              <a:t> </a:t>
            </a:r>
            <a:r>
              <a:rPr lang="en-US" altLang="ko-KR" dirty="0" err="1"/>
              <a:t>whenClick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C1BC9B-28B7-4C78-B4AC-B94178539136}"/>
              </a:ext>
            </a:extLst>
          </p:cNvPr>
          <p:cNvSpPr/>
          <p:nvPr/>
        </p:nvSpPr>
        <p:spPr>
          <a:xfrm>
            <a:off x="3456781" y="1433116"/>
            <a:ext cx="4982698" cy="720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13796D-6C54-40D4-8FD6-54D51D54F3BB}"/>
              </a:ext>
            </a:extLst>
          </p:cNvPr>
          <p:cNvSpPr/>
          <p:nvPr/>
        </p:nvSpPr>
        <p:spPr>
          <a:xfrm>
            <a:off x="3456781" y="3600127"/>
            <a:ext cx="4982698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{ alert(‘CLICK’);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8152273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/>
              <a:t>이벤트 관련 용어 정리</a:t>
            </a:r>
            <a:endParaRPr lang="en-US" altLang="ko-KR" dirty="0"/>
          </a:p>
          <a:p>
            <a:pPr lvl="1"/>
            <a:r>
              <a:rPr lang="ko-KR" altLang="en-US" dirty="0"/>
              <a:t>문서 객체에 이벤트를 연결하는 방법을 이벤트 모델이라고 함</a:t>
            </a:r>
            <a:endParaRPr lang="en-US" altLang="ko-KR" dirty="0"/>
          </a:p>
          <a:p>
            <a:pPr lvl="1"/>
            <a:r>
              <a:rPr lang="en-US" altLang="ko-KR" dirty="0"/>
              <a:t>DOM Level</a:t>
            </a:r>
            <a:r>
              <a:rPr lang="ko-KR" altLang="en-US" dirty="0"/>
              <a:t> 단계 별 이벤트 모델</a:t>
            </a:r>
            <a:endParaRPr lang="en-US" altLang="ko-KR" dirty="0"/>
          </a:p>
          <a:p>
            <a:pPr lvl="2"/>
            <a:r>
              <a:rPr lang="en-US" altLang="ko-KR" dirty="0"/>
              <a:t>DOM Level 0</a:t>
            </a:r>
          </a:p>
          <a:p>
            <a:pPr lvl="3"/>
            <a:r>
              <a:rPr lang="ko-KR" altLang="en-US" dirty="0"/>
              <a:t>인라인 이벤트 모델</a:t>
            </a:r>
            <a:endParaRPr lang="en-US" altLang="ko-KR" dirty="0"/>
          </a:p>
          <a:p>
            <a:pPr lvl="3"/>
            <a:r>
              <a:rPr lang="ko-KR" altLang="en-US" dirty="0"/>
              <a:t>기본 이벤트 모델</a:t>
            </a:r>
            <a:endParaRPr lang="en-US" altLang="ko-KR" dirty="0"/>
          </a:p>
          <a:p>
            <a:pPr lvl="2"/>
            <a:r>
              <a:rPr lang="en-US" altLang="ko-KR" dirty="0"/>
              <a:t>DOM Level 1</a:t>
            </a:r>
          </a:p>
          <a:p>
            <a:pPr lvl="3"/>
            <a:r>
              <a:rPr lang="ko-KR" altLang="en-US" dirty="0"/>
              <a:t>마이크로소프트 인터넷 익스플로러 이벤트 모델</a:t>
            </a:r>
            <a:endParaRPr lang="en-US" altLang="ko-KR" dirty="0"/>
          </a:p>
          <a:p>
            <a:pPr lvl="3"/>
            <a:r>
              <a:rPr lang="ko-KR" altLang="en-US" dirty="0"/>
              <a:t>표준 이벤트 모델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348153265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11.3 </a:t>
            </a:r>
            <a:r>
              <a:rPr lang="ko-KR" altLang="en-US" dirty="0"/>
              <a:t>고전 이벤트 모델</a:t>
            </a:r>
            <a:endParaRPr lang="en-US" altLang="ko-KR" dirty="0"/>
          </a:p>
          <a:p>
            <a:pPr lvl="1"/>
            <a:r>
              <a:rPr lang="ko-KR" altLang="en-US" dirty="0"/>
              <a:t>고전 이벤트 모델은 자바스크립트에서 문서 객체의 </a:t>
            </a:r>
            <a:r>
              <a:rPr lang="ko-KR" altLang="en-US" dirty="0">
                <a:solidFill>
                  <a:srgbClr val="00B050"/>
                </a:solidFill>
              </a:rPr>
              <a:t>이벤트 속성으로 이벤트를 연결하는 방법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이름은 </a:t>
            </a:r>
            <a:r>
              <a:rPr lang="en-US" altLang="ko-KR" dirty="0"/>
              <a:t>‘</a:t>
            </a:r>
            <a:r>
              <a:rPr lang="ko-KR" altLang="en-US" dirty="0"/>
              <a:t>고전</a:t>
            </a:r>
            <a:r>
              <a:rPr lang="en-US" altLang="ko-KR" dirty="0"/>
              <a:t>’</a:t>
            </a:r>
            <a:r>
              <a:rPr lang="ko-KR" altLang="en-US" dirty="0"/>
              <a:t>이지만 현재에도 많이 사용됨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이벤트 연결 및 해제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고전</a:t>
            </a:r>
            <a:r>
              <a:rPr lang="en-US" altLang="ko-KR" dirty="0"/>
              <a:t> </a:t>
            </a:r>
            <a:r>
              <a:rPr lang="ko-KR" altLang="en-US" dirty="0"/>
              <a:t>이벤트 모델은 이벤트 하나에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하나만 연결할 수 있음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864493" y="1943943"/>
            <a:ext cx="4982698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E39583-6158-45A2-A2BB-E94D833CE155}"/>
              </a:ext>
            </a:extLst>
          </p:cNvPr>
          <p:cNvSpPr/>
          <p:nvPr/>
        </p:nvSpPr>
        <p:spPr>
          <a:xfrm>
            <a:off x="6055123" y="1943943"/>
            <a:ext cx="4982698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header.onclick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null;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3574963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11.3 </a:t>
            </a:r>
            <a:r>
              <a:rPr lang="ko-KR" altLang="en-US" dirty="0"/>
              <a:t>고전 이벤트 모델</a:t>
            </a:r>
            <a:endParaRPr lang="en-US" altLang="ko-KR" dirty="0"/>
          </a:p>
          <a:p>
            <a:pPr lvl="1"/>
            <a:r>
              <a:rPr lang="ko-KR" altLang="en-US" dirty="0"/>
              <a:t>이벤트 연결 및 해제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873371" y="1384649"/>
            <a:ext cx="4982698" cy="37276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id123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document.getElementById(‘id123’);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id123.onclick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id123.innerHTML = ‘There’;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&lt;h5 id = ‘id123’&gt; Here &lt;/h5&gt;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2204996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‘id_1’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‘id_2’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태그의 텍스트가 </a:t>
            </a:r>
            <a:r>
              <a:rPr lang="en-US" altLang="ko-KR" dirty="0"/>
              <a:t>Here</a:t>
            </a:r>
            <a:r>
              <a:rPr lang="ko-KR" altLang="en-US" dirty="0"/>
              <a:t>로 바뀌고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‘id_2’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 id</a:t>
            </a:r>
            <a:r>
              <a:rPr lang="ko-KR" altLang="en-US" dirty="0"/>
              <a:t>가 </a:t>
            </a:r>
            <a:r>
              <a:rPr lang="en-US" altLang="ko-KR" dirty="0"/>
              <a:t>‘id_1’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태그의 텍스트가 </a:t>
            </a:r>
            <a:r>
              <a:rPr lang="en-US" altLang="ko-KR" dirty="0"/>
              <a:t>There</a:t>
            </a:r>
            <a:r>
              <a:rPr lang="ko-KR" altLang="en-US" dirty="0"/>
              <a:t>로 바뀌고 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‘back’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… </a:t>
            </a:r>
            <a:r>
              <a:rPr lang="ko-KR" altLang="en-US" dirty="0" err="1"/>
              <a:t>원래데로</a:t>
            </a:r>
            <a:r>
              <a:rPr lang="en-US" altLang="ko-KR" dirty="0"/>
              <a:t> ^^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2952725" y="2447999"/>
            <a:ext cx="4982698" cy="214347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‘id_1’&gt;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Here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‘id_2’&gt; There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‘back’&gt; Back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0488647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‘id_1’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‘id_2’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태그의 텍스트가 </a:t>
            </a:r>
            <a:r>
              <a:rPr lang="en-US" altLang="ko-KR" dirty="0"/>
              <a:t>Here</a:t>
            </a:r>
            <a:r>
              <a:rPr lang="ko-KR" altLang="en-US" dirty="0"/>
              <a:t>로 바뀌고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‘id_2’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 id</a:t>
            </a:r>
            <a:r>
              <a:rPr lang="ko-KR" altLang="en-US" dirty="0"/>
              <a:t>가 </a:t>
            </a:r>
            <a:r>
              <a:rPr lang="en-US" altLang="ko-KR" dirty="0"/>
              <a:t>‘id_1’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태그의 텍스트가 </a:t>
            </a:r>
            <a:r>
              <a:rPr lang="en-US" altLang="ko-KR" dirty="0"/>
              <a:t>There</a:t>
            </a:r>
            <a:r>
              <a:rPr lang="ko-KR" altLang="en-US" dirty="0"/>
              <a:t>로 바뀌고 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‘back’</a:t>
            </a:r>
            <a:r>
              <a:rPr lang="ko-KR" altLang="en-US" dirty="0"/>
              <a:t>인 </a:t>
            </a:r>
            <a:r>
              <a:rPr lang="en-US" altLang="ko-KR" dirty="0"/>
              <a:t>&lt;h1&gt; </a:t>
            </a:r>
            <a:r>
              <a:rPr lang="ko-KR" altLang="en-US" dirty="0"/>
              <a:t>태그를 클릭하면 </a:t>
            </a:r>
            <a:r>
              <a:rPr lang="en-US" altLang="ko-KR" dirty="0"/>
              <a:t>… </a:t>
            </a:r>
            <a:r>
              <a:rPr lang="ko-KR" altLang="en-US" dirty="0" err="1"/>
              <a:t>원래데로</a:t>
            </a:r>
            <a:r>
              <a:rPr lang="en-US" altLang="ko-KR" dirty="0"/>
              <a:t> ^^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720477" y="2011373"/>
            <a:ext cx="2664296" cy="36724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rgbClr val="00B050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‘id_1’&gt;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Here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‘id_2’&gt; There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‘back’&gt; Back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3816821" y="2011373"/>
            <a:ext cx="5256584" cy="36724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id1 = document.getElementById(‘id_1’);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id2 = document.getElementById(‘id_2’);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idback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document.getElementById(‘back’);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id1.onclick = function( ) { id2.innerHTML = ‘Here’;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id2.onclick = function( ) { id1.innerHTML = ‘There’;};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idback.onclick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id1.innerrHTML = ‘Here’;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id2.innerHTML = ‘There’;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89779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를 클릭하면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/>
              <a:t>B</a:t>
            </a:r>
            <a:r>
              <a:rPr lang="ko-KR" altLang="en-US" dirty="0"/>
              <a:t>로 변경</a:t>
            </a:r>
            <a:r>
              <a:rPr lang="en-US" altLang="ko-KR" dirty="0"/>
              <a:t>, B</a:t>
            </a:r>
            <a:r>
              <a:rPr lang="ko-KR" altLang="en-US" dirty="0"/>
              <a:t>를 클릭하면 </a:t>
            </a:r>
            <a:r>
              <a:rPr lang="en-US" altLang="ko-KR" dirty="0">
                <a:sym typeface="Wingdings" pitchFamily="2" charset="2"/>
              </a:rPr>
              <a:t> A</a:t>
            </a:r>
            <a:r>
              <a:rPr lang="ko-KR" altLang="en-US" dirty="0">
                <a:sym typeface="Wingdings" pitchFamily="2" charset="2"/>
              </a:rPr>
              <a:t>로 변경 되도록 하는 코드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2964978" y="1655911"/>
            <a:ext cx="4982698" cy="30963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};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1342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변수의</a:t>
            </a:r>
            <a:r>
              <a:rPr lang="en-US" altLang="ko-KR" dirty="0"/>
              <a:t> </a:t>
            </a:r>
            <a:r>
              <a:rPr lang="ko-KR" altLang="en-US" dirty="0"/>
              <a:t>자료형 검사</a:t>
            </a:r>
            <a:endParaRPr lang="en-US" altLang="ko-KR" dirty="0"/>
          </a:p>
          <a:p>
            <a:pPr lvl="1"/>
            <a:r>
              <a:rPr lang="ko-KR" altLang="en-US" dirty="0"/>
              <a:t>자료형 검사</a:t>
            </a:r>
            <a:endParaRPr lang="en-US" altLang="ko-KR" dirty="0"/>
          </a:p>
          <a:p>
            <a:pPr lvl="2"/>
            <a:r>
              <a:rPr lang="ko-KR" altLang="en-US" dirty="0"/>
              <a:t>브라우저에서 확인 </a:t>
            </a:r>
            <a:r>
              <a:rPr lang="en-US" altLang="ko-KR" dirty="0"/>
              <a:t>: alt + b</a:t>
            </a:r>
          </a:p>
          <a:p>
            <a:pPr lvl="3"/>
            <a:r>
              <a:rPr lang="en-US" altLang="ko-KR" dirty="0"/>
              <a:t>string</a:t>
            </a:r>
          </a:p>
          <a:p>
            <a:pPr lvl="3"/>
            <a:r>
              <a:rPr lang="en-US" altLang="ko-KR" dirty="0"/>
              <a:t>number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DA371-A6B2-449F-BC2C-A218C3314EFC}"/>
              </a:ext>
            </a:extLst>
          </p:cNvPr>
          <p:cNvSpPr/>
          <p:nvPr/>
        </p:nvSpPr>
        <p:spPr>
          <a:xfrm>
            <a:off x="3603426" y="1676385"/>
            <a:ext cx="4305300" cy="108598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문자열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typeof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(234.4)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4629451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를 클릭하면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/>
              <a:t>B</a:t>
            </a:r>
            <a:r>
              <a:rPr lang="ko-KR" altLang="en-US" dirty="0"/>
              <a:t>로 변경</a:t>
            </a:r>
            <a:r>
              <a:rPr lang="en-US" altLang="ko-KR" dirty="0"/>
              <a:t>, B</a:t>
            </a:r>
            <a:r>
              <a:rPr lang="ko-KR" altLang="en-US" dirty="0"/>
              <a:t>를 클릭하면 </a:t>
            </a:r>
            <a:r>
              <a:rPr lang="en-US" altLang="ko-KR" dirty="0">
                <a:sym typeface="Wingdings" pitchFamily="2" charset="2"/>
              </a:rPr>
              <a:t> A</a:t>
            </a:r>
            <a:r>
              <a:rPr lang="ko-KR" altLang="en-US" dirty="0">
                <a:sym typeface="Wingdings" pitchFamily="2" charset="2"/>
              </a:rPr>
              <a:t>로 변경 되도록 하는 코드 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두 코드의 차이점은</a:t>
            </a:r>
            <a:r>
              <a:rPr lang="en-US" altLang="ko-KR" dirty="0">
                <a:sym typeface="Wingdings" pitchFamily="2" charset="2"/>
              </a:rPr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792485" y="1610537"/>
            <a:ext cx="4536504" cy="41044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doc = document.getElementById(‘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if (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doc.textContent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== ‘A’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‘B’;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‘A’;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2C1105-F095-4609-B7DD-45C0030DB244}"/>
              </a:ext>
            </a:extLst>
          </p:cNvPr>
          <p:cNvSpPr/>
          <p:nvPr/>
        </p:nvSpPr>
        <p:spPr>
          <a:xfrm>
            <a:off x="5617021" y="1610537"/>
            <a:ext cx="4536504" cy="41044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function()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doc = document.getElementById(‘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if (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doc.innerHTML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== ‘A’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‘B’;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‘A’;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id_a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60165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11.4 </a:t>
            </a:r>
            <a:r>
              <a:rPr lang="ko-KR" altLang="en-US" dirty="0"/>
              <a:t>이벤트 발생 객체와 이벤트 객체</a:t>
            </a:r>
            <a:endParaRPr lang="en-US" altLang="ko-KR" dirty="0"/>
          </a:p>
          <a:p>
            <a:pPr lvl="1"/>
            <a:r>
              <a:rPr lang="ko-KR" altLang="en-US" dirty="0"/>
              <a:t>사건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)</a:t>
            </a:r>
            <a:r>
              <a:rPr lang="ko-KR" altLang="en-US" dirty="0"/>
              <a:t>가 발생하면 </a:t>
            </a:r>
            <a:r>
              <a:rPr lang="en-US" altLang="ko-KR" dirty="0"/>
              <a:t>‘</a:t>
            </a:r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어디서</a:t>
            </a:r>
            <a:r>
              <a:rPr lang="en-US" altLang="ko-KR" dirty="0"/>
              <a:t>, </a:t>
            </a:r>
            <a:r>
              <a:rPr lang="ko-KR" altLang="en-US" dirty="0"/>
              <a:t>무엇을</a:t>
            </a:r>
            <a:r>
              <a:rPr lang="en-US" altLang="ko-KR" dirty="0"/>
              <a:t>, </a:t>
            </a:r>
            <a:r>
              <a:rPr lang="ko-KR" altLang="en-US" dirty="0"/>
              <a:t>어떻게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’</a:t>
            </a:r>
            <a:r>
              <a:rPr lang="ko-KR" altLang="en-US" dirty="0"/>
              <a:t>를 정의할 수 있듯</a:t>
            </a:r>
            <a:r>
              <a:rPr lang="en-US" altLang="ko-KR" dirty="0"/>
              <a:t>, </a:t>
            </a:r>
            <a:r>
              <a:rPr lang="ko-KR" altLang="en-US" dirty="0"/>
              <a:t>자바스크립트도 </a:t>
            </a:r>
            <a:r>
              <a:rPr lang="ko-KR" altLang="en-US" dirty="0">
                <a:solidFill>
                  <a:srgbClr val="00B050"/>
                </a:solidFill>
              </a:rPr>
              <a:t>이벤트 객체</a:t>
            </a:r>
            <a:r>
              <a:rPr lang="ko-KR" altLang="en-US" dirty="0"/>
              <a:t>를 사용하면</a:t>
            </a:r>
            <a:r>
              <a:rPr lang="en-US" altLang="ko-KR" dirty="0"/>
              <a:t>＇</a:t>
            </a:r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어디서</a:t>
            </a:r>
            <a:r>
              <a:rPr lang="en-US" altLang="ko-KR" dirty="0"/>
              <a:t>, </a:t>
            </a:r>
            <a:r>
              <a:rPr lang="ko-KR" altLang="en-US" dirty="0"/>
              <a:t>무엇을</a:t>
            </a:r>
            <a:r>
              <a:rPr lang="en-US" altLang="ko-KR" dirty="0"/>
              <a:t>, </a:t>
            </a:r>
            <a:r>
              <a:rPr lang="ko-KR" altLang="en-US" dirty="0"/>
              <a:t>어떻게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’</a:t>
            </a:r>
            <a:r>
              <a:rPr lang="ko-KR" altLang="en-US" dirty="0"/>
              <a:t>를 정의 할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이벤트를 </a:t>
            </a:r>
            <a:r>
              <a:rPr lang="ko-KR" altLang="en-US" dirty="0">
                <a:solidFill>
                  <a:srgbClr val="00B050"/>
                </a:solidFill>
              </a:rPr>
              <a:t>누가</a:t>
            </a:r>
            <a:r>
              <a:rPr lang="ko-KR" altLang="en-US" dirty="0"/>
              <a:t> 발생시켰을까</a:t>
            </a:r>
            <a:r>
              <a:rPr lang="en-US" altLang="ko-KR" dirty="0"/>
              <a:t>?”</a:t>
            </a:r>
            <a:r>
              <a:rPr lang="ko-KR" altLang="en-US" dirty="0"/>
              <a:t>라는 물음은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안에서 </a:t>
            </a:r>
            <a:r>
              <a:rPr lang="en-US" altLang="ko-KR" dirty="0"/>
              <a:t>this </a:t>
            </a:r>
            <a:r>
              <a:rPr lang="ko-KR" altLang="en-US" dirty="0"/>
              <a:t>키워드를 사용하여 이벤트 발생 객체를 찾을 수 있음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E6707-FE3C-47E3-9854-E5352EE0B716}"/>
              </a:ext>
            </a:extLst>
          </p:cNvPr>
          <p:cNvSpPr/>
          <p:nvPr/>
        </p:nvSpPr>
        <p:spPr>
          <a:xfrm>
            <a:off x="1152525" y="1871935"/>
            <a:ext cx="4824536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document.getElementById(‘header’).onclick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alert( this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AE1E9-AD47-44F4-8389-C831BA485228}"/>
              </a:ext>
            </a:extLst>
          </p:cNvPr>
          <p:cNvSpPr/>
          <p:nvPr/>
        </p:nvSpPr>
        <p:spPr>
          <a:xfrm>
            <a:off x="6049069" y="1871935"/>
            <a:ext cx="4824536" cy="32403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&lt;title&gt;Index&lt;/title&gt;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document.getElementById(‘header’).onclick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this.style.color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‘orange’;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this.style.backgroundColor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‘red’;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174456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11.4 </a:t>
            </a:r>
            <a:r>
              <a:rPr lang="ko-KR" altLang="en-US" dirty="0"/>
              <a:t>이벤트 발생 객체와 이벤트 객체</a:t>
            </a:r>
            <a:endParaRPr lang="en-US" altLang="ko-KR" dirty="0"/>
          </a:p>
          <a:p>
            <a:pPr lvl="1"/>
            <a:r>
              <a:rPr lang="ko-KR" altLang="en-US" dirty="0"/>
              <a:t>이벤트를 </a:t>
            </a:r>
            <a:r>
              <a:rPr lang="ko-KR" altLang="en-US" dirty="0">
                <a:solidFill>
                  <a:srgbClr val="00B050"/>
                </a:solidFill>
              </a:rPr>
              <a:t>누가</a:t>
            </a:r>
            <a:r>
              <a:rPr lang="ko-KR" altLang="en-US" dirty="0"/>
              <a:t> 발생시켰는가 이외의 정보는 </a:t>
            </a:r>
            <a:r>
              <a:rPr lang="ko-KR" altLang="en-US" dirty="0">
                <a:solidFill>
                  <a:srgbClr val="00B050"/>
                </a:solidFill>
              </a:rPr>
              <a:t>이벤트 객체 </a:t>
            </a:r>
            <a:r>
              <a:rPr lang="ko-KR" altLang="en-US" dirty="0"/>
              <a:t>안에 있음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E6707-FE3C-47E3-9854-E5352EE0B716}"/>
              </a:ext>
            </a:extLst>
          </p:cNvPr>
          <p:cNvSpPr/>
          <p:nvPr/>
        </p:nvSpPr>
        <p:spPr>
          <a:xfrm>
            <a:off x="2376661" y="1367879"/>
            <a:ext cx="6264696" cy="403244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document.getElementById(‘header’).onclick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e 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이벤트 객체를 설정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var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event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e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||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window.event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‘’;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for( var key in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‘&lt;p&gt;’ + key + ‘ : ’ + event[key] = ‘&lt;/p&gt;’;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‘header’&gt;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Click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718387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11.4 </a:t>
            </a:r>
            <a:r>
              <a:rPr lang="ko-KR" altLang="en-US" dirty="0"/>
              <a:t>이벤트 발생 객체와 이벤트 객체</a:t>
            </a:r>
            <a:endParaRPr lang="en-US" altLang="ko-KR" dirty="0"/>
          </a:p>
          <a:p>
            <a:pPr lvl="1"/>
            <a:r>
              <a:rPr lang="ko-KR" altLang="en-US" dirty="0"/>
              <a:t>이벤트를 </a:t>
            </a:r>
            <a:r>
              <a:rPr lang="ko-KR" altLang="en-US" dirty="0">
                <a:solidFill>
                  <a:srgbClr val="00B050"/>
                </a:solidFill>
              </a:rPr>
              <a:t>누가</a:t>
            </a:r>
            <a:r>
              <a:rPr lang="ko-KR" altLang="en-US" dirty="0"/>
              <a:t> 발생시켰는가 이외의 정보는 </a:t>
            </a:r>
            <a:r>
              <a:rPr lang="ko-KR" altLang="en-US" dirty="0">
                <a:solidFill>
                  <a:srgbClr val="00B050"/>
                </a:solidFill>
              </a:rPr>
              <a:t>이벤트 객체 </a:t>
            </a:r>
            <a:r>
              <a:rPr lang="ko-KR" altLang="en-US" dirty="0"/>
              <a:t>안에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</a:t>
            </a:r>
            <a:r>
              <a:rPr lang="ko-KR" altLang="en-US" dirty="0"/>
              <a:t>가 존재 하면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event</a:t>
            </a:r>
            <a:r>
              <a:rPr lang="ko-KR" altLang="en-US" dirty="0"/>
              <a:t>에 </a:t>
            </a:r>
            <a:r>
              <a:rPr lang="en-US" altLang="ko-KR" dirty="0"/>
              <a:t>e</a:t>
            </a:r>
            <a:r>
              <a:rPr lang="ko-KR" altLang="en-US" dirty="0"/>
              <a:t>를 할당하고 </a:t>
            </a:r>
            <a:r>
              <a:rPr lang="en-US" altLang="ko-KR" dirty="0"/>
              <a:t>e</a:t>
            </a:r>
            <a:r>
              <a:rPr lang="ko-KR" altLang="en-US" dirty="0"/>
              <a:t>가 </a:t>
            </a:r>
            <a:r>
              <a:rPr lang="en-US" altLang="ko-KR" dirty="0"/>
              <a:t>undefined</a:t>
            </a:r>
            <a:r>
              <a:rPr lang="ko-KR" altLang="en-US" dirty="0"/>
              <a:t>이면 </a:t>
            </a:r>
            <a:r>
              <a:rPr lang="en-US" altLang="ko-KR" dirty="0"/>
              <a:t>event</a:t>
            </a:r>
            <a:r>
              <a:rPr lang="ko-KR" altLang="en-US" dirty="0"/>
              <a:t>에 </a:t>
            </a:r>
            <a:r>
              <a:rPr lang="en-US" altLang="ko-KR" dirty="0" err="1"/>
              <a:t>window.event</a:t>
            </a:r>
            <a:r>
              <a:rPr lang="en-US" altLang="ko-KR" dirty="0"/>
              <a:t> </a:t>
            </a:r>
            <a:r>
              <a:rPr lang="ko-KR" altLang="en-US" dirty="0"/>
              <a:t>속성을 할당</a:t>
            </a:r>
            <a:endParaRPr lang="en-US" altLang="ko-KR" dirty="0"/>
          </a:p>
          <a:p>
            <a:pPr lvl="3"/>
            <a:r>
              <a:rPr lang="ko-KR" altLang="en-US" dirty="0"/>
              <a:t>인터넷 익스플로러 버전 </a:t>
            </a:r>
            <a:r>
              <a:rPr lang="en-US" altLang="ko-KR" dirty="0"/>
              <a:t>8 </a:t>
            </a:r>
            <a:r>
              <a:rPr lang="ko-KR" altLang="en-US" dirty="0"/>
              <a:t>이하에서는 이벤트가 발생했을 때 이벤트 객체를 </a:t>
            </a:r>
            <a:r>
              <a:rPr lang="en-US" altLang="ko-KR" dirty="0" err="1"/>
              <a:t>window.event</a:t>
            </a:r>
            <a:r>
              <a:rPr lang="en-US" altLang="ko-KR" dirty="0"/>
              <a:t> </a:t>
            </a:r>
            <a:r>
              <a:rPr lang="ko-KR" altLang="en-US" dirty="0"/>
              <a:t>속성으로 전달하지만 다른 브라우저는 이벤트 </a:t>
            </a:r>
            <a:r>
              <a:rPr lang="ko-KR" altLang="en-US" dirty="0" err="1"/>
              <a:t>리스너의</a:t>
            </a:r>
            <a:r>
              <a:rPr lang="ko-KR" altLang="en-US" dirty="0"/>
              <a:t> 매개 변수로 전달</a:t>
            </a:r>
            <a:r>
              <a:rPr lang="en-US" altLang="ko-KR" dirty="0"/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E6707-FE3C-47E3-9854-E5352EE0B716}"/>
              </a:ext>
            </a:extLst>
          </p:cNvPr>
          <p:cNvSpPr/>
          <p:nvPr/>
        </p:nvSpPr>
        <p:spPr>
          <a:xfrm>
            <a:off x="2376661" y="1367880"/>
            <a:ext cx="6264696" cy="36003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var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event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=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e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||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 err="1">
                <a:solidFill>
                  <a:srgbClr val="00B050"/>
                </a:solidFill>
                <a:latin typeface="맑은 고딕" pitchFamily="50" charset="-127"/>
              </a:rPr>
              <a:t>window.event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2317626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여기서 잠깐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버튼을 클릭하면 변수 </a:t>
            </a:r>
            <a:r>
              <a:rPr lang="en-US" altLang="ko-KR" dirty="0"/>
              <a:t>count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증가되고 이 값을 출력함</a:t>
            </a:r>
            <a:r>
              <a:rPr lang="en-US" altLang="ko-KR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549472" y="1295871"/>
            <a:ext cx="7272808" cy="367240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count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count++;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 count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&lt;button id = ‘button-a’&gt; Button A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9029775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여기서 잠깐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r>
              <a:rPr lang="en-US" altLang="ko-KR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224533" y="1295871"/>
            <a:ext cx="8712968" cy="44644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counterA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) + 1;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‘button-a’&gt;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&lt;h1&gt;Button A - &lt;span id=‘counter-a’&gt;0&lt;/span&gt;&lt;/h1&gt;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04675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</a:t>
            </a:r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 A</a:t>
            </a:r>
            <a:r>
              <a:rPr lang="ko-KR" altLang="en-US" dirty="0"/>
              <a:t>를 클릭하면 버튼 </a:t>
            </a:r>
            <a:r>
              <a:rPr lang="en-US" altLang="ko-KR" dirty="0"/>
              <a:t>A</a:t>
            </a:r>
            <a:r>
              <a:rPr lang="ko-KR" altLang="en-US" dirty="0"/>
              <a:t>에 대한 카운트를 하나 증가 시킴</a:t>
            </a:r>
            <a:endParaRPr lang="en-US" altLang="ko-KR" dirty="0"/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B</a:t>
            </a:r>
            <a:r>
              <a:rPr lang="ko-KR" altLang="en-US" dirty="0"/>
              <a:t>를 클릭하면 버튼 </a:t>
            </a:r>
            <a:r>
              <a:rPr lang="en-US" altLang="ko-KR" dirty="0"/>
              <a:t>B</a:t>
            </a:r>
            <a:r>
              <a:rPr lang="ko-KR" altLang="en-US" dirty="0"/>
              <a:t>뿐만 아니라 버튼 </a:t>
            </a:r>
            <a:r>
              <a:rPr lang="en-US" altLang="ko-KR" dirty="0"/>
              <a:t>A</a:t>
            </a:r>
            <a:r>
              <a:rPr lang="ko-KR" altLang="en-US" dirty="0"/>
              <a:t>의 카운트도 같이 하나 증가 시킴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61136474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</a:t>
            </a:r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 A</a:t>
            </a:r>
            <a:r>
              <a:rPr lang="ko-KR" altLang="en-US" dirty="0"/>
              <a:t>를 클릭하면 버튼 </a:t>
            </a:r>
            <a:r>
              <a:rPr lang="en-US" altLang="ko-KR" dirty="0"/>
              <a:t>A</a:t>
            </a:r>
            <a:r>
              <a:rPr lang="ko-KR" altLang="en-US" dirty="0"/>
              <a:t>에 대한 카운트를 하나 증가 시킴</a:t>
            </a:r>
            <a:endParaRPr lang="en-US" altLang="ko-KR" dirty="0"/>
          </a:p>
          <a:p>
            <a:pPr lvl="1"/>
            <a:r>
              <a:rPr lang="ko-KR" altLang="en-US" dirty="0"/>
              <a:t>버튼 </a:t>
            </a:r>
            <a:r>
              <a:rPr lang="en-US" altLang="ko-KR" dirty="0"/>
              <a:t>B</a:t>
            </a:r>
            <a:r>
              <a:rPr lang="ko-KR" altLang="en-US" dirty="0"/>
              <a:t>를 클릭하면 버튼 </a:t>
            </a:r>
            <a:r>
              <a:rPr lang="en-US" altLang="ko-KR" dirty="0"/>
              <a:t>B</a:t>
            </a:r>
            <a:r>
              <a:rPr lang="ko-KR" altLang="en-US" dirty="0"/>
              <a:t>뿐만 아니라 버튼 </a:t>
            </a:r>
            <a:r>
              <a:rPr lang="en-US" altLang="ko-KR" dirty="0"/>
              <a:t>A</a:t>
            </a:r>
            <a:r>
              <a:rPr lang="ko-KR" altLang="en-US" dirty="0"/>
              <a:t>의 카운트도 같이 하나 증가 시킴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800597" y="1727919"/>
            <a:ext cx="7272808" cy="406052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‘button-a’&gt;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‘button-b’&gt;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A - &lt;span id=‘counter-a’&gt;0&lt;/span&gt;&lt;/h1&gt;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B - &lt;span id=‘counter-b’&gt;0&lt;/span&gt;&lt;/h1&gt;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84940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11.5 </a:t>
            </a:r>
            <a:r>
              <a:rPr lang="ko-KR" altLang="en-US" dirty="0"/>
              <a:t>이벤트 강제 실행</a:t>
            </a:r>
            <a:endParaRPr lang="en-US" altLang="ko-KR" dirty="0"/>
          </a:p>
          <a:p>
            <a:pPr lvl="1"/>
            <a:r>
              <a:rPr lang="ko-KR" altLang="en-US" dirty="0"/>
              <a:t>왜 강제로 이벤트를 실행시키나</a:t>
            </a:r>
            <a:r>
              <a:rPr lang="en-US" altLang="ko-KR" dirty="0"/>
              <a:t>? </a:t>
            </a:r>
            <a:r>
              <a:rPr lang="ko-KR" altLang="en-US" dirty="0"/>
              <a:t>이벤트를 강제로 발생시키는 기법은 자주 사용되지 않지만 특정 상황에서 활용하면 코드의 길이를 대폭 줄일 수 있음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강제로 실행 시키는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62CFF-5752-425E-B8BB-AC15F6FE2603}"/>
              </a:ext>
            </a:extLst>
          </p:cNvPr>
          <p:cNvSpPr/>
          <p:nvPr/>
        </p:nvSpPr>
        <p:spPr>
          <a:xfrm>
            <a:off x="3883868" y="2032497"/>
            <a:ext cx="3744416" cy="340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header.onclik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3326310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11.5 </a:t>
            </a:r>
            <a:r>
              <a:rPr lang="ko-KR" altLang="en-US" dirty="0"/>
              <a:t>이벤트 강제 실행</a:t>
            </a:r>
            <a:endParaRPr lang="en-US" altLang="ko-KR" dirty="0"/>
          </a:p>
          <a:p>
            <a:pPr lvl="2"/>
            <a:r>
              <a:rPr lang="ko-KR" altLang="en-US" dirty="0"/>
              <a:t>버튼</a:t>
            </a:r>
            <a:r>
              <a:rPr lang="en-US" altLang="ko-KR" dirty="0"/>
              <a:t> A</a:t>
            </a:r>
            <a:r>
              <a:rPr lang="ko-KR" altLang="en-US" dirty="0"/>
              <a:t>를 클릭하면 버튼 </a:t>
            </a:r>
            <a:r>
              <a:rPr lang="en-US" altLang="ko-KR" dirty="0"/>
              <a:t>A</a:t>
            </a:r>
            <a:r>
              <a:rPr lang="ko-KR" altLang="en-US" dirty="0"/>
              <a:t>에 대한 카운트를 하나 증가 시킴</a:t>
            </a:r>
            <a:endParaRPr lang="en-US" altLang="ko-KR" dirty="0"/>
          </a:p>
          <a:p>
            <a:pPr lvl="2"/>
            <a:r>
              <a:rPr lang="ko-KR" altLang="en-US" dirty="0"/>
              <a:t>버튼 </a:t>
            </a:r>
            <a:r>
              <a:rPr lang="en-US" altLang="ko-KR" dirty="0"/>
              <a:t>B</a:t>
            </a:r>
            <a:r>
              <a:rPr lang="ko-KR" altLang="en-US" dirty="0"/>
              <a:t>를 클릭하면 버튼 </a:t>
            </a:r>
            <a:r>
              <a:rPr lang="en-US" altLang="ko-KR" dirty="0"/>
              <a:t>B</a:t>
            </a:r>
            <a:r>
              <a:rPr lang="ko-KR" altLang="en-US" dirty="0"/>
              <a:t>뿐만 아니라 버튼 </a:t>
            </a:r>
            <a:r>
              <a:rPr lang="en-US" altLang="ko-KR" dirty="0"/>
              <a:t>A</a:t>
            </a:r>
            <a:r>
              <a:rPr lang="ko-KR" altLang="en-US" dirty="0"/>
              <a:t>의 카운트도 같이 하나 증가 시킴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152525" y="1655911"/>
            <a:ext cx="9001000" cy="42484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&lt;html&gt;&lt;head&gt;&lt;title&gt;&lt;/title&gt;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counterB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buttonB.onclick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‘button-a’&gt;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‘button-b’&gt;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&lt;h1&gt;Button A - &lt;span id=‘counter-a’&gt;0&lt;/span&gt;&lt;/h1&gt;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&lt;h1&gt;Button B - &lt;span id=‘counter-b’&gt;0&lt;/span&gt;&lt;/h1&gt;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5604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/>
              <a:t>문자열 자료형을 입력할 때 사용하는 함수는 </a:t>
            </a:r>
            <a:r>
              <a:rPr lang="en-US" altLang="ko-KR" dirty="0"/>
              <a:t>prompt( )</a:t>
            </a:r>
          </a:p>
          <a:p>
            <a:pPr lvl="2"/>
            <a:r>
              <a:rPr lang="en-US" altLang="ko-KR" dirty="0"/>
              <a:t>String prompt([String message], [String default]);</a:t>
            </a:r>
          </a:p>
          <a:p>
            <a:pPr lvl="4"/>
            <a:r>
              <a:rPr lang="ko-KR" altLang="en-US" dirty="0"/>
              <a:t>첫번째 </a:t>
            </a:r>
            <a:r>
              <a:rPr lang="ko-KR" altLang="en-US" dirty="0" err="1"/>
              <a:t>파라메타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출력할 문자열</a:t>
            </a:r>
            <a:endParaRPr lang="en-US" altLang="ko-KR" dirty="0"/>
          </a:p>
          <a:p>
            <a:pPr lvl="4"/>
            <a:r>
              <a:rPr lang="ko-KR" altLang="en-US" dirty="0"/>
              <a:t>두번째 </a:t>
            </a:r>
            <a:r>
              <a:rPr lang="ko-KR" altLang="en-US" dirty="0" err="1"/>
              <a:t>파라메타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창에 표시할 </a:t>
            </a:r>
            <a:r>
              <a:rPr lang="en-US" altLang="ko-KR" dirty="0"/>
              <a:t>default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4"/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되는 값은 </a:t>
            </a:r>
            <a:r>
              <a:rPr lang="en-US" altLang="ko-KR" dirty="0"/>
              <a:t>String </a:t>
            </a:r>
            <a:r>
              <a:rPr lang="ko-KR" altLang="en-US" dirty="0"/>
              <a:t>형 변수</a:t>
            </a:r>
            <a:endParaRPr lang="en-US" altLang="ko-KR" dirty="0"/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코드를 브라우저에서 확인</a:t>
            </a:r>
            <a:r>
              <a:rPr lang="en-US" altLang="ko-KR" dirty="0"/>
              <a:t>(</a:t>
            </a:r>
            <a:r>
              <a:rPr lang="ko-KR" altLang="en-US" dirty="0"/>
              <a:t>단축키 </a:t>
            </a:r>
            <a:r>
              <a:rPr lang="en-US" altLang="ko-KR" dirty="0"/>
              <a:t>: alt + b)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아래 코드를 브라우저에서 확인</a:t>
            </a:r>
            <a:r>
              <a:rPr lang="en-US" altLang="ko-KR" dirty="0"/>
              <a:t>(</a:t>
            </a:r>
            <a:r>
              <a:rPr lang="ko-KR" altLang="en-US" dirty="0"/>
              <a:t>단축키 </a:t>
            </a:r>
            <a:r>
              <a:rPr lang="en-US" altLang="ko-KR" dirty="0"/>
              <a:t>: alt + b)</a:t>
            </a:r>
          </a:p>
          <a:p>
            <a:pPr lvl="3"/>
            <a:r>
              <a:rPr lang="ko-KR" altLang="en-US" dirty="0"/>
              <a:t>입력 받은 값을 변수에 저장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84289F-02BD-44E1-A77D-46D31277F62A}"/>
              </a:ext>
            </a:extLst>
          </p:cNvPr>
          <p:cNvSpPr/>
          <p:nvPr/>
        </p:nvSpPr>
        <p:spPr>
          <a:xfrm>
            <a:off x="2952725" y="2607066"/>
            <a:ext cx="5750134" cy="70502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'Your ID?'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'ex)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3DDBB3-FBE2-49FB-907A-41F835F5C96D}"/>
              </a:ext>
            </a:extLst>
          </p:cNvPr>
          <p:cNvSpPr/>
          <p:nvPr/>
        </p:nvSpPr>
        <p:spPr>
          <a:xfrm>
            <a:off x="2952725" y="4104183"/>
            <a:ext cx="5750134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'Your ID?'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'ex)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`Your ID is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9331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11.5 </a:t>
            </a:r>
            <a:r>
              <a:rPr lang="ko-KR" altLang="en-US" dirty="0"/>
              <a:t>이벤트 강제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197327" y="1079847"/>
            <a:ext cx="8452142" cy="470859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) + 1;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‘button-a’&gt;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‘button-b’&gt;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A - &lt;span id=‘counter-a’&gt;0&lt;/span&gt;&lt;/h1&gt;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B - &lt;span id=‘counter-b’&gt;0&lt;/span&gt;&lt;/h1&gt;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538822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11.5 </a:t>
            </a:r>
            <a:r>
              <a:rPr lang="ko-KR" altLang="en-US" dirty="0"/>
              <a:t>이벤트 강제 실행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ECEF6-BBC9-4EB9-8128-E26432F6E752}"/>
              </a:ext>
            </a:extLst>
          </p:cNvPr>
          <p:cNvSpPr/>
          <p:nvPr/>
        </p:nvSpPr>
        <p:spPr>
          <a:xfrm>
            <a:off x="1224533" y="1079847"/>
            <a:ext cx="8640960" cy="470859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document.getElementById(‘button-b’);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document.getElementById(‘counter-a’);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document.getElementById(‘counter-b’);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counterA.innerHTML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buttonB.onclick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buttonA.onclick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Number(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counterB.innerHTML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+ 1;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‘button-a’&gt;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&lt;button id = ‘button-b’&gt;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ButtonB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A - &lt;span id=‘counter-a’&gt;0&lt;/span&gt;&lt;/h1&gt;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&lt;h1&gt;Button B - &lt;span id=‘counter-b’&gt;0&lt;/span&gt;&lt;/h1&gt;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8935749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11.6 </a:t>
            </a:r>
            <a:r>
              <a:rPr lang="ko-KR" altLang="en-US" dirty="0"/>
              <a:t>인라인 이벤트 모델</a:t>
            </a:r>
            <a:endParaRPr lang="en-US" altLang="ko-KR" dirty="0"/>
          </a:p>
          <a:p>
            <a:pPr lvl="1"/>
            <a:r>
              <a:rPr lang="ko-KR" altLang="en-US" dirty="0"/>
              <a:t>인라인 이벤트 모델은 </a:t>
            </a:r>
            <a:r>
              <a:rPr lang="en-US" altLang="ko-KR" dirty="0"/>
              <a:t>HTML </a:t>
            </a:r>
            <a:r>
              <a:rPr lang="ko-KR" altLang="en-US" dirty="0"/>
              <a:t>페이지의 가장 기본적인 이벤트 연결 방법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F021A6-D8DF-4C4E-8187-4F36C95C1A1C}"/>
              </a:ext>
            </a:extLst>
          </p:cNvPr>
          <p:cNvSpPr/>
          <p:nvPr/>
        </p:nvSpPr>
        <p:spPr>
          <a:xfrm>
            <a:off x="792216" y="1327480"/>
            <a:ext cx="4536774" cy="6480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‘’&gt;Click&lt;/h1&gt;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D763F4-8644-4838-B2E7-D3280911B5EB}"/>
              </a:ext>
            </a:extLst>
          </p:cNvPr>
          <p:cNvSpPr/>
          <p:nvPr/>
        </p:nvSpPr>
        <p:spPr>
          <a:xfrm>
            <a:off x="795986" y="2484002"/>
            <a:ext cx="4545310" cy="6480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“alert(’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’)”&gt;Click&lt;/h1&gt;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D183CB-BAF4-418C-9111-D5640992B7A7}"/>
              </a:ext>
            </a:extLst>
          </p:cNvPr>
          <p:cNvSpPr/>
          <p:nvPr/>
        </p:nvSpPr>
        <p:spPr>
          <a:xfrm>
            <a:off x="783410" y="3672136"/>
            <a:ext cx="4545310" cy="6480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onclick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73; alert(num)”&gt;Click&lt;/h1&gt;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F2E576-DEB0-4185-8F9F-4789B054EC83}"/>
              </a:ext>
            </a:extLst>
          </p:cNvPr>
          <p:cNvSpPr/>
          <p:nvPr/>
        </p:nvSpPr>
        <p:spPr>
          <a:xfrm>
            <a:off x="5545014" y="1311440"/>
            <a:ext cx="4968552" cy="30087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 &lt;title&gt;&lt;/title&gt;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onclick=“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(event)”&gt;Click&lt;/h1&gt;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81910407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2413940"/>
          </a:xfrm>
        </p:spPr>
        <p:txBody>
          <a:bodyPr/>
          <a:lstStyle/>
          <a:p>
            <a:r>
              <a:rPr lang="en-US" altLang="ko-KR" dirty="0"/>
              <a:t>11.7 </a:t>
            </a:r>
            <a:r>
              <a:rPr lang="ko-KR" altLang="en-US" dirty="0"/>
              <a:t>디폴트 이벤트 제거</a:t>
            </a:r>
            <a:endParaRPr lang="en-US" altLang="ko-KR" dirty="0"/>
          </a:p>
          <a:p>
            <a:pPr lvl="1"/>
            <a:r>
              <a:rPr lang="ko-KR" altLang="en-US" dirty="0"/>
              <a:t>일부 </a:t>
            </a:r>
            <a:r>
              <a:rPr lang="en-US" altLang="ko-KR" dirty="0"/>
              <a:t>HTML </a:t>
            </a:r>
            <a:r>
              <a:rPr lang="ko-KR" altLang="en-US" dirty="0"/>
              <a:t>태그는 이미 이벤트 </a:t>
            </a:r>
            <a:r>
              <a:rPr lang="ko-KR" altLang="en-US" dirty="0" err="1"/>
              <a:t>리스너</a:t>
            </a:r>
            <a:r>
              <a:rPr lang="en-US" altLang="ko-KR" dirty="0"/>
              <a:t>(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  <a:r>
              <a:rPr lang="ko-KR" altLang="en-US" dirty="0"/>
              <a:t>가 있음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디폴트 이벤트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a </a:t>
            </a:r>
            <a:r>
              <a:rPr lang="ko-KR" altLang="en-US" dirty="0">
                <a:sym typeface="Wingdings" pitchFamily="2" charset="2"/>
              </a:rPr>
              <a:t>태그는 클릭하면 다른 페이지로 이동하는데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이것이 </a:t>
            </a:r>
            <a:r>
              <a:rPr lang="en-US" altLang="ko-KR" dirty="0">
                <a:sym typeface="Wingdings" pitchFamily="2" charset="2"/>
              </a:rPr>
              <a:t>a </a:t>
            </a:r>
            <a:r>
              <a:rPr lang="ko-KR" altLang="en-US" dirty="0">
                <a:sym typeface="Wingdings" pitchFamily="2" charset="2"/>
              </a:rPr>
              <a:t>태그가 가진 디폴트 이벤트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디폴트 이벤트를 제거 하는 것은 입력 양식에서 많이 사용됨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itchFamily="2" charset="2"/>
              </a:rPr>
              <a:t>제출</a:t>
            </a:r>
            <a:r>
              <a:rPr lang="en-US" altLang="ko-KR" dirty="0">
                <a:sym typeface="Wingdings" pitchFamily="2" charset="2"/>
              </a:rPr>
              <a:t>(submit) </a:t>
            </a:r>
            <a:r>
              <a:rPr lang="ko-KR" altLang="en-US" dirty="0">
                <a:sym typeface="Wingdings" pitchFamily="2" charset="2"/>
              </a:rPr>
              <a:t>버튼의 디폴트 액션 </a:t>
            </a:r>
            <a:r>
              <a:rPr lang="en-US" altLang="ko-KR" dirty="0">
                <a:sym typeface="Wingdings" pitchFamily="2" charset="2"/>
              </a:rPr>
              <a:t>- </a:t>
            </a:r>
            <a:r>
              <a:rPr lang="ko-KR" altLang="en-US" dirty="0">
                <a:sym typeface="Wingdings" pitchFamily="2" charset="2"/>
              </a:rPr>
              <a:t>입력 양식을 제출하고 페이지 새로 고침을 실행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입력 사항을 적절하지 않은 상태에서 입력 양식이 제출 되면 곤란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적절하지 않은 상태에서의 실행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아래 코드를 실행해서 </a:t>
            </a:r>
            <a:r>
              <a:rPr lang="en-US" altLang="ko-KR" dirty="0">
                <a:solidFill>
                  <a:srgbClr val="00B050"/>
                </a:solidFill>
                <a:sym typeface="Wingdings" pitchFamily="2" charset="2"/>
              </a:rPr>
              <a:t>name </a:t>
            </a:r>
            <a:r>
              <a:rPr lang="ko-KR" altLang="en-US" dirty="0">
                <a:solidFill>
                  <a:srgbClr val="00B050"/>
                </a:solidFill>
                <a:sym typeface="Wingdings" pitchFamily="2" charset="2"/>
              </a:rPr>
              <a:t>란에만 적당한 이름을 입력하고 제출 버튼을 클릭 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주소 창 확인</a:t>
            </a:r>
            <a:endParaRPr lang="en-US" altLang="ko-KR" dirty="0">
              <a:solidFill>
                <a:srgbClr val="FF0000"/>
              </a:solidFill>
              <a:sym typeface="Wingdings" pitchFamily="2" charset="2"/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F021A6-D8DF-4C4E-8187-4F36C95C1A1C}"/>
              </a:ext>
            </a:extLst>
          </p:cNvPr>
          <p:cNvSpPr/>
          <p:nvPr/>
        </p:nvSpPr>
        <p:spPr>
          <a:xfrm>
            <a:off x="1008510" y="3249279"/>
            <a:ext cx="4824536" cy="241394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&lt;form id = ‘my-form’&gt;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for=‘name’&gt;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‘text’ name=‘name’ id = ‘name’&gt;&lt;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for=‘pass’&gt;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name=‘pass’ id = ‘pass’/&gt;&lt;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 = ‘pass-check’&gt;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 번호 확인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id = ‘pass-check’/&gt;&lt;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‘submit’ value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제출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&lt;/form&gt;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911CA-93B5-4535-9D73-4BE0E856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140" y="3232604"/>
            <a:ext cx="4366260" cy="21717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938B3F-2E54-45E4-991B-42F39A832B4C}"/>
              </a:ext>
            </a:extLst>
          </p:cNvPr>
          <p:cNvSpPr/>
          <p:nvPr/>
        </p:nvSpPr>
        <p:spPr>
          <a:xfrm>
            <a:off x="6841156" y="3509177"/>
            <a:ext cx="3541243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0578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11.7 </a:t>
            </a:r>
            <a:r>
              <a:rPr lang="ko-KR" altLang="en-US" dirty="0"/>
              <a:t>디폴트 이벤트 제거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itchFamily="2" charset="2"/>
              </a:rPr>
              <a:t>적절하지 않은 상태에서의 실행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비밀 번호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란에 입력한 비밀 번호와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비밀번호 확인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란에 입력한 비밀번호를 다르게 입력 해보자 </a:t>
            </a:r>
            <a:r>
              <a:rPr lang="en-US" altLang="ko-KR" dirty="0">
                <a:sym typeface="Wingdings" pitchFamily="2" charset="2"/>
              </a:rPr>
              <a:t>– </a:t>
            </a:r>
            <a:r>
              <a:rPr lang="ko-KR" altLang="en-US" dirty="0" err="1">
                <a:solidFill>
                  <a:srgbClr val="FF0000"/>
                </a:solidFill>
                <a:sym typeface="Wingdings" pitchFamily="2" charset="2"/>
              </a:rPr>
              <a:t>주소창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 확인</a:t>
            </a:r>
            <a:endParaRPr lang="en-US" altLang="ko-KR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F021A6-D8DF-4C4E-8187-4F36C95C1A1C}"/>
              </a:ext>
            </a:extLst>
          </p:cNvPr>
          <p:cNvSpPr/>
          <p:nvPr/>
        </p:nvSpPr>
        <p:spPr>
          <a:xfrm>
            <a:off x="6091130" y="1953135"/>
            <a:ext cx="4824536" cy="2439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&lt;form id = ‘my-form’&gt;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for=‘name’&gt;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‘text’ name=‘name’ id = ‘name’&gt;&lt;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for=‘pass’&gt;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name=‘pass’ id = ‘pass’/&gt;&lt;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 = ‘pass-check’&gt;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 번호 확인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id = ‘pass-check’/&gt;&lt;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‘submit’ value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제출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&lt;/form&gt;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585FFE-D104-4D18-8976-8F16FC7A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38" y="1926793"/>
            <a:ext cx="4701540" cy="22479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938B3F-2E54-45E4-991B-42F39A832B4C}"/>
              </a:ext>
            </a:extLst>
          </p:cNvPr>
          <p:cNvSpPr/>
          <p:nvPr/>
        </p:nvSpPr>
        <p:spPr>
          <a:xfrm>
            <a:off x="1800597" y="2204667"/>
            <a:ext cx="3893981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7606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11.7 </a:t>
            </a:r>
            <a:r>
              <a:rPr lang="ko-KR" altLang="en-US" dirty="0"/>
              <a:t>디폴트 이벤트 제거</a:t>
            </a:r>
            <a:endParaRPr lang="en-US" altLang="ko-KR" dirty="0"/>
          </a:p>
          <a:p>
            <a:pPr lvl="1"/>
            <a:r>
              <a:rPr lang="ko-KR" altLang="en-US" dirty="0"/>
              <a:t>아래 코드 추가 후 실행 </a:t>
            </a:r>
            <a:r>
              <a:rPr lang="en-US" altLang="ko-KR" dirty="0"/>
              <a:t>– </a:t>
            </a:r>
            <a:r>
              <a:rPr lang="ko-KR" altLang="en-US" dirty="0"/>
              <a:t>결과 검토</a:t>
            </a:r>
            <a:endParaRPr lang="en-US" altLang="ko-KR" dirty="0"/>
          </a:p>
          <a:p>
            <a:pPr lvl="2"/>
            <a:r>
              <a:rPr lang="ko-KR" altLang="en-US" dirty="0"/>
              <a:t>제출</a:t>
            </a:r>
            <a:r>
              <a:rPr lang="en-US" altLang="ko-KR" dirty="0"/>
              <a:t>(submit)</a:t>
            </a:r>
            <a:r>
              <a:rPr lang="ko-KR" altLang="en-US" dirty="0"/>
              <a:t> 버튼을 클릭해도 </a:t>
            </a:r>
            <a:r>
              <a:rPr lang="en-US" altLang="ko-KR" dirty="0"/>
              <a:t>URL </a:t>
            </a:r>
            <a:r>
              <a:rPr lang="ko-KR" altLang="en-US" dirty="0"/>
              <a:t>창의 내용은 변화가 없음 </a:t>
            </a:r>
            <a:r>
              <a:rPr lang="en-US" altLang="ko-KR" dirty="0"/>
              <a:t>-  </a:t>
            </a:r>
            <a:r>
              <a:rPr lang="ko-KR" altLang="en-US" dirty="0"/>
              <a:t>디폴트 이벤트가 제거되었기 때문에 아무런 반응 없음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비밀 번호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란에 입력한 비밀 번호와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비밀번호 확인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란에 입력한 비밀번호를 확인 후 제출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F021A6-D8DF-4C4E-8187-4F36C95C1A1C}"/>
              </a:ext>
            </a:extLst>
          </p:cNvPr>
          <p:cNvSpPr/>
          <p:nvPr/>
        </p:nvSpPr>
        <p:spPr>
          <a:xfrm>
            <a:off x="1471600" y="1560333"/>
            <a:ext cx="7241764" cy="12961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document.getElementById(‘my-form’).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false;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CB115A-AA44-491B-94BB-FC4D552C80D8}"/>
              </a:ext>
            </a:extLst>
          </p:cNvPr>
          <p:cNvSpPr/>
          <p:nvPr/>
        </p:nvSpPr>
        <p:spPr>
          <a:xfrm>
            <a:off x="1471600" y="3421537"/>
            <a:ext cx="7241765" cy="248048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document.getElementById(‘my-form’).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pass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document.getElementById(‘pass’).value;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passCheck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document.getElementById(‘pass-check’).value;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if( pass ==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passCheck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입력 사항을 제출합니다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.”);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입력 하신 두 비밀 번호가 일치하지 않습니다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.\n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다시 입력해주세요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      return false;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6729734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11.7 </a:t>
            </a:r>
            <a:r>
              <a:rPr lang="ko-KR" altLang="en-US" dirty="0"/>
              <a:t>디폴트 이벤트 제거</a:t>
            </a:r>
            <a:endParaRPr lang="en-US" altLang="ko-KR" dirty="0"/>
          </a:p>
          <a:p>
            <a:pPr lvl="1"/>
            <a:r>
              <a:rPr lang="ko-KR" altLang="en-US" dirty="0"/>
              <a:t>인라인 이벤트 모델에서 디폴트 이벤트 제거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F021A6-D8DF-4C4E-8187-4F36C95C1A1C}"/>
              </a:ext>
            </a:extLst>
          </p:cNvPr>
          <p:cNvSpPr/>
          <p:nvPr/>
        </p:nvSpPr>
        <p:spPr>
          <a:xfrm>
            <a:off x="1008509" y="1372765"/>
            <a:ext cx="352839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유효성 검사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return false;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&lt;from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&lt;!--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생략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--&gt;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&lt;/form&gt;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615D78-F07F-4176-9D2E-411133F47835}"/>
              </a:ext>
            </a:extLst>
          </p:cNvPr>
          <p:cNvSpPr/>
          <p:nvPr/>
        </p:nvSpPr>
        <p:spPr>
          <a:xfrm>
            <a:off x="4884622" y="1372765"/>
            <a:ext cx="5911485" cy="22693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pass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document.getElementById(‘pass’).value;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passCheck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document.getElementById(‘pass-check’).value;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if( pass ==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passCheck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입력 사항을 제출합니다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.”);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입력 하신 두 비밀 번호가 일치하지 않습니다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.\n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다시 입력해주세요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false;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023A86-22E5-43B2-A0F4-3ABE5CA8787F}"/>
              </a:ext>
            </a:extLst>
          </p:cNvPr>
          <p:cNvSpPr/>
          <p:nvPr/>
        </p:nvSpPr>
        <p:spPr>
          <a:xfrm>
            <a:off x="4884622" y="3737849"/>
            <a:ext cx="5911484" cy="21641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&lt;form id = ‘my-form’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‘return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whenSubmit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for=‘name’&gt;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‘text’ name=‘name’ id = ‘name’&gt;&lt;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for=‘pass’&gt;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비밀번호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name=‘pass’ id = ‘pass’/&gt;&lt;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 = ‘pass-check’&gt;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비밀 번호 확인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‘password’ id = ‘pass-check’/&gt;&lt;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 ‘submit’ value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제출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&lt;/form&gt;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82794100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11.8 </a:t>
            </a:r>
            <a:r>
              <a:rPr lang="ko-KR" altLang="en-US" dirty="0"/>
              <a:t>이벤트 전달</a:t>
            </a:r>
            <a:endParaRPr lang="en-US" altLang="ko-KR" dirty="0"/>
          </a:p>
          <a:p>
            <a:pPr lvl="1"/>
            <a:r>
              <a:rPr lang="ko-KR" altLang="en-US" dirty="0"/>
              <a:t>아래 </a:t>
            </a:r>
            <a:r>
              <a:rPr lang="en-US" altLang="ko-KR" dirty="0"/>
              <a:t>HTML </a:t>
            </a:r>
            <a:r>
              <a:rPr lang="ko-KR" altLang="en-US" dirty="0"/>
              <a:t>코드를 실행해서 얻은 출력 화면과 코드 사이의 관계를 생각해보시요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마우스로 </a:t>
            </a:r>
            <a:r>
              <a:rPr lang="en-US" altLang="ko-KR" dirty="0"/>
              <a:t>p </a:t>
            </a:r>
            <a:r>
              <a:rPr lang="ko-KR" altLang="en-US" dirty="0"/>
              <a:t>태그를 클릭 했을 때 마우스 좌표는 </a:t>
            </a:r>
            <a:r>
              <a:rPr lang="en-US" altLang="ko-KR" dirty="0"/>
              <a:t>4 </a:t>
            </a:r>
            <a:r>
              <a:rPr lang="ko-KR" altLang="en-US" dirty="0"/>
              <a:t>개의 태그가 안쪽임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4 </a:t>
            </a:r>
            <a:r>
              <a:rPr lang="ko-KR" altLang="en-US" dirty="0">
                <a:sym typeface="Wingdings" panose="05000000000000000000" pitchFamily="2" charset="2"/>
              </a:rPr>
              <a:t>개의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태그에서 동시에 이벤트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이벤트가 발생하는 순서에 따라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이벤트 전달</a:t>
            </a:r>
            <a:r>
              <a:rPr lang="ko-KR" altLang="en-US" dirty="0">
                <a:sym typeface="Wingdings" panose="05000000000000000000" pitchFamily="2" charset="2"/>
              </a:rPr>
              <a:t>이 이루어짐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일반적으로 자바스크립트의 이벤트 전달 순서는 이벤트 </a:t>
            </a:r>
            <a:r>
              <a:rPr lang="ko-KR" altLang="en-US" dirty="0" err="1">
                <a:sym typeface="Wingdings" panose="05000000000000000000" pitchFamily="2" charset="2"/>
              </a:rPr>
              <a:t>버블링</a:t>
            </a:r>
            <a:r>
              <a:rPr lang="ko-KR" altLang="en-US" dirty="0">
                <a:sym typeface="Wingdings" panose="05000000000000000000" pitchFamily="2" charset="2"/>
              </a:rPr>
              <a:t> 방식을 따름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이벤트 </a:t>
            </a:r>
            <a:r>
              <a:rPr lang="ko-KR" altLang="en-US" dirty="0" err="1">
                <a:sym typeface="Wingdings" panose="05000000000000000000" pitchFamily="2" charset="2"/>
              </a:rPr>
              <a:t>버블링이란</a:t>
            </a:r>
            <a:r>
              <a:rPr lang="ko-KR" altLang="en-US" dirty="0">
                <a:sym typeface="Wingdings" panose="05000000000000000000" pitchFamily="2" charset="2"/>
              </a:rPr>
              <a:t> 자식 노드에서 부모 노드 순으로 이벤트를 실행하는 것을 말함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0D3406-8324-49DF-94C0-E2F316154E42}"/>
              </a:ext>
            </a:extLst>
          </p:cNvPr>
          <p:cNvSpPr/>
          <p:nvPr/>
        </p:nvSpPr>
        <p:spPr>
          <a:xfrm>
            <a:off x="974866" y="1373442"/>
            <a:ext cx="4426131" cy="30907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&lt;style&gt;  * {border: 3px solid black; }  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&lt;script&gt;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 onclick = “alert(‘outer-div’)”&gt;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&lt;div onclick = “alert(‘inner-div’)”&gt;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&lt;h1 onclick = “alert(‘header’)”&gt;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&lt;p onclick = “alert(‘paragraph’)”&gt;Paragraph&lt;/p&gt;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914B5B-2BD7-4910-BF89-ECAE4ADB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875" y="1380293"/>
            <a:ext cx="4543215" cy="30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733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11.8 </a:t>
            </a:r>
            <a:r>
              <a:rPr lang="ko-KR" altLang="en-US" dirty="0"/>
              <a:t>이벤트 전달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이벤트가 발생하는 순서에 따라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이벤트 전달</a:t>
            </a:r>
            <a:r>
              <a:rPr lang="ko-KR" altLang="en-US" dirty="0">
                <a:sym typeface="Wingdings" panose="05000000000000000000" pitchFamily="2" charset="2"/>
              </a:rPr>
              <a:t>이 이루어짐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일반적으로 자바스크립트의 이벤트 전달 순서는 이벤트 </a:t>
            </a:r>
            <a:r>
              <a:rPr lang="ko-KR" altLang="en-US" dirty="0" err="1">
                <a:sym typeface="Wingdings" panose="05000000000000000000" pitchFamily="2" charset="2"/>
              </a:rPr>
              <a:t>버블링</a:t>
            </a:r>
            <a:r>
              <a:rPr lang="ko-KR" altLang="en-US" dirty="0">
                <a:sym typeface="Wingdings" panose="05000000000000000000" pitchFamily="2" charset="2"/>
              </a:rPr>
              <a:t> 방식을 따름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이벤트 </a:t>
            </a:r>
            <a:r>
              <a:rPr lang="ko-KR" altLang="en-US" dirty="0" err="1">
                <a:sym typeface="Wingdings" panose="05000000000000000000" pitchFamily="2" charset="2"/>
              </a:rPr>
              <a:t>버블링이란</a:t>
            </a:r>
            <a:r>
              <a:rPr lang="ko-KR" altLang="en-US" dirty="0">
                <a:sym typeface="Wingdings" panose="05000000000000000000" pitchFamily="2" charset="2"/>
              </a:rPr>
              <a:t> 자식 노드에서 부모 노드 순으로 이벤트를 실행하는 것을 말함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이벤트 전달 차단 방법</a:t>
            </a:r>
            <a:endParaRPr lang="en-US" altLang="ko-KR" dirty="0"/>
          </a:p>
          <a:p>
            <a:pPr lvl="2"/>
            <a:r>
              <a:rPr lang="ko-KR" altLang="en-US" dirty="0"/>
              <a:t>아래 코드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p </a:t>
            </a:r>
            <a:r>
              <a:rPr lang="ko-KR" altLang="en-US" dirty="0"/>
              <a:t>태그를</a:t>
            </a:r>
            <a:r>
              <a:rPr lang="en-US" altLang="ko-KR" dirty="0"/>
              <a:t> </a:t>
            </a:r>
            <a:r>
              <a:rPr lang="ko-KR" altLang="en-US" dirty="0"/>
              <a:t>클릭하면 이벤트 버블링이 일어나서 </a:t>
            </a:r>
            <a:r>
              <a:rPr lang="en-US" altLang="ko-KR" dirty="0"/>
              <a:t>paragraph </a:t>
            </a:r>
            <a:r>
              <a:rPr lang="en-US" altLang="ko-KR" dirty="0">
                <a:sym typeface="Wingdings" panose="05000000000000000000" pitchFamily="2" charset="2"/>
              </a:rPr>
              <a:t> header </a:t>
            </a:r>
            <a:r>
              <a:rPr lang="ko-KR" altLang="en-US" dirty="0">
                <a:sym typeface="Wingdings" panose="05000000000000000000" pitchFamily="2" charset="2"/>
              </a:rPr>
              <a:t>순으로 경고창이 출력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이벤트 전달을 차단하여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경고 창이 나타나지 않게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인터넷 익스플로러의 경우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이벤트 객체의 </a:t>
            </a:r>
            <a:r>
              <a:rPr lang="en-US" altLang="ko-KR" dirty="0" err="1">
                <a:sym typeface="Wingdings" panose="05000000000000000000" pitchFamily="2" charset="2"/>
              </a:rPr>
              <a:t>cancelBubble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속성을 </a:t>
            </a:r>
            <a:r>
              <a:rPr lang="en-US" altLang="ko-KR" dirty="0">
                <a:sym typeface="Wingdings" panose="05000000000000000000" pitchFamily="2" charset="2"/>
              </a:rPr>
              <a:t>true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그 외의 브라우저의 경우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이벤트 객체의 </a:t>
            </a:r>
            <a:r>
              <a:rPr lang="en-US" altLang="ko-KR" dirty="0" err="1">
                <a:sym typeface="Wingdings" panose="05000000000000000000" pitchFamily="2" charset="2"/>
              </a:rPr>
              <a:t>stopPropagation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4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EF9B1-2677-465D-B38A-02E8A8D0F02F}"/>
              </a:ext>
            </a:extLst>
          </p:cNvPr>
          <p:cNvSpPr/>
          <p:nvPr/>
        </p:nvSpPr>
        <p:spPr>
          <a:xfrm>
            <a:off x="1080517" y="2520007"/>
            <a:ext cx="352839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“header”&gt;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&lt;p&gt; id= “paragraph”&gt;Paragraph&lt;/p&gt;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F28853-1B21-4928-811F-E81AAE19D8B5}"/>
              </a:ext>
            </a:extLst>
          </p:cNvPr>
          <p:cNvSpPr/>
          <p:nvPr/>
        </p:nvSpPr>
        <p:spPr>
          <a:xfrm>
            <a:off x="4968949" y="2520007"/>
            <a:ext cx="5112568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document.getElementById(‘header’).onclick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alert(‘header’);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document.getElementById(‘paragraph’).onclick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alert(‘paragraph’);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5063504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11.8 </a:t>
            </a:r>
            <a:r>
              <a:rPr lang="ko-KR" altLang="en-US" dirty="0"/>
              <a:t>이벤트 전달</a:t>
            </a:r>
            <a:endParaRPr lang="en-US" altLang="ko-KR" dirty="0"/>
          </a:p>
          <a:p>
            <a:pPr lvl="1"/>
            <a:r>
              <a:rPr lang="ko-KR" altLang="en-US" dirty="0"/>
              <a:t>이벤트 전달 차단 방법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인터넷 익스플로러의 경우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이벤트 객체의 </a:t>
            </a:r>
            <a:r>
              <a:rPr lang="en-US" altLang="ko-KR" dirty="0" err="1">
                <a:sym typeface="Wingdings" panose="05000000000000000000" pitchFamily="2" charset="2"/>
              </a:rPr>
              <a:t>cancelBubble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속성을 </a:t>
            </a:r>
            <a:r>
              <a:rPr lang="en-US" altLang="ko-KR" dirty="0">
                <a:sym typeface="Wingdings" panose="05000000000000000000" pitchFamily="2" charset="2"/>
              </a:rPr>
              <a:t>true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그 외의 브라우저의 경우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이벤트 객체의 </a:t>
            </a:r>
            <a:r>
              <a:rPr lang="en-US" altLang="ko-KR" dirty="0" err="1">
                <a:sym typeface="Wingdings" panose="05000000000000000000" pitchFamily="2" charset="2"/>
              </a:rPr>
              <a:t>stopPropagation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4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340DB-0376-40EF-9F0F-0254D96ACB90}"/>
              </a:ext>
            </a:extLst>
          </p:cNvPr>
          <p:cNvSpPr/>
          <p:nvPr/>
        </p:nvSpPr>
        <p:spPr>
          <a:xfrm>
            <a:off x="2191680" y="2015951"/>
            <a:ext cx="7128792" cy="34563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document.getElementById(‘paragraph’).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onClick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function( 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var event = e ||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window.event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//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이벤트 발생을 알림</a:t>
            </a: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alert(‘paragraph’);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event.cancelBubble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true;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if (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event.stopProgation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event.stopProgation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}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9938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ko-KR" altLang="en-US" dirty="0"/>
              <a:t>불 자료형을 입력할 때 사용하는 함수는 </a:t>
            </a:r>
            <a:r>
              <a:rPr lang="en-US" altLang="ko-KR" dirty="0"/>
              <a:t>confirm( )</a:t>
            </a:r>
          </a:p>
          <a:p>
            <a:pPr lvl="2"/>
            <a:r>
              <a:rPr lang="en-US" altLang="ko-KR" dirty="0"/>
              <a:t>Boolean confirm( [String message] );</a:t>
            </a:r>
          </a:p>
          <a:p>
            <a:pPr lvl="4"/>
            <a:r>
              <a:rPr lang="ko-KR" altLang="en-US" dirty="0"/>
              <a:t>첫번째 </a:t>
            </a:r>
            <a:r>
              <a:rPr lang="ko-KR" altLang="en-US" dirty="0" err="1"/>
              <a:t>파라메타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출력할 문자열</a:t>
            </a:r>
            <a:endParaRPr lang="en-US" altLang="ko-KR" dirty="0"/>
          </a:p>
          <a:p>
            <a:pPr lvl="4"/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되는 값은 </a:t>
            </a:r>
            <a:r>
              <a:rPr lang="en-US" altLang="ko-KR" dirty="0"/>
              <a:t>Boolean </a:t>
            </a:r>
            <a:r>
              <a:rPr lang="ko-KR" altLang="en-US" dirty="0"/>
              <a:t>형 변수</a:t>
            </a:r>
            <a:endParaRPr lang="en-US" altLang="ko-KR" dirty="0"/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코드를 브라우저에서 확인</a:t>
            </a:r>
            <a:r>
              <a:rPr lang="en-US" altLang="ko-KR" dirty="0"/>
              <a:t>(</a:t>
            </a:r>
            <a:r>
              <a:rPr lang="ko-KR" altLang="en-US" dirty="0"/>
              <a:t>단축키 </a:t>
            </a:r>
            <a:r>
              <a:rPr lang="en-US" altLang="ko-KR" dirty="0"/>
              <a:t>: </a:t>
            </a:r>
            <a:r>
              <a:rPr lang="en-US" altLang="ko-KR" dirty="0" err="1"/>
              <a:t>alt+b</a:t>
            </a:r>
            <a:r>
              <a:rPr lang="en-US" altLang="ko-KR" dirty="0"/>
              <a:t>)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r>
              <a:rPr lang="en-US" altLang="ko-KR" dirty="0"/>
              <a:t>confirm( ) </a:t>
            </a:r>
            <a:r>
              <a:rPr lang="ko-KR" altLang="en-US" dirty="0"/>
              <a:t>함수의 리턴 값</a:t>
            </a:r>
            <a:endParaRPr lang="en-US" altLang="ko-KR" dirty="0"/>
          </a:p>
          <a:p>
            <a:pPr lvl="4"/>
            <a:r>
              <a:rPr lang="ko-KR" altLang="en-US" dirty="0">
                <a:solidFill>
                  <a:srgbClr val="00B050"/>
                </a:solidFill>
              </a:rPr>
              <a:t>확인을 클릭하면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를 리턴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최소를 클릭하면 </a:t>
            </a:r>
            <a:r>
              <a:rPr lang="en-US" altLang="ko-KR" dirty="0">
                <a:solidFill>
                  <a:srgbClr val="00B050"/>
                </a:solidFill>
              </a:rPr>
              <a:t>false</a:t>
            </a:r>
            <a:r>
              <a:rPr lang="ko-KR" altLang="en-US" dirty="0">
                <a:solidFill>
                  <a:srgbClr val="00B050"/>
                </a:solidFill>
              </a:rPr>
              <a:t>를 리턴</a:t>
            </a:r>
            <a:endParaRPr lang="en-US" altLang="ko-KR" dirty="0">
              <a:solidFill>
                <a:srgbClr val="00B050"/>
              </a:solidFill>
            </a:endParaRPr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84289F-02BD-44E1-A77D-46D31277F62A}"/>
              </a:ext>
            </a:extLst>
          </p:cNvPr>
          <p:cNvSpPr/>
          <p:nvPr/>
        </p:nvSpPr>
        <p:spPr>
          <a:xfrm>
            <a:off x="3168749" y="2447999"/>
            <a:ext cx="5544616" cy="103914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yourChoice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confirm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수락하시겠습니까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yourChoice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3963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11.9 </a:t>
            </a:r>
            <a:r>
              <a:rPr lang="ko-KR" altLang="en-US" dirty="0"/>
              <a:t>인터넷 익스플로러 이벤트 모델</a:t>
            </a:r>
            <a:endParaRPr lang="en-US" altLang="ko-KR" dirty="0"/>
          </a:p>
          <a:p>
            <a:pPr lvl="2"/>
            <a:r>
              <a:rPr lang="en-US" altLang="ko-KR" dirty="0"/>
              <a:t>DOM Level 0 </a:t>
            </a:r>
            <a:r>
              <a:rPr lang="ko-KR" altLang="en-US" dirty="0"/>
              <a:t>모델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인라인 이벤트 모델이나 고전 이벤트 모델은 한 번에 하나의 이벤트 </a:t>
            </a:r>
            <a:r>
              <a:rPr lang="ko-KR" altLang="en-US" dirty="0" err="1"/>
              <a:t>리스너만을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pPr lvl="2"/>
            <a:r>
              <a:rPr lang="en-US" altLang="ko-KR" dirty="0"/>
              <a:t>DOM Level 1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3"/>
            <a:r>
              <a:rPr lang="ko-KR" altLang="en-US" dirty="0"/>
              <a:t>인터넷 익스플로러 모델</a:t>
            </a:r>
            <a:endParaRPr lang="en-US" altLang="ko-KR" dirty="0"/>
          </a:p>
          <a:p>
            <a:pPr lvl="3"/>
            <a:r>
              <a:rPr lang="ko-KR" altLang="en-US" dirty="0"/>
              <a:t>표준 이벤트 모델</a:t>
            </a:r>
            <a:endParaRPr lang="en-US" altLang="ko-KR" dirty="0"/>
          </a:p>
          <a:p>
            <a:pPr lvl="1"/>
            <a:r>
              <a:rPr lang="ko-KR" altLang="en-US" dirty="0"/>
              <a:t>인터넷 익스플로러 모델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두 가지 메서드를 이용해서 이벤트를 연결하거나 제거할 수 있음</a:t>
            </a:r>
            <a:endParaRPr lang="en-US" altLang="ko-KR" dirty="0"/>
          </a:p>
          <a:p>
            <a:pPr lvl="3"/>
            <a:r>
              <a:rPr lang="en-US" altLang="ko-KR" dirty="0" err="1"/>
              <a:t>attachEvent</a:t>
            </a:r>
            <a:r>
              <a:rPr lang="en-US" altLang="ko-KR" dirty="0"/>
              <a:t>(</a:t>
            </a:r>
            <a:r>
              <a:rPr lang="en-US" altLang="ko-KR" dirty="0" err="1"/>
              <a:t>eventProperty</a:t>
            </a:r>
            <a:r>
              <a:rPr lang="en-US" altLang="ko-KR" dirty="0"/>
              <a:t>, </a:t>
            </a:r>
            <a:r>
              <a:rPr lang="en-US" altLang="ko-KR" dirty="0" err="1"/>
              <a:t>eventListener</a:t>
            </a:r>
            <a:r>
              <a:rPr lang="en-US" altLang="ko-KR" dirty="0"/>
              <a:t>);</a:t>
            </a:r>
          </a:p>
          <a:p>
            <a:pPr lvl="3"/>
            <a:r>
              <a:rPr lang="en-US" altLang="ko-KR" dirty="0" err="1"/>
              <a:t>detachEvent</a:t>
            </a:r>
            <a:r>
              <a:rPr lang="en-US" altLang="ko-KR" dirty="0"/>
              <a:t>(</a:t>
            </a:r>
            <a:r>
              <a:rPr lang="en-US" altLang="ko-KR" dirty="0" err="1"/>
              <a:t>eventProperty</a:t>
            </a:r>
            <a:r>
              <a:rPr lang="en-US" altLang="ko-KR" dirty="0"/>
              <a:t>, </a:t>
            </a:r>
            <a:r>
              <a:rPr lang="en-US" altLang="ko-KR" dirty="0" err="1"/>
              <a:t>eventListener</a:t>
            </a:r>
            <a:r>
              <a:rPr lang="en-US" altLang="ko-KR" dirty="0"/>
              <a:t>);</a:t>
            </a:r>
          </a:p>
          <a:p>
            <a:pPr lvl="4"/>
            <a:r>
              <a:rPr lang="ko-KR" altLang="en-US" dirty="0"/>
              <a:t>첫번째 </a:t>
            </a:r>
            <a:r>
              <a:rPr lang="ko-KR" altLang="en-US" dirty="0" err="1"/>
              <a:t>파라메타는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이벤트 속성</a:t>
            </a:r>
            <a:r>
              <a:rPr lang="en-US" altLang="ko-KR" dirty="0"/>
              <a:t>’</a:t>
            </a:r>
            <a:r>
              <a:rPr lang="ko-KR" altLang="en-US" dirty="0"/>
              <a:t>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2304653" y="3600127"/>
            <a:ext cx="7128792" cy="131603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window.attachEvent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(‘onload’,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} );     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60628441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11.9 </a:t>
            </a:r>
            <a:r>
              <a:rPr lang="ko-KR" altLang="en-US" dirty="0"/>
              <a:t>인터넷 익스플로러 이벤트 모델</a:t>
            </a:r>
            <a:endParaRPr lang="en-US" altLang="ko-KR" dirty="0"/>
          </a:p>
          <a:p>
            <a:pPr lvl="2"/>
            <a:r>
              <a:rPr lang="en-US" altLang="ko-KR" dirty="0"/>
              <a:t>DOM Level 1 </a:t>
            </a:r>
            <a:r>
              <a:rPr lang="ko-KR" altLang="en-US" dirty="0"/>
              <a:t>모델이 </a:t>
            </a:r>
            <a:r>
              <a:rPr lang="en-US" altLang="ko-KR" dirty="0"/>
              <a:t>DOM Level 0</a:t>
            </a:r>
            <a:r>
              <a:rPr lang="ko-KR" altLang="en-US" dirty="0"/>
              <a:t> </a:t>
            </a:r>
            <a:r>
              <a:rPr lang="ko-KR" altLang="en-US" dirty="0">
                <a:sym typeface="Wingdings" panose="05000000000000000000" pitchFamily="2" charset="2"/>
              </a:rPr>
              <a:t>모델에 비해 무엇이 좋은가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  <a:p>
            <a:pPr lvl="3"/>
            <a:r>
              <a:rPr lang="en-US" altLang="ko-KR" dirty="0"/>
              <a:t>DOM Level 1 </a:t>
            </a:r>
            <a:r>
              <a:rPr lang="ko-KR" altLang="en-US" dirty="0"/>
              <a:t>모델이 </a:t>
            </a:r>
            <a:r>
              <a:rPr lang="en-US" altLang="ko-KR" dirty="0"/>
              <a:t>DOM Level 0</a:t>
            </a:r>
            <a:r>
              <a:rPr lang="ko-KR" altLang="en-US" dirty="0"/>
              <a:t>보다 좋은 점은 여러 개의 이벤트 </a:t>
            </a:r>
            <a:r>
              <a:rPr lang="ko-KR" altLang="en-US" dirty="0" err="1"/>
              <a:t>핸드러를</a:t>
            </a:r>
            <a:r>
              <a:rPr lang="ko-KR" altLang="en-US" dirty="0"/>
              <a:t> 추가할 수 있다는 것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추가된 순서데로 </a:t>
            </a:r>
            <a:r>
              <a:rPr lang="ko-KR" altLang="en-US" dirty="0" err="1"/>
              <a:t>핸들가가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위 코드는 인터넷 익스플로러에서만 실행됨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2304653" y="1871935"/>
            <a:ext cx="7128792" cy="304423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window.attach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(‘onload’,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document.getElementById(‘my-header’);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첫 번째 이벤트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핸들러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두 번째 이벤트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핸들러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세 번째 이벤트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핸들러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‘my-header’&gt;Click&lt;/h1&gt;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493756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11.9 </a:t>
            </a:r>
            <a:r>
              <a:rPr lang="ko-KR" altLang="en-US" dirty="0"/>
              <a:t>인터넷 익스플로러 이벤트 모델</a:t>
            </a:r>
            <a:endParaRPr lang="en-US" altLang="ko-KR" dirty="0"/>
          </a:p>
          <a:p>
            <a:pPr lvl="1"/>
            <a:r>
              <a:rPr lang="ko-KR" altLang="en-US" dirty="0"/>
              <a:t>이벤트 제거 방법</a:t>
            </a:r>
            <a:endParaRPr lang="en-US" altLang="ko-KR" dirty="0"/>
          </a:p>
          <a:p>
            <a:pPr lvl="2"/>
            <a:r>
              <a:rPr lang="ko-KR" altLang="en-US" dirty="0"/>
              <a:t>익명 함수를 이벤트 </a:t>
            </a:r>
            <a:r>
              <a:rPr lang="ko-KR" altLang="en-US" dirty="0" err="1"/>
              <a:t>핸들러로</a:t>
            </a:r>
            <a:r>
              <a:rPr lang="ko-KR" altLang="en-US" dirty="0"/>
              <a:t> 지정한 경우 이벤트를 제거할 수 없음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 err="1"/>
              <a:t>detachEvent</a:t>
            </a:r>
            <a:r>
              <a:rPr lang="en-US" altLang="ko-KR" dirty="0"/>
              <a:t>( ) </a:t>
            </a:r>
            <a:r>
              <a:rPr lang="ko-KR" altLang="en-US" dirty="0"/>
              <a:t>메서드에게 어떤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제거할 지 명확하기 알려줘야 하기 때문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참고 </a:t>
            </a:r>
            <a:endParaRPr lang="en-US" altLang="ko-KR" dirty="0"/>
          </a:p>
          <a:p>
            <a:pPr lvl="4"/>
            <a:r>
              <a:rPr lang="ko-KR" altLang="en-US" dirty="0"/>
              <a:t>인터넷 익스플로러 이벤트 모델을 사용하는 경우 이벤트 </a:t>
            </a:r>
            <a:r>
              <a:rPr lang="ko-KR" altLang="en-US" dirty="0" err="1"/>
              <a:t>핸들러</a:t>
            </a:r>
            <a:r>
              <a:rPr lang="en-US" altLang="ko-KR" dirty="0"/>
              <a:t>(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this (</a:t>
            </a:r>
            <a:r>
              <a:rPr lang="ko-KR" altLang="en-US" dirty="0"/>
              <a:t>키워드</a:t>
            </a:r>
            <a:r>
              <a:rPr lang="en-US" altLang="ko-KR" dirty="0"/>
              <a:t>)</a:t>
            </a:r>
            <a:r>
              <a:rPr lang="ko-KR" altLang="en-US" dirty="0"/>
              <a:t>는 이벤트를 발생한 객체를 의미 하지 않음</a:t>
            </a:r>
            <a:endParaRPr lang="en-US" altLang="ko-KR" dirty="0"/>
          </a:p>
          <a:p>
            <a:pPr lvl="4"/>
            <a:r>
              <a:rPr lang="ko-KR" altLang="en-US" dirty="0"/>
              <a:t>이 경우 이벤트 </a:t>
            </a:r>
            <a:r>
              <a:rPr lang="ko-KR" altLang="en-US" dirty="0" err="1"/>
              <a:t>핸들러에서의</a:t>
            </a:r>
            <a:r>
              <a:rPr lang="ko-KR" altLang="en-US" dirty="0"/>
              <a:t> </a:t>
            </a:r>
            <a:r>
              <a:rPr lang="en-US" altLang="ko-KR" dirty="0"/>
              <a:t>this </a:t>
            </a:r>
            <a:r>
              <a:rPr lang="ko-KR" altLang="en-US" dirty="0"/>
              <a:t>키워드는 </a:t>
            </a:r>
            <a:r>
              <a:rPr lang="en-US" altLang="ko-KR" dirty="0"/>
              <a:t>window </a:t>
            </a:r>
            <a:r>
              <a:rPr lang="ko-KR" altLang="en-US" dirty="0"/>
              <a:t>객체를 의미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2304653" y="1871935"/>
            <a:ext cx="7128792" cy="304423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window.attach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(‘onload’,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document.getElementById(‘my-header’);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handler  =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handler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header.detachEvent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handler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‘my-header’&gt;Click&lt;/h1&gt;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8058532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11.9 </a:t>
            </a:r>
            <a:r>
              <a:rPr lang="ko-KR" altLang="en-US" dirty="0"/>
              <a:t>인터넷 익스플로러 이벤트 모델</a:t>
            </a:r>
            <a:endParaRPr lang="en-US" altLang="ko-KR" dirty="0"/>
          </a:p>
          <a:p>
            <a:pPr lvl="1"/>
            <a:r>
              <a:rPr lang="ko-KR" altLang="en-US" dirty="0"/>
              <a:t>이벤트 제거 방법</a:t>
            </a:r>
            <a:endParaRPr lang="en-US" altLang="ko-KR" dirty="0"/>
          </a:p>
          <a:p>
            <a:pPr lvl="2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attachEvent</a:t>
            </a:r>
            <a:r>
              <a:rPr lang="en-US" altLang="ko-KR" dirty="0"/>
              <a:t>( ) </a:t>
            </a:r>
            <a:r>
              <a:rPr lang="ko-KR" altLang="en-US" dirty="0"/>
              <a:t>메서드는 인터넷 </a:t>
            </a:r>
            <a:r>
              <a:rPr lang="ko-KR" altLang="en-US" dirty="0" err="1"/>
              <a:t>익스플로에만</a:t>
            </a:r>
            <a:r>
              <a:rPr lang="ko-KR" altLang="en-US" dirty="0"/>
              <a:t> 있으므로 다른 브라우저에서 실행시켰을 때 에러 발생</a:t>
            </a:r>
            <a:endParaRPr lang="en-US" altLang="ko-KR" dirty="0"/>
          </a:p>
          <a:p>
            <a:pPr lvl="3"/>
            <a:r>
              <a:rPr lang="ko-KR" altLang="en-US" dirty="0"/>
              <a:t>따라서 조건문을 사용하여 제어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2304653" y="1583903"/>
            <a:ext cx="7128792" cy="304423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window.attach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(‘onload’,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document.getElementById(‘my-header’);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handler  = function( ) {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(‘onclick’, handler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‘my-header’&gt;Click&lt;/h1&gt;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7819611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11.10 </a:t>
            </a:r>
            <a:r>
              <a:rPr lang="ko-KR" altLang="en-US" dirty="0"/>
              <a:t>표준 이벤트 모델</a:t>
            </a:r>
            <a:endParaRPr lang="en-US" altLang="ko-KR" dirty="0"/>
          </a:p>
          <a:p>
            <a:pPr lvl="1"/>
            <a:r>
              <a:rPr lang="ko-KR" altLang="en-US" dirty="0"/>
              <a:t>표준 이벤트 모델은 웹 표준을 만드는 단체인 </a:t>
            </a:r>
            <a:r>
              <a:rPr lang="en-US" altLang="ko-KR" dirty="0"/>
              <a:t>W3C</a:t>
            </a:r>
            <a:r>
              <a:rPr lang="ko-KR" altLang="en-US" dirty="0"/>
              <a:t>에서 공식적으로 지정한 </a:t>
            </a:r>
            <a:r>
              <a:rPr lang="en-US" altLang="ko-KR" dirty="0"/>
              <a:t>DOM Level 2 </a:t>
            </a:r>
            <a:r>
              <a:rPr lang="ko-KR" altLang="en-US" dirty="0"/>
              <a:t>이벤트 모델임</a:t>
            </a:r>
            <a:endParaRPr lang="en-US" altLang="ko-KR" dirty="0"/>
          </a:p>
          <a:p>
            <a:pPr lvl="1"/>
            <a:r>
              <a:rPr lang="ko-KR" altLang="en-US" dirty="0"/>
              <a:t>여러 개의 이벤트 </a:t>
            </a:r>
            <a:r>
              <a:rPr lang="ko-KR" altLang="en-US" dirty="0" err="1"/>
              <a:t>핸들러</a:t>
            </a:r>
            <a:r>
              <a:rPr lang="en-US" altLang="ko-KR" dirty="0"/>
              <a:t>(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를 지정할 수 있음</a:t>
            </a:r>
            <a:endParaRPr lang="en-US" altLang="ko-KR" dirty="0"/>
          </a:p>
          <a:p>
            <a:pPr lvl="2"/>
            <a:r>
              <a:rPr lang="en-US" altLang="ko-KR" dirty="0" err="1"/>
              <a:t>addEventListener</a:t>
            </a:r>
            <a:r>
              <a:rPr lang="en-US" altLang="ko-KR" dirty="0"/>
              <a:t>(</a:t>
            </a:r>
            <a:r>
              <a:rPr lang="en-US" altLang="ko-KR" dirty="0" err="1"/>
              <a:t>eventName</a:t>
            </a:r>
            <a:r>
              <a:rPr lang="en-US" altLang="ko-KR" dirty="0"/>
              <a:t>, handler, </a:t>
            </a:r>
            <a:r>
              <a:rPr lang="en-US" altLang="ko-KR" dirty="0" err="1"/>
              <a:t>useCapture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세번째 </a:t>
            </a:r>
            <a:r>
              <a:rPr lang="ko-KR" altLang="en-US" dirty="0" err="1"/>
              <a:t>파라메타</a:t>
            </a:r>
            <a:r>
              <a:rPr lang="en-US" altLang="ko-KR" dirty="0"/>
              <a:t>(</a:t>
            </a:r>
            <a:r>
              <a:rPr lang="en-US" altLang="ko-KR" dirty="0" err="1"/>
              <a:t>useCapture</a:t>
            </a:r>
            <a:r>
              <a:rPr lang="en-US" altLang="ko-KR" dirty="0"/>
              <a:t>)</a:t>
            </a:r>
            <a:r>
              <a:rPr lang="ko-KR" altLang="en-US" dirty="0"/>
              <a:t>를 전달하지 않을 경우 세 번째 </a:t>
            </a:r>
            <a:r>
              <a:rPr lang="ko-KR" altLang="en-US" dirty="0" err="1"/>
              <a:t>파라메타</a:t>
            </a:r>
            <a:r>
              <a:rPr lang="en-US" altLang="ko-KR" dirty="0"/>
              <a:t>(</a:t>
            </a:r>
            <a:r>
              <a:rPr lang="en-US" altLang="ko-KR" dirty="0" err="1"/>
              <a:t>useCapture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로 인식됨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removeEventListener</a:t>
            </a:r>
            <a:r>
              <a:rPr lang="en-US" altLang="ko-KR" dirty="0"/>
              <a:t>(</a:t>
            </a:r>
            <a:r>
              <a:rPr lang="en-US" altLang="ko-KR" dirty="0" err="1"/>
              <a:t>eventName</a:t>
            </a:r>
            <a:r>
              <a:rPr lang="en-US" altLang="ko-KR" dirty="0"/>
              <a:t>, handler)</a:t>
            </a:r>
          </a:p>
          <a:p>
            <a:pPr lvl="1"/>
            <a:r>
              <a:rPr lang="ko-KR" altLang="en-US" dirty="0"/>
              <a:t>표준 이벤트 모델에서의 이벤트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이벤트 모델의 경우 이벤트 </a:t>
            </a:r>
            <a:r>
              <a:rPr lang="ko-KR" altLang="en-US" dirty="0" err="1"/>
              <a:t>핸들러</a:t>
            </a:r>
            <a:r>
              <a:rPr lang="en-US" altLang="ko-KR" dirty="0"/>
              <a:t>(</a:t>
            </a:r>
            <a:r>
              <a:rPr lang="ko-KR" altLang="en-US" dirty="0" err="1"/>
              <a:t>리스너</a:t>
            </a:r>
            <a:r>
              <a:rPr lang="en-US" altLang="ko-KR" dirty="0"/>
              <a:t>) </a:t>
            </a:r>
            <a:r>
              <a:rPr lang="ko-KR" altLang="en-US" dirty="0"/>
              <a:t>안에서 </a:t>
            </a:r>
            <a:r>
              <a:rPr lang="en-US" altLang="ko-KR" dirty="0"/>
              <a:t>this </a:t>
            </a:r>
            <a:r>
              <a:rPr lang="ko-KR" altLang="en-US" dirty="0"/>
              <a:t>키워드는 이벤트를 발생한 객체를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2902575" y="2857796"/>
            <a:ext cx="7034926" cy="23985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document.getElementById(‘my-header’);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header.addEventListener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(‘click’, function( )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‘+’;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&lt;h1 id = ‘my-header’&gt;Click&lt;/h1&gt;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0924818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11.10 </a:t>
            </a:r>
            <a:r>
              <a:rPr lang="ko-KR" altLang="en-US" dirty="0"/>
              <a:t>표준 이벤트 모델</a:t>
            </a:r>
            <a:endParaRPr lang="en-US" altLang="ko-KR" dirty="0"/>
          </a:p>
          <a:p>
            <a:pPr lvl="1"/>
            <a:r>
              <a:rPr lang="ko-KR" altLang="en-US" dirty="0"/>
              <a:t>여러 이벤트 모델의 활용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11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D93991-E146-4028-AE2F-FB3FE76FAC7D}"/>
              </a:ext>
            </a:extLst>
          </p:cNvPr>
          <p:cNvSpPr/>
          <p:nvPr/>
        </p:nvSpPr>
        <p:spPr>
          <a:xfrm>
            <a:off x="1867644" y="1295871"/>
            <a:ext cx="7776864" cy="439211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var header = document.getElementById(‘my-header’);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if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var handler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   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window.event.srcElement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.style.color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‘red’;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   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window.event.srcElement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.detachEvent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(‘onclick’, handler);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header.attachEvent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(‘onclick’, handler);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var handler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this.style.color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‘red’;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this.removeEventListener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(‘click’, handler);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  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header.addEventListener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(‘click’, handler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0382443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12 – </a:t>
            </a:r>
            <a:r>
              <a:rPr lang="ko-KR" altLang="en-US" b="1" dirty="0"/>
              <a:t>예외</a:t>
            </a:r>
            <a:r>
              <a:rPr lang="en-US" altLang="ko-KR" b="1" dirty="0"/>
              <a:t> </a:t>
            </a:r>
            <a:r>
              <a:rPr lang="ko-KR" altLang="en-US" b="1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84374344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12.1 </a:t>
            </a:r>
            <a:r>
              <a:rPr lang="ko-KR" altLang="en-US" dirty="0"/>
              <a:t>예외 처리 개요</a:t>
            </a:r>
            <a:endParaRPr lang="en-US" altLang="ko-KR" dirty="0"/>
          </a:p>
          <a:p>
            <a:pPr lvl="1"/>
            <a:r>
              <a:rPr lang="ko-KR" altLang="en-US" dirty="0"/>
              <a:t>프로그램이 실행 중에 문제가 발생하면 프로그램이 중단 되는 경우가 있는데 이런 경우에 대처할 수 있게 하는 것이 예외 처리</a:t>
            </a:r>
            <a:r>
              <a:rPr lang="en-US" altLang="ko-KR" dirty="0"/>
              <a:t>(Exception handling)</a:t>
            </a:r>
            <a:r>
              <a:rPr lang="ko-KR" altLang="en-US" dirty="0" err="1"/>
              <a:t>이라함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에러</a:t>
            </a:r>
            <a:r>
              <a:rPr lang="en-US" altLang="ko-KR" dirty="0"/>
              <a:t>(Error) </a:t>
            </a:r>
          </a:p>
          <a:p>
            <a:pPr lvl="3"/>
            <a:r>
              <a:rPr lang="ko-KR" altLang="en-US" dirty="0"/>
              <a:t>문법 에러</a:t>
            </a:r>
            <a:endParaRPr lang="en-US" altLang="ko-KR" dirty="0"/>
          </a:p>
          <a:p>
            <a:pPr lvl="3"/>
            <a:r>
              <a:rPr lang="ko-KR" altLang="en-US" dirty="0"/>
              <a:t>논리 에러</a:t>
            </a:r>
            <a:endParaRPr lang="en-US" altLang="ko-KR" dirty="0"/>
          </a:p>
          <a:p>
            <a:pPr lvl="2"/>
            <a:r>
              <a:rPr lang="ko-KR" altLang="en-US" dirty="0"/>
              <a:t>예외</a:t>
            </a:r>
            <a:r>
              <a:rPr lang="en-US" altLang="ko-KR" dirty="0"/>
              <a:t>(Exception) – </a:t>
            </a:r>
            <a:r>
              <a:rPr lang="ko-KR" altLang="en-US" dirty="0"/>
              <a:t>예외 상황이 발생하는 경우는 다양함</a:t>
            </a:r>
            <a:endParaRPr lang="en-US" altLang="ko-KR" dirty="0"/>
          </a:p>
          <a:p>
            <a:pPr lvl="3"/>
            <a:r>
              <a:rPr lang="ko-KR" altLang="en-US" dirty="0"/>
              <a:t>개발자의 실수로 잘못된 코드 작성</a:t>
            </a:r>
            <a:endParaRPr lang="en-US" altLang="ko-KR" dirty="0"/>
          </a:p>
          <a:p>
            <a:pPr lvl="3"/>
            <a:r>
              <a:rPr lang="ko-KR" altLang="en-US" dirty="0"/>
              <a:t>사용자가 개발자 의도와 다르게 프로그램을 사용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427120445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12.2 </a:t>
            </a:r>
            <a:r>
              <a:rPr lang="ko-KR" altLang="en-US" dirty="0"/>
              <a:t>기본 예외 처리</a:t>
            </a:r>
            <a:endParaRPr lang="en-US" altLang="ko-KR" dirty="0"/>
          </a:p>
          <a:p>
            <a:pPr lvl="1"/>
            <a:r>
              <a:rPr lang="ko-KR" altLang="en-US" dirty="0"/>
              <a:t>예외 상황이 발생하지 않도록 사전에 해결하는 것을 기본 예외 처리라고 부름</a:t>
            </a:r>
            <a:endParaRPr lang="en-US" altLang="ko-KR" dirty="0"/>
          </a:p>
          <a:p>
            <a:pPr lvl="1"/>
            <a:r>
              <a:rPr lang="ko-KR" altLang="en-US" dirty="0"/>
              <a:t>기본 예외 처리는 이전에 사용한 적이 있음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사용되는 브라우저에 따른 사전 처리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948AB8-DA62-4A57-AFE6-9B993C7150BE}"/>
              </a:ext>
            </a:extLst>
          </p:cNvPr>
          <p:cNvSpPr/>
          <p:nvPr/>
        </p:nvSpPr>
        <p:spPr>
          <a:xfrm>
            <a:off x="2360034" y="2015951"/>
            <a:ext cx="6485681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registerEventListener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(node, event, listener)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	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표준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이벤트 모델을 사용할 수 있는가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?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크롬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파이어복스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사파리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오페라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(event, listener, false);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else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인터넷 익스플로러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on’+event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listener);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5AE12-063D-4B30-9E7E-BF0468875D25}"/>
              </a:ext>
            </a:extLst>
          </p:cNvPr>
          <p:cNvSpPr/>
          <p:nvPr/>
        </p:nvSpPr>
        <p:spPr>
          <a:xfrm>
            <a:off x="2354626" y="3848148"/>
            <a:ext cx="6485681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whenClisk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e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event = e ||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willAlert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willAlert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ClickX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event.clientX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willAlert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ClickY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event.client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willAlert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438321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12.3 </a:t>
            </a:r>
            <a:r>
              <a:rPr lang="ko-KR" altLang="en-US" dirty="0"/>
              <a:t>고급 예외 처리</a:t>
            </a:r>
            <a:endParaRPr lang="en-US" altLang="ko-KR" dirty="0"/>
          </a:p>
          <a:p>
            <a:pPr lvl="1"/>
            <a:r>
              <a:rPr lang="ko-KR" altLang="en-US" dirty="0"/>
              <a:t>고급 예외 처리는 </a:t>
            </a:r>
            <a:r>
              <a:rPr lang="en-US" altLang="ko-KR" dirty="0"/>
              <a:t>try, catch, finally </a:t>
            </a:r>
            <a:r>
              <a:rPr lang="ko-KR" altLang="en-US" dirty="0"/>
              <a:t>키워드로 예외 상황을 처리하는 방법</a:t>
            </a:r>
            <a:r>
              <a:rPr lang="en-US" altLang="ko-KR" dirty="0"/>
              <a:t>(try catch finally </a:t>
            </a:r>
            <a:r>
              <a:rPr lang="ko-KR" altLang="en-US" dirty="0"/>
              <a:t>구문이라고 부름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try { } </a:t>
            </a:r>
            <a:r>
              <a:rPr lang="ko-KR" altLang="en-US" dirty="0"/>
              <a:t>에서 예외 상황이 발생하면 </a:t>
            </a:r>
            <a:r>
              <a:rPr lang="en-US" altLang="ko-KR" dirty="0"/>
              <a:t>catch { }</a:t>
            </a:r>
            <a:r>
              <a:rPr lang="ko-KR" altLang="en-US" dirty="0"/>
              <a:t>에서 처리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finally { } </a:t>
            </a:r>
            <a:r>
              <a:rPr lang="ko-KR" altLang="en-US" dirty="0"/>
              <a:t>구문은 필수 사항은 아니며 예외 상황 발생 유무와 관계 없이 수행 되어야 하는 코드를 기입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5AE12-063D-4B30-9E7E-BF0468875D25}"/>
              </a:ext>
            </a:extLst>
          </p:cNvPr>
          <p:cNvSpPr/>
          <p:nvPr/>
        </p:nvSpPr>
        <p:spPr>
          <a:xfrm>
            <a:off x="4198719" y="1451014"/>
            <a:ext cx="2808312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try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catch( exception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finally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33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2.10 </a:t>
            </a:r>
            <a:r>
              <a:rPr lang="ko-KR" altLang="en-US" dirty="0"/>
              <a:t>숫자와 문자열 자료형 변환</a:t>
            </a:r>
            <a:endParaRPr lang="en-US" altLang="ko-KR" dirty="0"/>
          </a:p>
          <a:p>
            <a:pPr lvl="2"/>
            <a:r>
              <a:rPr lang="ko-KR" altLang="en-US" dirty="0"/>
              <a:t>자바스크립트는 자동으로 자료형을 변환하는 경우가 많음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// 1 </a:t>
            </a:r>
            <a:r>
              <a:rPr lang="en-US" altLang="ko-KR" dirty="0">
                <a:sym typeface="Wingdings" panose="05000000000000000000" pitchFamily="2" charset="2"/>
              </a:rPr>
              <a:t> ‘52 + 100’</a:t>
            </a:r>
            <a:r>
              <a:rPr lang="ko-KR" altLang="en-US" dirty="0">
                <a:sym typeface="Wingdings" panose="05000000000000000000" pitchFamily="2" charset="2"/>
              </a:rPr>
              <a:t>을 문자열</a:t>
            </a:r>
            <a:r>
              <a:rPr lang="en-US" altLang="ko-KR" dirty="0">
                <a:sym typeface="Wingdings" panose="05000000000000000000" pitchFamily="2" charset="2"/>
              </a:rPr>
              <a:t>(String)</a:t>
            </a:r>
            <a:r>
              <a:rPr lang="ko-KR" altLang="en-US" dirty="0">
                <a:sym typeface="Wingdings" panose="05000000000000000000" pitchFamily="2" charset="2"/>
              </a:rPr>
              <a:t>로 인식하므로 </a:t>
            </a:r>
            <a:r>
              <a:rPr lang="en-US" altLang="ko-KR" dirty="0">
                <a:sym typeface="Wingdings" panose="05000000000000000000" pitchFamily="2" charset="2"/>
              </a:rPr>
              <a:t>52 + 100 </a:t>
            </a:r>
            <a:r>
              <a:rPr lang="ko-KR" altLang="en-US" dirty="0">
                <a:sym typeface="Wingdings" panose="05000000000000000000" pitchFamily="2" charset="2"/>
              </a:rPr>
              <a:t>그대로 출력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// 2  52+ 100</a:t>
            </a:r>
            <a:r>
              <a:rPr lang="ko-KR" altLang="en-US" dirty="0">
                <a:sym typeface="Wingdings" panose="05000000000000000000" pitchFamily="2" charset="2"/>
              </a:rPr>
              <a:t>를 숫자 </a:t>
            </a:r>
            <a:r>
              <a:rPr lang="en-US" altLang="ko-KR" dirty="0">
                <a:sym typeface="Wingdings" panose="05000000000000000000" pitchFamily="2" charset="2"/>
              </a:rPr>
              <a:t>52</a:t>
            </a:r>
            <a:r>
              <a:rPr lang="ko-KR" altLang="en-US" dirty="0">
                <a:sym typeface="Wingdings" panose="05000000000000000000" pitchFamily="2" charset="2"/>
              </a:rPr>
              <a:t>와 숫자 </a:t>
            </a:r>
            <a:r>
              <a:rPr lang="en-US" altLang="ko-KR" dirty="0">
                <a:sym typeface="Wingdings" panose="05000000000000000000" pitchFamily="2" charset="2"/>
              </a:rPr>
              <a:t>100</a:t>
            </a:r>
            <a:r>
              <a:rPr lang="ko-KR" altLang="en-US" dirty="0">
                <a:sym typeface="Wingdings" panose="05000000000000000000" pitchFamily="2" charset="2"/>
              </a:rPr>
              <a:t>의 합으로 인식하고 </a:t>
            </a:r>
            <a:r>
              <a:rPr lang="en-US" altLang="ko-KR" dirty="0">
                <a:sym typeface="Wingdings" panose="05000000000000000000" pitchFamily="2" charset="2"/>
              </a:rPr>
              <a:t>152</a:t>
            </a:r>
            <a:r>
              <a:rPr lang="ko-KR" altLang="en-US" dirty="0">
                <a:sym typeface="Wingdings" panose="05000000000000000000" pitchFamily="2" charset="2"/>
              </a:rPr>
              <a:t>를 출력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// 3, 4, 5  </a:t>
            </a:r>
            <a:r>
              <a:rPr lang="ko-KR" altLang="en-US" dirty="0">
                <a:sym typeface="Wingdings" panose="05000000000000000000" pitchFamily="2" charset="2"/>
              </a:rPr>
              <a:t>문자열 자료형과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숫자 자료형을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연산을 할 때는 모두 문자열 자료형으로 인식하여 문자열 </a:t>
            </a:r>
            <a:r>
              <a:rPr lang="en-US" altLang="ko-KR" dirty="0">
                <a:sym typeface="Wingdings" panose="05000000000000000000" pitchFamily="2" charset="2"/>
              </a:rPr>
              <a:t>‘52100’</a:t>
            </a:r>
            <a:r>
              <a:rPr lang="ko-KR" altLang="en-US" dirty="0">
                <a:sym typeface="Wingdings" panose="05000000000000000000" pitchFamily="2" charset="2"/>
              </a:rPr>
              <a:t>을 출력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문자열 자료형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문자열 자료형 형태의 연산은 문자열 두 개를 붙임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// 5</a:t>
            </a:r>
            <a:r>
              <a:rPr lang="ko-KR" altLang="en-US" dirty="0">
                <a:sym typeface="Wingdings" panose="05000000000000000000" pitchFamily="2" charset="2"/>
              </a:rPr>
              <a:t>의 경우 문자열 </a:t>
            </a:r>
            <a:r>
              <a:rPr lang="en-US" altLang="ko-KR" dirty="0">
                <a:sym typeface="Wingdings" panose="05000000000000000000" pitchFamily="2" charset="2"/>
              </a:rPr>
              <a:t>‘52100’</a:t>
            </a:r>
            <a:r>
              <a:rPr lang="ko-KR" altLang="en-US" dirty="0">
                <a:sym typeface="Wingdings" panose="05000000000000000000" pitchFamily="2" charset="2"/>
              </a:rPr>
              <a:t>을 출력함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숫자 자료형 </a:t>
            </a:r>
            <a:r>
              <a:rPr lang="en-US" altLang="ko-KR" dirty="0"/>
              <a:t>+ </a:t>
            </a:r>
            <a:r>
              <a:rPr lang="ko-KR" altLang="en-US" dirty="0"/>
              <a:t>문자 자료형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숫자 자료형을 문자 자료형으로 변환하여 두 문자 자료형을 붙임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EA3FCF-B7AC-40B3-B3CF-E02EC937EAE0}"/>
              </a:ext>
            </a:extLst>
          </p:cNvPr>
          <p:cNvSpPr/>
          <p:nvPr/>
        </p:nvSpPr>
        <p:spPr>
          <a:xfrm>
            <a:off x="2880717" y="1347157"/>
            <a:ext cx="5407156" cy="159004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 + 100'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1, '52 + 100'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2, 152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3, '52100'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4, '52100'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5, '52100'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0735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12.3 </a:t>
            </a:r>
            <a:r>
              <a:rPr lang="ko-KR" altLang="en-US" dirty="0"/>
              <a:t>고급 예외 처리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r>
              <a:rPr lang="ko-KR" altLang="en-US" dirty="0"/>
              <a:t>존재 하지 않는 </a:t>
            </a:r>
            <a:r>
              <a:rPr lang="en-US" altLang="ko-KR" dirty="0" err="1"/>
              <a:t>willExcept</a:t>
            </a:r>
            <a:r>
              <a:rPr lang="en-US" altLang="ko-KR" dirty="0"/>
              <a:t> </a:t>
            </a:r>
            <a:r>
              <a:rPr lang="ko-KR" altLang="en-US" dirty="0"/>
              <a:t>객체의 존재하지 않은 </a:t>
            </a:r>
            <a:r>
              <a:rPr lang="en-US" altLang="ko-KR" dirty="0" err="1"/>
              <a:t>byeBye</a:t>
            </a:r>
            <a:r>
              <a:rPr lang="en-US" altLang="ko-KR" dirty="0"/>
              <a:t>( ) </a:t>
            </a:r>
            <a:r>
              <a:rPr lang="ko-KR" altLang="en-US" dirty="0"/>
              <a:t>메서드 호출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alert(‘Hello~’) </a:t>
            </a:r>
            <a:r>
              <a:rPr lang="ko-KR" altLang="en-US" dirty="0"/>
              <a:t>실행 되지 않음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브라우저에서 </a:t>
            </a:r>
            <a:r>
              <a:rPr lang="en-US" altLang="ko-KR" dirty="0"/>
              <a:t>F12 </a:t>
            </a:r>
            <a:r>
              <a:rPr lang="ko-KR" altLang="en-US" dirty="0"/>
              <a:t>키를 눌러 에러 확인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Uncaught </a:t>
            </a:r>
            <a:r>
              <a:rPr lang="en-US" altLang="ko-KR" dirty="0" err="1">
                <a:solidFill>
                  <a:srgbClr val="FF0000"/>
                </a:solidFill>
              </a:rPr>
              <a:t>ReferenceError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willExcept</a:t>
            </a:r>
            <a:r>
              <a:rPr lang="en-US" altLang="ko-KR" dirty="0">
                <a:solidFill>
                  <a:srgbClr val="FF0000"/>
                </a:solidFill>
              </a:rPr>
              <a:t> is not defined</a:t>
            </a:r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alert(‘</a:t>
            </a:r>
            <a:r>
              <a:rPr lang="ko-KR" altLang="en-US" dirty="0" err="1"/>
              <a:t>예회가</a:t>
            </a:r>
            <a:r>
              <a:rPr lang="ko-KR" altLang="en-US" dirty="0"/>
              <a:t> 발생했음</a:t>
            </a:r>
            <a:r>
              <a:rPr lang="en-US" altLang="ko-KR" dirty="0"/>
              <a:t>‘) 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3"/>
            <a:r>
              <a:rPr lang="ko-KR" altLang="en-US" dirty="0"/>
              <a:t>브라우저에서 </a:t>
            </a:r>
            <a:r>
              <a:rPr lang="en-US" altLang="ko-KR" dirty="0"/>
              <a:t>F12 </a:t>
            </a:r>
            <a:r>
              <a:rPr lang="ko-KR" altLang="en-US" dirty="0"/>
              <a:t>키를 눌러 에러 확인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7FFB2D-ECBF-42F4-BEC7-B4E394EDF18F}"/>
              </a:ext>
            </a:extLst>
          </p:cNvPr>
          <p:cNvSpPr/>
          <p:nvPr/>
        </p:nvSpPr>
        <p:spPr>
          <a:xfrm>
            <a:off x="1512565" y="1575482"/>
            <a:ext cx="2808312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scritp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willExcept.byeBye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alert(‘Hello~’);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F6DD13-132E-4EA4-87B9-1A2C298F01CF}"/>
              </a:ext>
            </a:extLst>
          </p:cNvPr>
          <p:cNvSpPr/>
          <p:nvPr/>
        </p:nvSpPr>
        <p:spPr>
          <a:xfrm>
            <a:off x="3168749" y="3383446"/>
            <a:ext cx="5040560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scritp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try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willExcept.byeBye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alert(‘Hello~’);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catch ( exception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예외가 발생했음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19309774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12.3 </a:t>
            </a:r>
            <a:r>
              <a:rPr lang="ko-KR" altLang="en-US" dirty="0"/>
              <a:t>고급 예외 처리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F6DD13-132E-4EA4-87B9-1A2C298F01CF}"/>
              </a:ext>
            </a:extLst>
          </p:cNvPr>
          <p:cNvSpPr/>
          <p:nvPr/>
        </p:nvSpPr>
        <p:spPr>
          <a:xfrm>
            <a:off x="3235796" y="1328558"/>
            <a:ext cx="5040560" cy="19281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scritp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try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willExcept.byeBye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alert(‘Hello~’);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catch ( exception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예외가 발생했음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finally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예외가 발생할 수도 있는 분을 지나왔습니다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3482345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12.3 </a:t>
            </a:r>
            <a:r>
              <a:rPr lang="ko-KR" altLang="en-US" dirty="0"/>
              <a:t>고급 예외 처리</a:t>
            </a:r>
            <a:endParaRPr lang="en-US" altLang="ko-KR" dirty="0"/>
          </a:p>
          <a:p>
            <a:pPr lvl="1"/>
            <a:r>
              <a:rPr lang="ko-KR" altLang="en-US" dirty="0"/>
              <a:t>아래 코드를 </a:t>
            </a:r>
            <a:r>
              <a:rPr lang="en-US" altLang="ko-KR" dirty="0"/>
              <a:t>try catch finally </a:t>
            </a:r>
            <a:r>
              <a:rPr lang="ko-KR" altLang="en-US" dirty="0"/>
              <a:t>구문으로 변경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864493" y="2701206"/>
            <a:ext cx="4337107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registerEventListener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(node, event, listener)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크롬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파이어복스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사파리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오페라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(event, listener, false);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else if 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인터넷 익스플로러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on’+event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listener);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D27200-5314-42C0-9AFF-F4E05AA1EDF8}"/>
              </a:ext>
            </a:extLst>
          </p:cNvPr>
          <p:cNvSpPr/>
          <p:nvPr/>
        </p:nvSpPr>
        <p:spPr>
          <a:xfrm>
            <a:off x="5833045" y="1442183"/>
            <a:ext cx="4337107" cy="3382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registerEventListener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(node, event, listener)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try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크롬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파이어복스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사파리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오페라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node.addEventListener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(event, listener, false);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 catch ( exception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/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인터넷 익스플로러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node.attachEvent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on’+event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listener);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header = document.getElementById(‘header’);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registerEventListener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(header, ‘click’,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alert(‘click’);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96DD70-0D94-465C-9634-F1BBB656D716}"/>
              </a:ext>
            </a:extLst>
          </p:cNvPr>
          <p:cNvSpPr/>
          <p:nvPr/>
        </p:nvSpPr>
        <p:spPr>
          <a:xfrm>
            <a:off x="5840585" y="4968279"/>
            <a:ext cx="4337107" cy="6480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id =“header”&gt;Click&lt;/h1&gt;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EB2506-1E80-4431-8FA4-04584DFA3A0A}"/>
              </a:ext>
            </a:extLst>
          </p:cNvPr>
          <p:cNvSpPr/>
          <p:nvPr/>
        </p:nvSpPr>
        <p:spPr>
          <a:xfrm>
            <a:off x="5256980" y="3456111"/>
            <a:ext cx="479889" cy="21602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435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12.4 </a:t>
            </a:r>
            <a:r>
              <a:rPr lang="ko-KR" altLang="en-US" dirty="0"/>
              <a:t>예외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try catch </a:t>
            </a:r>
            <a:r>
              <a:rPr lang="ko-KR" altLang="en-US" dirty="0"/>
              <a:t>구문을 사용할 때 </a:t>
            </a:r>
            <a:r>
              <a:rPr lang="en-US" altLang="ko-KR" dirty="0"/>
              <a:t>catch( 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괄호 안에 표현되는 식별자가 예외 객체</a:t>
            </a:r>
            <a:endParaRPr lang="en-US" altLang="ko-KR" dirty="0"/>
          </a:p>
          <a:p>
            <a:pPr lvl="1"/>
            <a:r>
              <a:rPr lang="ko-KR" altLang="en-US" dirty="0"/>
              <a:t>예외 객체의 속성은 브라우저마다 다름</a:t>
            </a:r>
            <a:endParaRPr lang="en-US" altLang="ko-KR" dirty="0"/>
          </a:p>
          <a:p>
            <a:pPr lvl="2"/>
            <a:r>
              <a:rPr lang="ko-KR" altLang="en-US" dirty="0"/>
              <a:t>공통적으로 다음과 같은 속성을 가지고 있음</a:t>
            </a:r>
            <a:endParaRPr lang="en-US" altLang="ko-KR" dirty="0"/>
          </a:p>
          <a:p>
            <a:pPr lvl="3"/>
            <a:r>
              <a:rPr lang="en-US" altLang="ko-KR" dirty="0"/>
              <a:t>message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예외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상황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메시지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description  </a:t>
            </a:r>
            <a:r>
              <a:rPr lang="ko-KR" altLang="en-US" dirty="0">
                <a:sym typeface="Wingdings" panose="05000000000000000000" pitchFamily="2" charset="2"/>
              </a:rPr>
              <a:t>예외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상황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설명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name  </a:t>
            </a:r>
            <a:r>
              <a:rPr lang="ko-KR" altLang="en-US" dirty="0">
                <a:sym typeface="Wingdings" panose="05000000000000000000" pitchFamily="2" charset="2"/>
              </a:rPr>
              <a:t>예외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상황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예외 상황을 발생시키는 예제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Javascript</a:t>
            </a:r>
            <a:r>
              <a:rPr lang="ko-KR" altLang="en-US" dirty="0"/>
              <a:t>의 배열의 크기는 </a:t>
            </a:r>
            <a:r>
              <a:rPr lang="en-US" altLang="ko-KR" dirty="0"/>
              <a:t>4,294,967,295</a:t>
            </a:r>
            <a:r>
              <a:rPr lang="ko-KR" altLang="en-US" dirty="0"/>
              <a:t>까지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3B68EA-1E27-423E-97CE-E73158B1474D}"/>
              </a:ext>
            </a:extLst>
          </p:cNvPr>
          <p:cNvSpPr/>
          <p:nvPr/>
        </p:nvSpPr>
        <p:spPr>
          <a:xfrm>
            <a:off x="8894322" y="916517"/>
            <a:ext cx="1922358" cy="106899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try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catch( exception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F6EACF-F518-459E-B6F3-E09DFED7C642}"/>
              </a:ext>
            </a:extLst>
          </p:cNvPr>
          <p:cNvSpPr/>
          <p:nvPr/>
        </p:nvSpPr>
        <p:spPr>
          <a:xfrm>
            <a:off x="3592483" y="3130677"/>
            <a:ext cx="4337107" cy="174573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try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new Array(999999999999999);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catch ( exception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exception.message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exception.description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  <a:b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alert(exception.name);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6354450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12.5 </a:t>
            </a:r>
            <a:r>
              <a:rPr lang="ko-KR" altLang="en-US" dirty="0"/>
              <a:t>에러와 예외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222898696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12.6 </a:t>
            </a:r>
            <a:r>
              <a:rPr lang="ko-KR" altLang="en-US" dirty="0"/>
              <a:t>예외 강제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2993084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12.7 </a:t>
            </a:r>
            <a:r>
              <a:rPr lang="ko-KR" altLang="en-US" dirty="0"/>
              <a:t>조금 더 나아기기</a:t>
            </a:r>
            <a:endParaRPr lang="en-US" altLang="ko-KR" dirty="0"/>
          </a:p>
          <a:p>
            <a:pPr lvl="1"/>
            <a:r>
              <a:rPr lang="en-US" altLang="ko-KR" dirty="0"/>
              <a:t>12.7.1 finally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1"/>
            <a:r>
              <a:rPr lang="en-US" altLang="ko-KR" dirty="0"/>
              <a:t>12.7.2 </a:t>
            </a:r>
            <a:r>
              <a:rPr lang="ko-KR" altLang="en-US" dirty="0"/>
              <a:t>외부 자바스크립트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12 – </a:t>
            </a:r>
            <a:r>
              <a:rPr lang="ko-KR" altLang="en-US" dirty="0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69533090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 대신 </a:t>
            </a:r>
            <a:r>
              <a:rPr lang="en-US" altLang="ko-KR" dirty="0" err="1"/>
              <a:t>javascript</a:t>
            </a:r>
            <a:r>
              <a:rPr lang="ko-KR" altLang="en-US" dirty="0"/>
              <a:t>에서 제공하는 비동기 처리를 도와주는 객체</a:t>
            </a:r>
            <a:endParaRPr lang="en-US" altLang="ko-KR" dirty="0"/>
          </a:p>
          <a:p>
            <a:pPr lvl="2"/>
            <a:r>
              <a:rPr lang="en-US" altLang="ko-KR" dirty="0"/>
              <a:t>Producer</a:t>
            </a:r>
            <a:r>
              <a:rPr lang="ko-KR" altLang="en-US" dirty="0"/>
              <a:t>과 </a:t>
            </a:r>
            <a:r>
              <a:rPr lang="en-US" altLang="ko-KR" dirty="0"/>
              <a:t>consumer </a:t>
            </a:r>
            <a:r>
              <a:rPr lang="ko-KR" altLang="en-US" dirty="0"/>
              <a:t>구조로 나눌 수 있음</a:t>
            </a:r>
            <a:endParaRPr lang="en-US" altLang="ko-KR" dirty="0"/>
          </a:p>
          <a:p>
            <a:pPr lvl="3"/>
            <a:r>
              <a:rPr lang="en-US" altLang="ko-KR" dirty="0"/>
              <a:t>Producer</a:t>
            </a:r>
            <a:r>
              <a:rPr lang="ko-KR" altLang="en-US" dirty="0"/>
              <a:t>은 데이터를 제공 </a:t>
            </a:r>
            <a:r>
              <a:rPr lang="en-US" altLang="ko-KR" dirty="0"/>
              <a:t>– </a:t>
            </a:r>
            <a:r>
              <a:rPr lang="ko-KR" altLang="en-US" dirty="0"/>
              <a:t>주어진 기능을 수행한 후 성공이냐 </a:t>
            </a:r>
            <a:r>
              <a:rPr lang="ko-KR" altLang="en-US" dirty="0" err="1"/>
              <a:t>실패냐에</a:t>
            </a:r>
            <a:r>
              <a:rPr lang="ko-KR" altLang="en-US" dirty="0"/>
              <a:t> 따라 다른 함수</a:t>
            </a:r>
            <a:r>
              <a:rPr lang="en-US" altLang="ko-KR" dirty="0"/>
              <a:t>(resolve </a:t>
            </a:r>
            <a:r>
              <a:rPr lang="ko-KR" altLang="en-US" dirty="0"/>
              <a:t>또는</a:t>
            </a:r>
            <a:r>
              <a:rPr lang="en-US" altLang="ko-KR" dirty="0"/>
              <a:t> reject)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3"/>
            <a:r>
              <a:rPr lang="en-US" altLang="ko-KR" dirty="0"/>
              <a:t>Consumer</a:t>
            </a:r>
            <a:r>
              <a:rPr lang="ko-KR" altLang="en-US" dirty="0"/>
              <a:t>은 데이터를 사용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2448669" y="2302837"/>
            <a:ext cx="6408712" cy="295347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Producer</a:t>
            </a:r>
            <a:endParaRPr lang="en-US" altLang="ko-KR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시간이 오래 걸리는 작업 수행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예 용량이 큰 파일 읽기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'doing something...'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주어진 작업 성공 여부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isSucess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isSucess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rejcect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'error!'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2974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 대신 </a:t>
            </a:r>
            <a:r>
              <a:rPr lang="en-US" altLang="ko-KR" dirty="0" err="1"/>
              <a:t>javascript</a:t>
            </a:r>
            <a:r>
              <a:rPr lang="ko-KR" altLang="en-US" dirty="0"/>
              <a:t>에서 제공하는 비동기 처리를 도와주는 객체</a:t>
            </a:r>
            <a:endParaRPr lang="en-US" altLang="ko-KR" dirty="0"/>
          </a:p>
          <a:p>
            <a:pPr lvl="2"/>
            <a:r>
              <a:rPr lang="en-US" altLang="ko-KR" dirty="0"/>
              <a:t>Producer</a:t>
            </a:r>
            <a:r>
              <a:rPr lang="ko-KR" altLang="en-US" dirty="0"/>
              <a:t>과 </a:t>
            </a:r>
            <a:r>
              <a:rPr lang="en-US" altLang="ko-KR" dirty="0"/>
              <a:t>consumer </a:t>
            </a:r>
            <a:r>
              <a:rPr lang="ko-KR" altLang="en-US" dirty="0"/>
              <a:t>구조로 나눌 수 있음</a:t>
            </a:r>
            <a:endParaRPr lang="en-US" altLang="ko-KR" dirty="0"/>
          </a:p>
          <a:p>
            <a:pPr lvl="3"/>
            <a:r>
              <a:rPr lang="en-US" altLang="ko-KR" dirty="0"/>
              <a:t>Producer</a:t>
            </a:r>
            <a:r>
              <a:rPr lang="ko-KR" altLang="en-US" dirty="0"/>
              <a:t>은 데이터를 제공 </a:t>
            </a:r>
            <a:r>
              <a:rPr lang="en-US" altLang="ko-KR" dirty="0"/>
              <a:t>– </a:t>
            </a:r>
            <a:r>
              <a:rPr lang="ko-KR" altLang="en-US" dirty="0"/>
              <a:t>주어진 기능을 수행한 후 성공이냐 </a:t>
            </a:r>
            <a:r>
              <a:rPr lang="ko-KR" altLang="en-US" dirty="0" err="1"/>
              <a:t>실패냐에</a:t>
            </a:r>
            <a:r>
              <a:rPr lang="ko-KR" altLang="en-US" dirty="0"/>
              <a:t> 따라 다른 함수</a:t>
            </a:r>
            <a:r>
              <a:rPr lang="en-US" altLang="ko-KR" dirty="0"/>
              <a:t>(resolve </a:t>
            </a:r>
            <a:r>
              <a:rPr lang="ko-KR" altLang="en-US" dirty="0"/>
              <a:t>또는</a:t>
            </a:r>
            <a:r>
              <a:rPr lang="en-US" altLang="ko-KR" dirty="0"/>
              <a:t> reject)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3"/>
            <a:r>
              <a:rPr lang="en-US" altLang="ko-KR" dirty="0"/>
              <a:t>Consumer</a:t>
            </a:r>
            <a:r>
              <a:rPr lang="ko-KR" altLang="en-US" dirty="0"/>
              <a:t>은 데이터를 사용 </a:t>
            </a:r>
            <a:r>
              <a:rPr lang="en-US" altLang="ko-KR" dirty="0"/>
              <a:t>– then, catch, finally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en-US" altLang="ko-KR" dirty="0"/>
              <a:t>then( )</a:t>
            </a:r>
            <a:r>
              <a:rPr lang="ko-KR" altLang="en-US" dirty="0"/>
              <a:t>은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반환하기 때문에 반환된 프라미스에서 </a:t>
            </a:r>
            <a:r>
              <a:rPr lang="en-US" altLang="ko-KR" dirty="0"/>
              <a:t>catch( )</a:t>
            </a:r>
            <a:r>
              <a:rPr lang="ko-KR" altLang="en-US" dirty="0"/>
              <a:t>를 다시 호출하 수 있음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chaining</a:t>
            </a:r>
            <a:r>
              <a:rPr lang="ko-KR" altLang="en-US" dirty="0">
                <a:sym typeface="Wingdings" panose="05000000000000000000" pitchFamily="2" charset="2"/>
              </a:rPr>
              <a:t>이라고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936501" y="2159967"/>
            <a:ext cx="9943815" cy="25202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Consumer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promise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 producer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에서 성공일 때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여기서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value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 할당된 값은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sucess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!'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성공하셨군요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 producer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에서 실패일 때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error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 할당된 값은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'something wrong!'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실패 여부와 관계 없이 무조건 실행해야하는 코드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'Be happy~'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936500" y="5111534"/>
            <a:ext cx="9943815" cy="28917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0309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026208" y="1295870"/>
            <a:ext cx="9153333" cy="460851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시간이 오래 걸리는 작업 수행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예 용량이 큰 파일 읽기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'doing something...'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주어진 작업이 성공했을 때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주어진 작업에 실패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에러 발생 시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reject('fail!')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endParaRPr lang="en-US" altLang="ko-KR" sz="1400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promise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 producer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에서 성공일 때 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성공하셨군요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 producer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에서 실패일 때 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실패 여부와 관계 없이 무조건 실행해야하는 코드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프로그램을 종료합니다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237886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2.10 </a:t>
            </a:r>
            <a:r>
              <a:rPr lang="ko-KR" altLang="en-US" dirty="0"/>
              <a:t>숫자와 문자열 자료형 변환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더하기 연산</a:t>
            </a:r>
            <a:r>
              <a:rPr lang="en-US" altLang="ko-KR" dirty="0">
                <a:sym typeface="Wingdings" panose="05000000000000000000" pitchFamily="2" charset="2"/>
              </a:rPr>
              <a:t>(+)</a:t>
            </a:r>
            <a:r>
              <a:rPr lang="ko-KR" altLang="en-US" dirty="0">
                <a:sym typeface="Wingdings" panose="05000000000000000000" pitchFamily="2" charset="2"/>
              </a:rPr>
              <a:t>을 제외한 사칙 연산자는 문자열 자료형을 숫자형 자료형으로 자동 변환함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EA3FCF-B7AC-40B3-B3CF-E02EC937EAE0}"/>
              </a:ext>
            </a:extLst>
          </p:cNvPr>
          <p:cNvSpPr/>
          <p:nvPr/>
        </p:nvSpPr>
        <p:spPr>
          <a:xfrm>
            <a:off x="936501" y="1245187"/>
            <a:ext cx="5983220" cy="151803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'52 - 100'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1, '52 - 100'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2, -48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3, -48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4, -48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5, -48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EE63AD-9EB8-D57F-9088-7379FC3B371D}"/>
              </a:ext>
            </a:extLst>
          </p:cNvPr>
          <p:cNvSpPr/>
          <p:nvPr/>
        </p:nvSpPr>
        <p:spPr>
          <a:xfrm>
            <a:off x="2376661" y="2789589"/>
            <a:ext cx="5983220" cy="151803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 * 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1, '52 * 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2, 5200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3, 5200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4, 5200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5, 5200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A9B82C-75FC-841D-C3BF-42B6D8B36F89}"/>
              </a:ext>
            </a:extLst>
          </p:cNvPr>
          <p:cNvSpPr/>
          <p:nvPr/>
        </p:nvSpPr>
        <p:spPr>
          <a:xfrm>
            <a:off x="3928111" y="4348279"/>
            <a:ext cx="5983220" cy="151803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 / 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1, '52 / 100'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2, 0.52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3, 0.52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4, 0.52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'52'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5, 0.52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258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I - 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실행 결과는</a:t>
            </a:r>
            <a:r>
              <a:rPr lang="en-US" altLang="ko-KR" dirty="0"/>
              <a:t>?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026208" y="1295870"/>
            <a:ext cx="9153333" cy="237626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0307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II - 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실행 결과는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026208" y="1295870"/>
            <a:ext cx="9153333" cy="338437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8" y="5184303"/>
            <a:ext cx="4220164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559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II - 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실행 결과는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026208" y="1223864"/>
            <a:ext cx="9153333" cy="34563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'fail'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8" y="5184303"/>
            <a:ext cx="4096322" cy="3334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0557" y="3178239"/>
            <a:ext cx="5040560" cy="108012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7872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5040957" y="2636314"/>
            <a:ext cx="5802470" cy="268771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'fail'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5040957" y="1258592"/>
            <a:ext cx="5802470" cy="128769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93" y="4828657"/>
            <a:ext cx="406774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9422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432445" y="1290171"/>
            <a:ext cx="5400600" cy="403814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'Start'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비동시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방식으로 업무 처리 시작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5905053" y="1290171"/>
            <a:ext cx="5400600" cy="403814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'fail'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비동기 방식 업무 종료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23087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Promise(</a:t>
            </a:r>
            <a:r>
              <a:rPr lang="ko-KR" altLang="en-US" dirty="0" err="1"/>
              <a:t>프라미스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5112965" y="641996"/>
            <a:ext cx="5400600" cy="51900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'Start'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비동시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 방식으로 업무 처리 시작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성공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!</a:t>
            </a:r>
            <a:endParaRPr lang="ko-KR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fetchNumber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reject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'fail'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비동기 방식 업무 종료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93" y="2323879"/>
            <a:ext cx="405821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92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 err="1"/>
              <a:t>Async</a:t>
            </a:r>
            <a:r>
              <a:rPr lang="en-US" altLang="ko-KR" dirty="0"/>
              <a:t>/await</a:t>
            </a:r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(1) :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/>
              <a:t>함수 안에서 비동기 방식으로 처리할 것이므로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/>
              <a:t>함수 선언 앞부분에 </a:t>
            </a:r>
            <a:r>
              <a:rPr lang="en-US" altLang="ko-KR" dirty="0"/>
              <a:t>async</a:t>
            </a:r>
            <a:r>
              <a:rPr lang="ko-KR" altLang="en-US" dirty="0"/>
              <a:t>를 붙임</a:t>
            </a:r>
            <a:endParaRPr lang="en-US" altLang="ko-KR" dirty="0"/>
          </a:p>
          <a:p>
            <a:pPr lvl="2"/>
            <a:r>
              <a:rPr lang="en-US" altLang="ko-KR" dirty="0"/>
              <a:t>(2) : </a:t>
            </a:r>
            <a:r>
              <a:rPr lang="ko-KR" altLang="en-US" dirty="0" err="1"/>
              <a:t>에크마스크립트</a:t>
            </a:r>
            <a:r>
              <a:rPr lang="ko-KR" altLang="en-US" dirty="0"/>
              <a:t> </a:t>
            </a:r>
            <a:r>
              <a:rPr lang="en-US" altLang="ko-KR" dirty="0"/>
              <a:t>2015 </a:t>
            </a:r>
            <a:r>
              <a:rPr lang="ko-KR" altLang="en-US" dirty="0"/>
              <a:t>이후에 등장한 </a:t>
            </a:r>
            <a:r>
              <a:rPr lang="en-US" altLang="ko-KR" dirty="0"/>
              <a:t>fetch( ) </a:t>
            </a:r>
            <a:r>
              <a:rPr lang="ko-KR" altLang="en-US" dirty="0"/>
              <a:t>함수는 네트워크를 통해서 서버의 자료를 가져옴</a:t>
            </a:r>
            <a:r>
              <a:rPr lang="en-US" altLang="ko-KR" dirty="0"/>
              <a:t>. </a:t>
            </a:r>
            <a:r>
              <a:rPr lang="ko-KR" altLang="en-US" dirty="0"/>
              <a:t>서버에서 자료를 가져오려면 시간이 걸릴 수 있음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fetch( ) </a:t>
            </a:r>
            <a:r>
              <a:rPr lang="ko-KR" altLang="en-US" dirty="0"/>
              <a:t>함수 앞에 </a:t>
            </a:r>
            <a:r>
              <a:rPr lang="en-US" altLang="ko-KR" dirty="0"/>
              <a:t>await</a:t>
            </a:r>
            <a:r>
              <a:rPr lang="ko-KR" altLang="en-US" dirty="0"/>
              <a:t>를 붙여서 비동기 방식으로 </a:t>
            </a:r>
            <a:r>
              <a:rPr lang="en-US" altLang="ko-KR" dirty="0"/>
              <a:t>fetch( ) </a:t>
            </a:r>
            <a:r>
              <a:rPr lang="ko-KR" altLang="en-US" dirty="0"/>
              <a:t>함수를 </a:t>
            </a:r>
            <a:r>
              <a:rPr lang="ko-KR" altLang="en-US" dirty="0" err="1"/>
              <a:t>구동시킴</a:t>
            </a:r>
            <a:r>
              <a:rPr lang="en-US" altLang="ko-KR" dirty="0"/>
              <a:t>. </a:t>
            </a:r>
            <a:r>
              <a:rPr lang="ko-KR" altLang="en-US" dirty="0"/>
              <a:t>서버로부터 자료 수신이 완료되면 </a:t>
            </a:r>
            <a:r>
              <a:rPr lang="en-US" altLang="ko-KR" dirty="0"/>
              <a:t>(3) </a:t>
            </a:r>
            <a:r>
              <a:rPr lang="ko-KR" altLang="en-US" dirty="0"/>
              <a:t>코드로 넘어감</a:t>
            </a:r>
            <a:r>
              <a:rPr lang="en-US" altLang="ko-KR" dirty="0"/>
              <a:t>. 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Fetch( 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함수는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프리미스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객체를 반환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lvl="2"/>
            <a:r>
              <a:rPr lang="en-US" altLang="ko-KR" dirty="0"/>
              <a:t>(3) : </a:t>
            </a:r>
            <a:r>
              <a:rPr lang="en-US" altLang="ko-KR" dirty="0" err="1"/>
              <a:t>response.json</a:t>
            </a:r>
            <a:r>
              <a:rPr lang="en-US" altLang="ko-KR" dirty="0"/>
              <a:t>( ) </a:t>
            </a:r>
            <a:r>
              <a:rPr lang="ko-KR" altLang="en-US" dirty="0"/>
              <a:t>함수는 </a:t>
            </a:r>
            <a:r>
              <a:rPr lang="ko-KR" altLang="en-US" dirty="0" err="1"/>
              <a:t>프라미스</a:t>
            </a:r>
            <a:r>
              <a:rPr lang="ko-KR" altLang="en-US" dirty="0"/>
              <a:t> 객체를 프로그램에서 사용 가능한 객체로 변환</a:t>
            </a:r>
            <a:r>
              <a:rPr lang="en-US" altLang="ko-KR" dirty="0"/>
              <a:t>. </a:t>
            </a:r>
            <a:r>
              <a:rPr lang="ko-KR" altLang="en-US" dirty="0"/>
              <a:t>이 과정도 시간이 걸릴 수 있어서 앞에 </a:t>
            </a:r>
            <a:r>
              <a:rPr lang="en-US" altLang="ko-KR" dirty="0"/>
              <a:t>await</a:t>
            </a:r>
            <a:r>
              <a:rPr lang="ko-KR" altLang="en-US" dirty="0"/>
              <a:t>를 붙였음</a:t>
            </a:r>
            <a:endParaRPr lang="en-US" altLang="ko-KR" dirty="0"/>
          </a:p>
          <a:p>
            <a:pPr lvl="2"/>
            <a:r>
              <a:rPr lang="en-US" altLang="ko-KR" dirty="0"/>
              <a:t>(4) </a:t>
            </a:r>
            <a:r>
              <a:rPr lang="ko-KR" altLang="en-US" dirty="0"/>
              <a:t>변환된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배열의 </a:t>
            </a:r>
            <a:r>
              <a:rPr lang="en-US" altLang="ko-KR" dirty="0"/>
              <a:t>0</a:t>
            </a:r>
            <a:r>
              <a:rPr lang="ko-KR" altLang="en-US" dirty="0"/>
              <a:t>번째 요소를 </a:t>
            </a:r>
            <a:r>
              <a:rPr lang="ko-KR" altLang="en-US" dirty="0" err="1"/>
              <a:t>콜솔</a:t>
            </a:r>
            <a:r>
              <a:rPr lang="ko-KR" altLang="en-US" dirty="0"/>
              <a:t> 창에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530560" y="1261827"/>
            <a:ext cx="8451031" cy="23363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                           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(1)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"https://jsonplaceholder.typicode.com/users"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(2) 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             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(3)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])                            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(4)   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8913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 err="1"/>
              <a:t>Async</a:t>
            </a:r>
            <a:r>
              <a:rPr lang="en-US" altLang="ko-KR" dirty="0"/>
              <a:t>/await</a:t>
            </a:r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출력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콘솔 창에 </a:t>
            </a:r>
            <a:r>
              <a:rPr lang="en-US" altLang="ko-KR" dirty="0"/>
              <a:t>A, B, C</a:t>
            </a:r>
            <a:r>
              <a:rPr lang="ko-KR" altLang="en-US" dirty="0"/>
              <a:t>가 먼저 출력되었고 이후 </a:t>
            </a:r>
            <a:r>
              <a:rPr lang="en-US" altLang="ko-KR" dirty="0" err="1"/>
              <a:t>init</a:t>
            </a:r>
            <a:r>
              <a:rPr lang="en-US" altLang="ko-KR" dirty="0"/>
              <a:t>( )</a:t>
            </a:r>
            <a:r>
              <a:rPr lang="ko-KR" altLang="en-US" dirty="0"/>
              <a:t>에 의한 출력</a:t>
            </a:r>
            <a:endParaRPr lang="en-US" altLang="ko-KR" dirty="0"/>
          </a:p>
          <a:p>
            <a:pPr lvl="2"/>
            <a:r>
              <a:rPr lang="ko-KR" altLang="en-US" dirty="0"/>
              <a:t>실행 순서</a:t>
            </a:r>
            <a:endParaRPr lang="en-US" altLang="ko-KR" dirty="0"/>
          </a:p>
          <a:p>
            <a:pPr lvl="3"/>
            <a:r>
              <a:rPr lang="en-US" altLang="ko-KR" dirty="0"/>
              <a:t>console.log(A)</a:t>
            </a:r>
          </a:p>
          <a:p>
            <a:pPr lvl="3"/>
            <a:r>
              <a:rPr lang="en-US" altLang="ko-KR" dirty="0" err="1"/>
              <a:t>init</a:t>
            </a:r>
            <a:r>
              <a:rPr lang="en-US" altLang="ko-KR" dirty="0"/>
              <a:t>( ) // </a:t>
            </a:r>
            <a:r>
              <a:rPr lang="ko-KR" altLang="en-US" dirty="0"/>
              <a:t>비동기 방식으로 수행</a:t>
            </a:r>
            <a:endParaRPr lang="en-US" altLang="ko-KR" dirty="0"/>
          </a:p>
          <a:p>
            <a:pPr lvl="3"/>
            <a:r>
              <a:rPr lang="en-US" altLang="ko-KR" dirty="0"/>
              <a:t>console.log(‘B’)</a:t>
            </a:r>
          </a:p>
          <a:p>
            <a:pPr lvl="3"/>
            <a:r>
              <a:rPr lang="en-US" altLang="ko-KR" dirty="0"/>
              <a:t>console.log(‘C’)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미정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213891-8A54-4F3E-9FEE-739E8A28A4FD}"/>
              </a:ext>
            </a:extLst>
          </p:cNvPr>
          <p:cNvSpPr/>
          <p:nvPr/>
        </p:nvSpPr>
        <p:spPr>
          <a:xfrm>
            <a:off x="1008509" y="1263824"/>
            <a:ext cx="8055456" cy="23363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                                                      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"https://jsonplaceholder.typicode.com/users"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                                       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])                            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   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21" y="1899495"/>
            <a:ext cx="4020111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940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PART II - </a:t>
            </a:r>
            <a:r>
              <a:rPr lang="en-US" altLang="ko-KR" dirty="0"/>
              <a:t>j</a:t>
            </a:r>
            <a:r>
              <a:rPr lang="en-US" altLang="ko-KR" b="1" dirty="0"/>
              <a:t>Query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120980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13 – jQuery </a:t>
            </a:r>
            <a:r>
              <a:rPr lang="ko-KR" altLang="en-US" b="1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2675556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</p:spPr>
            <p:txBody>
              <a:bodyPr/>
              <a:lstStyle/>
              <a:p>
                <a:r>
                  <a:rPr lang="ko-KR" altLang="en-US" dirty="0"/>
                  <a:t>숫자와 문자열 자료형 변환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문자열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숫자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  <a:endParaRPr lang="en-US" altLang="ko-KR" dirty="0"/>
              </a:p>
              <a:p>
                <a:pPr lvl="2"/>
                <a:r>
                  <a:rPr lang="ko-KR" altLang="en-US" dirty="0">
                    <a:sym typeface="Wingdings" panose="05000000000000000000" pitchFamily="2" charset="2"/>
                  </a:rPr>
                  <a:t>아래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코드 분석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r>
                  <a:rPr lang="ko-KR" altLang="en-US" dirty="0">
                    <a:sym typeface="Wingdings" panose="05000000000000000000" pitchFamily="2" charset="2"/>
                  </a:rPr>
                  <a:t>출력은 </a:t>
                </a:r>
                <a:r>
                  <a:rPr lang="en-US" altLang="ko-KR" dirty="0">
                    <a:sym typeface="Wingdings" panose="05000000000000000000" pitchFamily="2" charset="2"/>
                  </a:rPr>
                  <a:t>‘string’</a:t>
                </a:r>
              </a:p>
              <a:p>
                <a:pPr lvl="4"/>
                <a:r>
                  <a:rPr lang="en-US" altLang="ko-KR" dirty="0">
                    <a:sym typeface="Wingdings" panose="05000000000000000000" pitchFamily="2" charset="2"/>
                  </a:rPr>
                  <a:t>prompt(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) </a:t>
                </a:r>
                <a:r>
                  <a:rPr lang="ko-KR" altLang="en-US" dirty="0">
                    <a:sym typeface="Wingdings" panose="05000000000000000000" pitchFamily="2" charset="2"/>
                  </a:rPr>
                  <a:t>함수는 입력 받은 값을 </a:t>
                </a:r>
                <a:r>
                  <a:rPr lang="en-US" altLang="ko-KR" dirty="0">
                    <a:sym typeface="Wingdings" panose="05000000000000000000" pitchFamily="2" charset="2"/>
                  </a:rPr>
                  <a:t>String</a:t>
                </a:r>
                <a:r>
                  <a:rPr lang="ko-KR" altLang="en-US" dirty="0">
                    <a:sym typeface="Wingdings" panose="05000000000000000000" pitchFamily="2" charset="2"/>
                  </a:rPr>
                  <a:t>으로 반환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r>
                  <a:rPr lang="en-US" altLang="ko-KR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String </a:t>
                </a:r>
                <a:r>
                  <a:rPr lang="ko-KR" alt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자료형을 숫자 자료형으로 변경하기 위해 </a:t>
                </a:r>
                <a:r>
                  <a:rPr lang="en-US" altLang="ko-KR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Number( )</a:t>
                </a:r>
                <a:r>
                  <a:rPr lang="ko-KR" altLang="en-US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함수 사용</a:t>
                </a:r>
                <a:endParaRPr lang="en-US" altLang="ko-KR" dirty="0">
                  <a:solidFill>
                    <a:srgbClr val="00B050"/>
                  </a:solidFill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sym typeface="Wingdings" panose="05000000000000000000" pitchFamily="2" charset="2"/>
                </a:endParaRPr>
              </a:p>
              <a:p>
                <a:pPr lvl="3"/>
                <a:r>
                  <a:rPr lang="ko-KR" altLang="en-US" dirty="0">
                    <a:sym typeface="Wingdings" panose="05000000000000000000" pitchFamily="2" charset="2"/>
                  </a:rPr>
                  <a:t>숫자로 표현될 수 없는 문자열을 </a:t>
                </a:r>
                <a:r>
                  <a:rPr lang="en-US" altLang="ko-KR" dirty="0">
                    <a:sym typeface="Wingdings" panose="05000000000000000000" pitchFamily="2" charset="2"/>
                  </a:rPr>
                  <a:t>Number( ) </a:t>
                </a:r>
                <a:r>
                  <a:rPr lang="ko-KR" altLang="en-US" dirty="0">
                    <a:sym typeface="Wingdings" panose="05000000000000000000" pitchFamily="2" charset="2"/>
                  </a:rPr>
                  <a:t>함수의 파라미터로 넘겼을 때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NaN</a:t>
                </a:r>
                <a:r>
                  <a:rPr lang="en-US" altLang="ko-KR" dirty="0">
                    <a:sym typeface="Wingdings" panose="05000000000000000000" pitchFamily="2" charset="2"/>
                  </a:rPr>
                  <a:t>(Not a number)</a:t>
                </a:r>
                <a:r>
                  <a:rPr lang="ko-KR" altLang="en-US" dirty="0">
                    <a:sym typeface="Wingdings" panose="05000000000000000000" pitchFamily="2" charset="2"/>
                  </a:rPr>
                  <a:t>를 리턴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 lvl="4"/>
                <a:r>
                  <a:rPr lang="ko-KR" altLang="en-US" dirty="0">
                    <a:sym typeface="Wingdings" panose="05000000000000000000" pitchFamily="2" charset="2"/>
                  </a:rPr>
                  <a:t>참고 </a:t>
                </a:r>
                <a:r>
                  <a:rPr lang="en-US" altLang="ko-KR" dirty="0">
                    <a:sym typeface="Wingdings" panose="05000000000000000000" pitchFamily="2" charset="2"/>
                  </a:rPr>
                  <a:t>– </a:t>
                </a:r>
                <a:r>
                  <a:rPr lang="ko-KR" altLang="en-US" dirty="0">
                    <a:sym typeface="Wingdings" panose="05000000000000000000" pitchFamily="2" charset="2"/>
                  </a:rPr>
                  <a:t>자바스크립트는 복소수 예를 들어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rad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 err="1"/>
                  <a:t>NaN</a:t>
                </a:r>
                <a:r>
                  <a:rPr lang="en-US" altLang="ko-KR" dirty="0"/>
                  <a:t>(Not a number)</a:t>
                </a:r>
                <a:r>
                  <a:rPr lang="ko-KR" altLang="en-US" dirty="0"/>
                  <a:t>으로 표시함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3"/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66400" y="578149"/>
                <a:ext cx="10979353" cy="1745730"/>
              </a:xfrm>
              <a:blipFill>
                <a:blip r:embed="rId3"/>
                <a:stretch>
                  <a:fillRect l="-278" t="-2098" b="-138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EA3FCF-B7AC-40B3-B3CF-E02EC937EAE0}"/>
              </a:ext>
            </a:extLst>
          </p:cNvPr>
          <p:cNvSpPr/>
          <p:nvPr/>
        </p:nvSpPr>
        <p:spPr>
          <a:xfrm>
            <a:off x="2736701" y="1079847"/>
            <a:ext cx="6055228" cy="102884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 입력해주세요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     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B5640-DC76-47FF-9F84-BCD296458867}"/>
              </a:ext>
            </a:extLst>
          </p:cNvPr>
          <p:cNvSpPr/>
          <p:nvPr/>
        </p:nvSpPr>
        <p:spPr>
          <a:xfrm>
            <a:off x="2736701" y="3007842"/>
            <a:ext cx="6055228" cy="11055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 입력해주세요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     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443AEB-10AC-4EB2-B5FA-E24611B54BBF}"/>
              </a:ext>
            </a:extLst>
          </p:cNvPr>
          <p:cNvSpPr/>
          <p:nvPr/>
        </p:nvSpPr>
        <p:spPr>
          <a:xfrm>
            <a:off x="2736701" y="4759002"/>
            <a:ext cx="6055228" cy="107299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70895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jQuery</a:t>
            </a:r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모든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브라우저에서 동작하는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클라이언트</a:t>
            </a:r>
            <a:r>
              <a:rPr lang="ko-KR" altLang="en-US" dirty="0"/>
              <a:t> 자바스크립트 라이브러리</a:t>
            </a:r>
            <a:endParaRPr lang="en-US" altLang="ko-KR" dirty="0"/>
          </a:p>
          <a:p>
            <a:pPr lvl="2"/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레식</a:t>
            </a:r>
            <a:r>
              <a:rPr lang="en-US" altLang="ko-KR" dirty="0"/>
              <a:t>(John </a:t>
            </a:r>
            <a:r>
              <a:rPr lang="en-US" altLang="ko-KR" dirty="0" err="1"/>
              <a:t>Resig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 err="1"/>
              <a:t>BarCamp</a:t>
            </a:r>
            <a:r>
              <a:rPr lang="en-US" altLang="ko-KR" dirty="0"/>
              <a:t> NYC</a:t>
            </a:r>
            <a:r>
              <a:rPr lang="ko-KR" altLang="en-US" dirty="0"/>
              <a:t>에서 발표</a:t>
            </a:r>
            <a:r>
              <a:rPr lang="en-US" altLang="ko-KR" dirty="0"/>
              <a:t>, </a:t>
            </a:r>
            <a:r>
              <a:rPr lang="ko-KR" altLang="en-US" dirty="0"/>
              <a:t>무료로 사용 가능한 오픈 소스 라이브러리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문서 객체 모델</a:t>
            </a:r>
            <a:r>
              <a:rPr lang="ko-KR" altLang="en-US" dirty="0"/>
              <a:t>과 관련된 처리를 쉽게 구현</a:t>
            </a:r>
            <a:endParaRPr lang="en-US" altLang="ko-KR" dirty="0"/>
          </a:p>
          <a:p>
            <a:pPr lvl="2"/>
            <a:r>
              <a:rPr lang="ko-KR" altLang="en-US" dirty="0"/>
              <a:t>일관된 </a:t>
            </a:r>
            <a:r>
              <a:rPr lang="ko-KR" altLang="en-US" dirty="0">
                <a:solidFill>
                  <a:srgbClr val="00B050"/>
                </a:solidFill>
              </a:rPr>
              <a:t>이벤트 연결</a:t>
            </a:r>
            <a:r>
              <a:rPr lang="ko-KR" altLang="en-US" dirty="0"/>
              <a:t>을 쉽게 구현</a:t>
            </a:r>
            <a:endParaRPr lang="en-US" altLang="ko-KR" dirty="0"/>
          </a:p>
          <a:p>
            <a:pPr lvl="2"/>
            <a:r>
              <a:rPr lang="ko-KR" altLang="en-US" dirty="0"/>
              <a:t>시각적 효과를 쉽게 구현</a:t>
            </a:r>
            <a:endParaRPr lang="en-US" altLang="ko-KR" dirty="0"/>
          </a:p>
          <a:p>
            <a:pPr lvl="2"/>
            <a:r>
              <a:rPr lang="en-US" altLang="ko-KR" dirty="0"/>
              <a:t>Ajax </a:t>
            </a:r>
            <a:r>
              <a:rPr lang="ko-KR" altLang="en-US" dirty="0"/>
              <a:t>애플리케이션을 쉽게 개발</a:t>
            </a:r>
            <a:endParaRPr lang="en-US" altLang="ko-KR" dirty="0"/>
          </a:p>
          <a:p>
            <a:r>
              <a:rPr lang="en-US" altLang="ko-KR" dirty="0"/>
              <a:t>jQuery </a:t>
            </a:r>
            <a:r>
              <a:rPr lang="ko-KR" altLang="en-US" dirty="0"/>
              <a:t>라이브러리를 사용하는 두 가지 방법</a:t>
            </a:r>
            <a:endParaRPr lang="en-US" altLang="ko-KR" dirty="0"/>
          </a:p>
          <a:p>
            <a:pPr lvl="1"/>
            <a:r>
              <a:rPr lang="en-US" altLang="ko-KR" dirty="0"/>
              <a:t>CDN(Content Delivery Network) </a:t>
            </a:r>
            <a:r>
              <a:rPr lang="ko-KR" altLang="en-US" dirty="0"/>
              <a:t>호스팅을 이용하는 방법</a:t>
            </a:r>
            <a:endParaRPr lang="en-US" altLang="ko-KR" dirty="0"/>
          </a:p>
          <a:p>
            <a:pPr lvl="1"/>
            <a:r>
              <a:rPr lang="ko-KR" altLang="en-US" dirty="0"/>
              <a:t>직접 다운로드 받아서 사용 하는 방법</a:t>
            </a:r>
            <a:endParaRPr lang="en-US" altLang="ko-KR" dirty="0"/>
          </a:p>
          <a:p>
            <a:pPr lvl="2"/>
            <a:r>
              <a:rPr lang="ko-KR" altLang="en-US" dirty="0"/>
              <a:t>우리 수업에서는 직접 다운로드 받아서 사용할 예정임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62179318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라이브러리를 사용하는 방법</a:t>
            </a:r>
            <a:endParaRPr lang="en-US" altLang="ko-KR" dirty="0"/>
          </a:p>
          <a:p>
            <a:pPr lvl="1"/>
            <a:r>
              <a:rPr lang="en-US" altLang="ko-KR" dirty="0"/>
              <a:t>CDN(Content Delivery Network) </a:t>
            </a:r>
            <a:r>
              <a:rPr lang="ko-KR" altLang="en-US" dirty="0"/>
              <a:t>호스팅</a:t>
            </a:r>
            <a:endParaRPr lang="en-US" altLang="ko-KR" dirty="0"/>
          </a:p>
          <a:p>
            <a:pPr lvl="2"/>
            <a:r>
              <a:rPr lang="ko-KR" altLang="en-US" dirty="0"/>
              <a:t>여기</a:t>
            </a:r>
            <a:r>
              <a:rPr lang="en-US" altLang="ko-KR" dirty="0"/>
              <a:t>( </a:t>
            </a:r>
            <a:r>
              <a:rPr lang="en-US" altLang="ko-KR" dirty="0">
                <a:hlinkClick r:id="rId3"/>
              </a:rPr>
              <a:t>https://code.jquery.com</a:t>
            </a:r>
            <a:r>
              <a:rPr lang="en-US" altLang="ko-KR" dirty="0"/>
              <a:t> )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6525F-DFD9-401B-BD3C-C3C362F39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661" y="1655911"/>
            <a:ext cx="6514148" cy="38804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B4D9FF-F639-427E-8499-1C5B061F3AE0}"/>
              </a:ext>
            </a:extLst>
          </p:cNvPr>
          <p:cNvSpPr/>
          <p:nvPr/>
        </p:nvSpPr>
        <p:spPr>
          <a:xfrm>
            <a:off x="4350657" y="5328319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번개 7">
            <a:extLst>
              <a:ext uri="{FF2B5EF4-FFF2-40B4-BE49-F238E27FC236}">
                <a16:creationId xmlns:a16="http://schemas.microsoft.com/office/drawing/2014/main" id="{1594CF84-D9DF-426F-AE8E-05E71875CC75}"/>
              </a:ext>
            </a:extLst>
          </p:cNvPr>
          <p:cNvSpPr/>
          <p:nvPr/>
        </p:nvSpPr>
        <p:spPr>
          <a:xfrm>
            <a:off x="4206642" y="5184303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3082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라이브러리를 사용하는 방법</a:t>
            </a:r>
            <a:endParaRPr lang="en-US" altLang="ko-KR" dirty="0"/>
          </a:p>
          <a:p>
            <a:pPr lvl="1"/>
            <a:r>
              <a:rPr lang="en-US" altLang="ko-KR" dirty="0"/>
              <a:t>CDN(Content Delivery Network) </a:t>
            </a:r>
            <a:r>
              <a:rPr lang="ko-KR" altLang="en-US" dirty="0"/>
              <a:t>호스팅</a:t>
            </a:r>
            <a:endParaRPr lang="en-US" altLang="ko-KR" dirty="0"/>
          </a:p>
          <a:p>
            <a:pPr lvl="2"/>
            <a:r>
              <a:rPr lang="en-US" altLang="ko-KR" dirty="0"/>
              <a:t>“Copy to clipboard!’</a:t>
            </a:r>
            <a:r>
              <a:rPr lang="ko-KR" altLang="en-US" dirty="0"/>
              <a:t>를 클릭하여 </a:t>
            </a:r>
            <a:r>
              <a:rPr lang="en-US" altLang="ko-KR" dirty="0"/>
              <a:t>&lt;script&gt; ~ &lt;/script&gt;</a:t>
            </a:r>
            <a:r>
              <a:rPr lang="ko-KR" altLang="en-US" dirty="0"/>
              <a:t>의 내용물을 복사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복사한 내용을 붙여 넣어서 아래와 같은 파일을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36B06B-1C3D-4C52-81DA-EC05FD10D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77" y="1583903"/>
            <a:ext cx="5740718" cy="1966912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622109A4-BDD1-4D2F-8FAF-92DEB9320478}"/>
              </a:ext>
            </a:extLst>
          </p:cNvPr>
          <p:cNvSpPr/>
          <p:nvPr/>
        </p:nvSpPr>
        <p:spPr>
          <a:xfrm>
            <a:off x="7705253" y="2253159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AF6D4D-DF16-4DC5-8339-C64B405BBE50}"/>
              </a:ext>
            </a:extLst>
          </p:cNvPr>
          <p:cNvSpPr/>
          <p:nvPr/>
        </p:nvSpPr>
        <p:spPr>
          <a:xfrm>
            <a:off x="2520677" y="4032175"/>
            <a:ext cx="6264696" cy="19444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&lt;title&gt;&lt;/title&gt;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&lt;script</a:t>
            </a:r>
            <a:r>
              <a:rPr lang="ko-KR" altLang="en-US" sz="1200" b="1" dirty="0">
                <a:solidFill>
                  <a:srgbClr val="00206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2060"/>
                </a:solidFill>
                <a:latin typeface="맑은 고딕" pitchFamily="50" charset="-127"/>
              </a:rPr>
              <a:t>src</a:t>
            </a:r>
            <a:r>
              <a:rPr lang="ko-KR" altLang="en-US" sz="1200" b="1" dirty="0">
                <a:solidFill>
                  <a:srgbClr val="00206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rgbClr val="00206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https://code.jquery.com/jquery-3.5.1.js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                    integrity=“sha256-!Wo7LDvxBWT25bbQ97.../C8ycbRAkjPDc=“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                    </a:t>
            </a:r>
            <a:r>
              <a:rPr lang="en-US" altLang="ko-KR" sz="1200" b="1" dirty="0" err="1">
                <a:solidFill>
                  <a:srgbClr val="002060"/>
                </a:solidFill>
                <a:latin typeface="맑은 고딕" pitchFamily="50" charset="-127"/>
              </a:rPr>
              <a:t>crossorigin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=“</a:t>
            </a:r>
            <a:r>
              <a:rPr lang="en-US" altLang="ko-KR" sz="1200" b="1" dirty="0" err="1">
                <a:solidFill>
                  <a:srgbClr val="002060"/>
                </a:solidFill>
                <a:latin typeface="맑은 고딕" pitchFamily="50" charset="-127"/>
              </a:rPr>
              <a:t>anonymnous</a:t>
            </a:r>
            <a:r>
              <a:rPr lang="en-US" altLang="ko-KR" sz="1200" b="1" dirty="0">
                <a:solidFill>
                  <a:srgbClr val="002060"/>
                </a:solidFill>
                <a:latin typeface="맑은 고딕" pitchFamily="50" charset="-127"/>
              </a:rPr>
              <a:t>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 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   </a:t>
            </a:r>
          </a:p>
        </p:txBody>
      </p:sp>
    </p:spTree>
    <p:extLst>
      <p:ext uri="{BB962C8B-B14F-4D97-AF65-F5344CB8AC3E}">
        <p14:creationId xmlns:p14="http://schemas.microsoft.com/office/powerpoint/2010/main" val="416476220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라이브러리를 사용하는 방법</a:t>
            </a:r>
            <a:endParaRPr lang="en-US" altLang="ko-KR" dirty="0"/>
          </a:p>
          <a:p>
            <a:pPr lvl="1"/>
            <a:r>
              <a:rPr lang="ko-KR" altLang="en-US" dirty="0"/>
              <a:t>직접 다운로드 받아서 사용 하는 방법</a:t>
            </a:r>
            <a:endParaRPr lang="en-US" altLang="ko-KR" dirty="0"/>
          </a:p>
          <a:p>
            <a:pPr lvl="3"/>
            <a:r>
              <a:rPr lang="ko-KR" altLang="en-US" dirty="0"/>
              <a:t>우리 수업에서는 직접 다운로드 받아서 사용할 예정임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단계 </a:t>
            </a:r>
            <a:r>
              <a:rPr lang="en-US" altLang="ko-KR" dirty="0"/>
              <a:t>1] </a:t>
            </a:r>
            <a:r>
              <a:rPr lang="ko-KR" altLang="en-US" dirty="0"/>
              <a:t>여기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https://jquery.com/download/</a:t>
            </a:r>
            <a:r>
              <a:rPr lang="en-US" altLang="ko-KR" dirty="0"/>
              <a:t>)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단계</a:t>
            </a:r>
            <a:r>
              <a:rPr lang="en-US" altLang="ko-KR" dirty="0"/>
              <a:t> 2]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다른 이름으로 저장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작업 중인 폴더에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단계 </a:t>
            </a:r>
            <a:r>
              <a:rPr lang="en-US" altLang="ko-KR" dirty="0"/>
              <a:t>3] </a:t>
            </a:r>
            <a:r>
              <a:rPr lang="ko-KR" altLang="en-US" dirty="0"/>
              <a:t>코드 형태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A07CE5-F4E3-417A-86FF-610635A94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52" y="1814786"/>
            <a:ext cx="5586413" cy="15706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675404-B1A1-499B-A336-21BBD05BA397}"/>
              </a:ext>
            </a:extLst>
          </p:cNvPr>
          <p:cNvSpPr/>
          <p:nvPr/>
        </p:nvSpPr>
        <p:spPr>
          <a:xfrm>
            <a:off x="2439144" y="2880047"/>
            <a:ext cx="3249886" cy="237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번개 20">
            <a:extLst>
              <a:ext uri="{FF2B5EF4-FFF2-40B4-BE49-F238E27FC236}">
                <a16:creationId xmlns:a16="http://schemas.microsoft.com/office/drawing/2014/main" id="{50EE65F8-084E-4962-A8D5-72382B946E81}"/>
              </a:ext>
            </a:extLst>
          </p:cNvPr>
          <p:cNvSpPr/>
          <p:nvPr/>
        </p:nvSpPr>
        <p:spPr>
          <a:xfrm>
            <a:off x="2294012" y="2736031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8FDC6-61BC-4DA0-A39C-B55496B87CF2}"/>
              </a:ext>
            </a:extLst>
          </p:cNvPr>
          <p:cNvSpPr/>
          <p:nvPr/>
        </p:nvSpPr>
        <p:spPr>
          <a:xfrm>
            <a:off x="2470527" y="3960726"/>
            <a:ext cx="5585838" cy="20156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&lt;script</a:t>
            </a:r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src</a:t>
            </a:r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=</a:t>
            </a:r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“jquery-3.5.1.js”&gt;&lt;/script&gt;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 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&lt;/html&gt;   </a:t>
            </a:r>
          </a:p>
        </p:txBody>
      </p:sp>
    </p:spTree>
    <p:extLst>
      <p:ext uri="{BB962C8B-B14F-4D97-AF65-F5344CB8AC3E}">
        <p14:creationId xmlns:p14="http://schemas.microsoft.com/office/powerpoint/2010/main" val="313300432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라이브러리를 사용하는 방법</a:t>
            </a:r>
            <a:endParaRPr lang="en-US" altLang="ko-KR" dirty="0"/>
          </a:p>
          <a:p>
            <a:pPr lvl="1"/>
            <a:r>
              <a:rPr lang="ko-KR" altLang="en-US" dirty="0"/>
              <a:t>직접 다운로드 받아서 사용 하는 방법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단계 </a:t>
            </a:r>
            <a:r>
              <a:rPr lang="en-US" altLang="ko-KR" dirty="0"/>
              <a:t>4(</a:t>
            </a:r>
            <a:r>
              <a:rPr lang="ko-KR" altLang="en-US" dirty="0"/>
              <a:t>선택 사항</a:t>
            </a:r>
            <a:r>
              <a:rPr lang="en-US" altLang="ko-KR" dirty="0"/>
              <a:t>)] jquery-3.5.1.js</a:t>
            </a:r>
            <a:r>
              <a:rPr lang="ko-KR" altLang="en-US" dirty="0"/>
              <a:t> 파일의 위치 변경</a:t>
            </a:r>
            <a:endParaRPr lang="en-US" altLang="ko-KR" dirty="0"/>
          </a:p>
          <a:p>
            <a:pPr lvl="3"/>
            <a:r>
              <a:rPr lang="ko-KR" altLang="en-US" dirty="0"/>
              <a:t>아래 </a:t>
            </a:r>
            <a:r>
              <a:rPr lang="en-US" altLang="ko-KR" dirty="0"/>
              <a:t>Html </a:t>
            </a:r>
            <a:r>
              <a:rPr lang="ko-KR" altLang="en-US" dirty="0"/>
              <a:t>문서가 저장된 폴더 밑에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폴더를 만들고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jquery-3.5.1.js </a:t>
            </a:r>
            <a:r>
              <a:rPr lang="ko-KR" altLang="en-US" dirty="0"/>
              <a:t>파일이 있을 경우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향후 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</a:rPr>
              <a:t>&lt;script</a:t>
            </a:r>
            <a:r>
              <a:rPr lang="ko-KR" altLang="en-US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ko-KR" altLang="en-US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</a:rPr>
              <a:t>“</a:t>
            </a:r>
            <a:r>
              <a:rPr lang="en-US" altLang="ko-KR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 </a:t>
            </a:r>
            <a:r>
              <a:rPr lang="ko-KR" altLang="en-US" b="1" dirty="0">
                <a:solidFill>
                  <a:schemeClr val="tx1"/>
                </a:solidFill>
                <a:latin typeface="맑은 고딕" pitchFamily="50" charset="-127"/>
              </a:rPr>
              <a:t>코드는 포함되어 있다고 가정함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81DD65-F389-48FE-BC30-043794CCC508}"/>
              </a:ext>
            </a:extLst>
          </p:cNvPr>
          <p:cNvSpPr/>
          <p:nvPr/>
        </p:nvSpPr>
        <p:spPr>
          <a:xfrm>
            <a:off x="2470527" y="1943943"/>
            <a:ext cx="6264696" cy="26642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&lt;title&gt;&lt;/title&gt;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&lt;script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 err="1">
                <a:solidFill>
                  <a:srgbClr val="00B050"/>
                </a:solidFill>
                <a:latin typeface="맑은 고딕" pitchFamily="50" charset="-127"/>
              </a:rPr>
              <a:t>src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=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“</a:t>
            </a:r>
            <a:r>
              <a:rPr lang="en-US" altLang="ko-KR" sz="1600" b="1" dirty="0" err="1">
                <a:solidFill>
                  <a:srgbClr val="00B050"/>
                </a:solidFill>
                <a:latin typeface="맑은 고딕" pitchFamily="50" charset="-127"/>
              </a:rPr>
              <a:t>js</a:t>
            </a:r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&lt;body&gt; 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&lt;/html&gt;   </a:t>
            </a:r>
          </a:p>
        </p:txBody>
      </p:sp>
    </p:spTree>
    <p:extLst>
      <p:ext uri="{BB962C8B-B14F-4D97-AF65-F5344CB8AC3E}">
        <p14:creationId xmlns:p14="http://schemas.microsoft.com/office/powerpoint/2010/main" val="116120688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13.3 $(document).ready( )</a:t>
            </a:r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를 사용하는 모든</a:t>
            </a:r>
            <a:r>
              <a:rPr lang="en-US" altLang="ko-KR" dirty="0"/>
              <a:t> </a:t>
            </a:r>
            <a:r>
              <a:rPr lang="ko-KR" altLang="en-US" dirty="0"/>
              <a:t>웹 페이지는 다음과 같은 코드로 시작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$(document).</a:t>
            </a:r>
            <a:r>
              <a:rPr lang="en-US" altLang="ko-KR" dirty="0" err="1"/>
              <a:t>readuy</a:t>
            </a:r>
            <a:r>
              <a:rPr lang="en-US" altLang="ko-KR" dirty="0"/>
              <a:t>( )</a:t>
            </a:r>
            <a:r>
              <a:rPr lang="ko-KR" altLang="en-US" dirty="0"/>
              <a:t>는 문서가 준비되면 매개변수로 넘기는 </a:t>
            </a:r>
            <a:r>
              <a:rPr lang="ko-KR" altLang="en-US" dirty="0" err="1"/>
              <a:t>콜백</a:t>
            </a:r>
            <a:r>
              <a:rPr lang="ko-KR" altLang="en-US" dirty="0"/>
              <a:t> 함수를 실행하는 의미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81DD65-F389-48FE-BC30-043794CCC508}"/>
              </a:ext>
            </a:extLst>
          </p:cNvPr>
          <p:cNvSpPr/>
          <p:nvPr/>
        </p:nvSpPr>
        <p:spPr>
          <a:xfrm>
            <a:off x="1224533" y="1295871"/>
            <a:ext cx="352839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EE5634-6C2D-4D61-AD52-41C10886A0F3}"/>
              </a:ext>
            </a:extLst>
          </p:cNvPr>
          <p:cNvSpPr/>
          <p:nvPr/>
        </p:nvSpPr>
        <p:spPr>
          <a:xfrm>
            <a:off x="1224533" y="2592015"/>
            <a:ext cx="820891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alert(‘First Ready!’);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08E1A-A78C-4211-8435-B2EFE1E209D6}"/>
              </a:ext>
            </a:extLst>
          </p:cNvPr>
          <p:cNvSpPr/>
          <p:nvPr/>
        </p:nvSpPr>
        <p:spPr>
          <a:xfrm>
            <a:off x="1224533" y="3600127"/>
            <a:ext cx="8208912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 alert(‘First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 alert(‘Second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 alert(‘Third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0F126-61F9-4000-B924-6ECEF5467F71}"/>
              </a:ext>
            </a:extLst>
          </p:cNvPr>
          <p:cNvSpPr/>
          <p:nvPr/>
        </p:nvSpPr>
        <p:spPr>
          <a:xfrm>
            <a:off x="5400997" y="1290005"/>
            <a:ext cx="4032448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window.onload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216C06-A8E2-4DDF-99DC-24AF68188170}"/>
              </a:ext>
            </a:extLst>
          </p:cNvPr>
          <p:cNvSpPr/>
          <p:nvPr/>
        </p:nvSpPr>
        <p:spPr>
          <a:xfrm>
            <a:off x="1229841" y="4752255"/>
            <a:ext cx="8208912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$(document).ready( function( ) { alert(‘Third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 alert(‘First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 alert(‘Second Ready!’);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B305E69C-D31D-43B3-A536-B80AF2C58769}"/>
              </a:ext>
            </a:extLst>
          </p:cNvPr>
          <p:cNvSpPr/>
          <p:nvPr/>
        </p:nvSpPr>
        <p:spPr>
          <a:xfrm>
            <a:off x="4896941" y="1557847"/>
            <a:ext cx="360040" cy="432048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733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13.3 $(document).ready( )</a:t>
            </a:r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를 사용하는 모든</a:t>
            </a:r>
            <a:r>
              <a:rPr lang="en-US" altLang="ko-KR" dirty="0"/>
              <a:t> </a:t>
            </a:r>
            <a:r>
              <a:rPr lang="ko-KR" altLang="en-US" dirty="0"/>
              <a:t>웹 페이지는 다음과 같은 코드로 시작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자바스크립트에서 식별자로 쓸 수 있는 특수 기호는 </a:t>
            </a:r>
            <a:r>
              <a:rPr lang="en-US" altLang="ko-KR" dirty="0">
                <a:solidFill>
                  <a:srgbClr val="00B050"/>
                </a:solidFill>
              </a:rPr>
              <a:t>$</a:t>
            </a:r>
            <a:r>
              <a:rPr lang="ko-KR" altLang="en-US" dirty="0"/>
              <a:t>아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_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81DD65-F389-48FE-BC30-043794CCC508}"/>
              </a:ext>
            </a:extLst>
          </p:cNvPr>
          <p:cNvSpPr/>
          <p:nvPr/>
        </p:nvSpPr>
        <p:spPr>
          <a:xfrm>
            <a:off x="1224533" y="1295871"/>
            <a:ext cx="352839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EE5634-6C2D-4D61-AD52-41C10886A0F3}"/>
              </a:ext>
            </a:extLst>
          </p:cNvPr>
          <p:cNvSpPr/>
          <p:nvPr/>
        </p:nvSpPr>
        <p:spPr>
          <a:xfrm>
            <a:off x="1224533" y="2592015"/>
            <a:ext cx="820891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alert(‘First Ready!’);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30F126-61F9-4000-B924-6ECEF5467F71}"/>
              </a:ext>
            </a:extLst>
          </p:cNvPr>
          <p:cNvSpPr/>
          <p:nvPr/>
        </p:nvSpPr>
        <p:spPr>
          <a:xfrm>
            <a:off x="5400997" y="1290005"/>
            <a:ext cx="4032448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9C447EDB-4A0C-4A21-B624-645C547BAD11}"/>
              </a:ext>
            </a:extLst>
          </p:cNvPr>
          <p:cNvSpPr/>
          <p:nvPr/>
        </p:nvSpPr>
        <p:spPr>
          <a:xfrm>
            <a:off x="4896941" y="1557847"/>
            <a:ext cx="360040" cy="432048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8639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문석 객체를 다룰 때 가장 기본적인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선택자는 </a:t>
            </a:r>
            <a:r>
              <a:rPr lang="en-US" altLang="ko-KR" dirty="0"/>
              <a:t>jQuery</a:t>
            </a:r>
            <a:r>
              <a:rPr lang="ko-KR" altLang="en-US" dirty="0"/>
              <a:t>에서 가장 중요한 역할을 함</a:t>
            </a:r>
            <a:endParaRPr lang="en-US" altLang="ko-KR" dirty="0"/>
          </a:p>
          <a:p>
            <a:pPr lvl="3"/>
            <a:r>
              <a:rPr lang="en-US" altLang="ko-KR" dirty="0"/>
              <a:t>jQuery</a:t>
            </a:r>
            <a:r>
              <a:rPr lang="ko-KR" altLang="en-US" dirty="0"/>
              <a:t>의 선택자는 웹 개발에서 많이 사용되는 </a:t>
            </a:r>
            <a:r>
              <a:rPr lang="en-US" altLang="ko-KR" dirty="0"/>
              <a:t>CSS</a:t>
            </a:r>
            <a:r>
              <a:rPr lang="ko-KR" altLang="en-US" dirty="0"/>
              <a:t>의 선택자와 유사</a:t>
            </a:r>
            <a:endParaRPr lang="en-US" altLang="ko-KR" dirty="0"/>
          </a:p>
          <a:p>
            <a:pPr lvl="1"/>
            <a:r>
              <a:rPr lang="en-US" altLang="ko-KR" dirty="0"/>
              <a:t>13.4.1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en-US" altLang="ko-KR" dirty="0"/>
              <a:t>CSS</a:t>
            </a:r>
            <a:r>
              <a:rPr lang="ko-KR" altLang="en-US" dirty="0"/>
              <a:t>의 가장 기본적인 선택자는 전체 </a:t>
            </a:r>
            <a:r>
              <a:rPr lang="ko-KR" altLang="en-US" dirty="0" err="1"/>
              <a:t>선택자</a:t>
            </a:r>
            <a:r>
              <a:rPr lang="en-US" altLang="ko-KR" dirty="0"/>
              <a:t>(Wildcard Selector)</a:t>
            </a:r>
          </a:p>
          <a:p>
            <a:pPr lvl="3"/>
            <a:r>
              <a:rPr lang="en-US" altLang="ko-KR" dirty="0"/>
              <a:t>HTML</a:t>
            </a:r>
            <a:r>
              <a:rPr lang="ko-KR" altLang="en-US" dirty="0"/>
              <a:t> 페이지에 있는 모든 문서 객체를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3"/>
            <a:r>
              <a:rPr lang="ko-KR" altLang="en-US" dirty="0"/>
              <a:t>옆 코드에서 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/>
              <a:t>가 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3E762E-5C58-4058-8699-A8F0752154B2}"/>
              </a:ext>
            </a:extLst>
          </p:cNvPr>
          <p:cNvSpPr/>
          <p:nvPr/>
        </p:nvSpPr>
        <p:spPr>
          <a:xfrm>
            <a:off x="2229519" y="1295871"/>
            <a:ext cx="3528392" cy="4320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$(‘h1’).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(‘color’, ‘red);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E14D2-2E07-4817-9501-64D62CEDC74B}"/>
              </a:ext>
            </a:extLst>
          </p:cNvPr>
          <p:cNvSpPr/>
          <p:nvPr/>
        </p:nvSpPr>
        <p:spPr>
          <a:xfrm>
            <a:off x="6631285" y="2592015"/>
            <a:ext cx="3734247" cy="33123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$(‘*’).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&lt;h1&gt;Hello jQuery&lt;/h1&gt;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392652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13.4.1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두 코드 비교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CSS( ) </a:t>
            </a:r>
            <a:r>
              <a:rPr lang="ko-KR" altLang="en-US" dirty="0"/>
              <a:t>메서드는 </a:t>
            </a:r>
            <a:r>
              <a:rPr lang="en-US" altLang="ko-KR" dirty="0"/>
              <a:t>jQuery</a:t>
            </a:r>
            <a:r>
              <a:rPr lang="ko-KR" altLang="en-US" dirty="0"/>
              <a:t>의 가장 기본적인 메서드</a:t>
            </a:r>
            <a:endParaRPr lang="en-US" altLang="ko-KR" dirty="0"/>
          </a:p>
          <a:p>
            <a:pPr lvl="4"/>
            <a:r>
              <a:rPr lang="ko-KR" altLang="en-US" dirty="0"/>
              <a:t>첫 번째 파라메터에 바꾸고자 하는 스타일 속성 이름</a:t>
            </a:r>
            <a:endParaRPr lang="en-US" altLang="ko-KR" dirty="0"/>
          </a:p>
          <a:p>
            <a:pPr lvl="4"/>
            <a:r>
              <a:rPr lang="ko-KR" altLang="en-US" dirty="0"/>
              <a:t>두 번째 파라메터에 스타일 속성 값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E14D2-2E07-4817-9501-64D62CEDC74B}"/>
              </a:ext>
            </a:extLst>
          </p:cNvPr>
          <p:cNvSpPr/>
          <p:nvPr/>
        </p:nvSpPr>
        <p:spPr>
          <a:xfrm>
            <a:off x="1053833" y="1567849"/>
            <a:ext cx="3734247" cy="355978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$(‘*’).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&lt;h1&gt;Hello jQuery&lt;/h1&gt;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742EE-89FC-4C2D-B39C-4B907278641E}"/>
              </a:ext>
            </a:extLst>
          </p:cNvPr>
          <p:cNvSpPr/>
          <p:nvPr/>
        </p:nvSpPr>
        <p:spPr>
          <a:xfrm>
            <a:off x="5338021" y="1567849"/>
            <a:ext cx="5445495" cy="35597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alert(‘HTML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페이지 로드 완료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HTML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페이지에 존재하는 모든 문서 객체의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color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스타일 속성에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red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를 입력</a:t>
            </a:r>
            <a:endParaRPr lang="en-US" altLang="ko-KR" sz="105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$(‘*’).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&lt;h1&gt;Hello jQuery&lt;/h1&gt;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C32AC83-C5B1-45BE-854F-22826683C922}"/>
              </a:ext>
            </a:extLst>
          </p:cNvPr>
          <p:cNvSpPr/>
          <p:nvPr/>
        </p:nvSpPr>
        <p:spPr>
          <a:xfrm>
            <a:off x="4883030" y="2963283"/>
            <a:ext cx="360040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7875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13.4.1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브라우저에서 </a:t>
            </a:r>
            <a:r>
              <a:rPr lang="en-US" altLang="ko-KR" dirty="0"/>
              <a:t>HTML</a:t>
            </a:r>
            <a:r>
              <a:rPr lang="ko-KR" altLang="en-US" dirty="0"/>
              <a:t> 코드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742EE-89FC-4C2D-B39C-4B907278641E}"/>
              </a:ext>
            </a:extLst>
          </p:cNvPr>
          <p:cNvSpPr/>
          <p:nvPr/>
        </p:nvSpPr>
        <p:spPr>
          <a:xfrm>
            <a:off x="1152525" y="1588321"/>
            <a:ext cx="4536503" cy="9361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$(‘*’).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E06422-3C3C-4629-B6A1-7AD55B96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62" y="2629918"/>
            <a:ext cx="9201150" cy="29908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AD3DA-DFA1-448B-A402-EE31A85D0388}"/>
              </a:ext>
            </a:extLst>
          </p:cNvPr>
          <p:cNvSpPr/>
          <p:nvPr/>
        </p:nvSpPr>
        <p:spPr>
          <a:xfrm>
            <a:off x="5753101" y="1583903"/>
            <a:ext cx="4536503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&lt;h1&gt;Hello jQuery&lt;/h1&gt;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B327F5E-95C9-4154-A5C6-B930DBE00862}"/>
              </a:ext>
            </a:extLst>
          </p:cNvPr>
          <p:cNvSpPr/>
          <p:nvPr/>
        </p:nvSpPr>
        <p:spPr>
          <a:xfrm>
            <a:off x="3595042" y="427177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번개 16">
            <a:extLst>
              <a:ext uri="{FF2B5EF4-FFF2-40B4-BE49-F238E27FC236}">
                <a16:creationId xmlns:a16="http://schemas.microsoft.com/office/drawing/2014/main" id="{F7AF6F61-C8F2-4F6F-97F8-35F66AA804C2}"/>
              </a:ext>
            </a:extLst>
          </p:cNvPr>
          <p:cNvSpPr/>
          <p:nvPr/>
        </p:nvSpPr>
        <p:spPr>
          <a:xfrm>
            <a:off x="3469145" y="4173820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4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다른 자료형을 문자열 자료형 변환</a:t>
            </a:r>
            <a:endParaRPr lang="en-US" altLang="ko-KR" dirty="0"/>
          </a:p>
          <a:p>
            <a:pPr lvl="1"/>
            <a:r>
              <a:rPr lang="en-US" altLang="ko-KR" dirty="0"/>
              <a:t>&gt; String(1.23)</a:t>
            </a:r>
          </a:p>
          <a:p>
            <a:pPr lvl="1"/>
            <a:r>
              <a:rPr lang="en-US" altLang="ko-KR" dirty="0"/>
              <a:t>&gt; String(true)</a:t>
            </a:r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typeof</a:t>
            </a:r>
            <a:r>
              <a:rPr lang="en-US" altLang="ko-KR" dirty="0"/>
              <a:t>(123+’’)</a:t>
            </a:r>
          </a:p>
          <a:p>
            <a:pPr lvl="2"/>
            <a:r>
              <a:rPr lang="ko-KR" altLang="en-US" dirty="0"/>
              <a:t>문자열이 아닌 데이터에 빈 문자열을 연결하면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문자열 자료형으로 변경됨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en-US" altLang="ko-KR" dirty="0" err="1">
                <a:sym typeface="Wingdings" panose="05000000000000000000" pitchFamily="2" charset="2"/>
              </a:rPr>
              <a:t>typeof</a:t>
            </a:r>
            <a:r>
              <a:rPr lang="en-US" altLang="ko-KR" dirty="0">
                <a:sym typeface="Wingdings" panose="05000000000000000000" pitchFamily="2" charset="2"/>
              </a:rPr>
              <a:t>(true + ‘’)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</p:spTree>
    <p:extLst>
      <p:ext uri="{BB962C8B-B14F-4D97-AF65-F5344CB8AC3E}">
        <p14:creationId xmlns:p14="http://schemas.microsoft.com/office/powerpoint/2010/main" val="112976948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142709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13.4.1 </a:t>
            </a: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브라우저에서 </a:t>
            </a:r>
            <a:r>
              <a:rPr lang="en-US" altLang="ko-KR" dirty="0"/>
              <a:t>HTML</a:t>
            </a:r>
            <a:r>
              <a:rPr lang="ko-KR" altLang="en-US" dirty="0"/>
              <a:t> 코드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Html, head, script, body </a:t>
            </a:r>
            <a:r>
              <a:rPr lang="ko-KR" altLang="en-US" dirty="0"/>
              <a:t>태그까지 스타일 </a:t>
            </a:r>
            <a:r>
              <a:rPr lang="en-US" altLang="ko-KR" dirty="0"/>
              <a:t>color </a:t>
            </a:r>
            <a:r>
              <a:rPr lang="ko-KR" altLang="en-US" dirty="0"/>
              <a:t>속성의 값이 </a:t>
            </a:r>
            <a:r>
              <a:rPr lang="en-US" altLang="ko-KR" dirty="0"/>
              <a:t>red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742EE-89FC-4C2D-B39C-4B907278641E}"/>
              </a:ext>
            </a:extLst>
          </p:cNvPr>
          <p:cNvSpPr/>
          <p:nvPr/>
        </p:nvSpPr>
        <p:spPr>
          <a:xfrm>
            <a:off x="1224534" y="1583903"/>
            <a:ext cx="4536503" cy="120611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  $(‘*’).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DD850-84C5-4C34-B804-03ACFB79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68" y="1295871"/>
            <a:ext cx="37814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874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13.4.2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태그 선택자는 특별한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2EFE0-C71A-4182-B394-624A16F60759}"/>
              </a:ext>
            </a:extLst>
          </p:cNvPr>
          <p:cNvSpPr/>
          <p:nvPr/>
        </p:nvSpPr>
        <p:spPr>
          <a:xfrm>
            <a:off x="6054030" y="1667145"/>
            <a:ext cx="4536503" cy="14401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ipsum&lt;/h1&gt;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&lt;p&gt;Lorem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ipsum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dolor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sit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amet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ipsim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&lt;p&gt;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consectetur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adipiscing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elit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09B66-C7A4-4E1F-9262-1CFD08300DC6}"/>
              </a:ext>
            </a:extLst>
          </p:cNvPr>
          <p:cNvSpPr/>
          <p:nvPr/>
        </p:nvSpPr>
        <p:spPr>
          <a:xfrm>
            <a:off x="913369" y="1658091"/>
            <a:ext cx="4536503" cy="14401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2B1A1A-3036-402F-ADC3-8EC48842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37" y="3403821"/>
            <a:ext cx="32766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345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13.4.2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하나 이상의 태그를 동시에 선택하려고 할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2EFE0-C71A-4182-B394-624A16F60759}"/>
              </a:ext>
            </a:extLst>
          </p:cNvPr>
          <p:cNvSpPr/>
          <p:nvPr/>
        </p:nvSpPr>
        <p:spPr>
          <a:xfrm>
            <a:off x="6049069" y="1655912"/>
            <a:ext cx="4536503" cy="14401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ipsum&lt;/h1&gt;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&lt;p&gt;Lorem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ipsum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dolor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sit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amet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&lt;h1&gt;Lorem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ipsim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&lt;p&gt;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consectetur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adipiscing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elit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09B66-C7A4-4E1F-9262-1CFD08300DC6}"/>
              </a:ext>
            </a:extLst>
          </p:cNvPr>
          <p:cNvSpPr/>
          <p:nvPr/>
        </p:nvSpPr>
        <p:spPr>
          <a:xfrm>
            <a:off x="908408" y="1646858"/>
            <a:ext cx="4536503" cy="14401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‘h1, p’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4B587-F1F6-43FB-BD6C-12836117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626" y="3283246"/>
            <a:ext cx="33909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671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13.4.3 </a:t>
            </a:r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특정한 </a:t>
            </a:r>
            <a:r>
              <a:rPr lang="en-US" altLang="ko-KR" dirty="0"/>
              <a:t>id </a:t>
            </a:r>
            <a:r>
              <a:rPr lang="ko-KR" altLang="en-US" dirty="0"/>
              <a:t>속성이 있는 문서 객체를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id</a:t>
            </a:r>
            <a:r>
              <a:rPr lang="ko-KR" altLang="en-US" dirty="0"/>
              <a:t> 속성은 </a:t>
            </a:r>
            <a:r>
              <a:rPr lang="en-US" altLang="ko-KR" dirty="0"/>
              <a:t>HTML </a:t>
            </a:r>
            <a:r>
              <a:rPr lang="ko-KR" altLang="en-US" dirty="0"/>
              <a:t>페이지 내에서 유일한 값을 가져야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정확히 표현하기 위해 아래 코드와 같이 표현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2EFE0-C71A-4182-B394-624A16F60759}"/>
              </a:ext>
            </a:extLst>
          </p:cNvPr>
          <p:cNvSpPr/>
          <p:nvPr/>
        </p:nvSpPr>
        <p:spPr>
          <a:xfrm>
            <a:off x="6049069" y="1627337"/>
            <a:ext cx="4536503" cy="115212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id=“target”&gt;Header-1&lt;/h1&gt;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09B66-C7A4-4E1F-9262-1CFD08300DC6}"/>
              </a:ext>
            </a:extLst>
          </p:cNvPr>
          <p:cNvSpPr/>
          <p:nvPr/>
        </p:nvSpPr>
        <p:spPr>
          <a:xfrm>
            <a:off x="908408" y="1618283"/>
            <a:ext cx="4536503" cy="11611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‘#target’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40760-3AA3-4995-9F7A-22E110393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3384104"/>
            <a:ext cx="3590925" cy="1352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7BF21-FCA6-42C1-9D51-1F92224CAF56}"/>
              </a:ext>
            </a:extLst>
          </p:cNvPr>
          <p:cNvSpPr/>
          <p:nvPr/>
        </p:nvSpPr>
        <p:spPr>
          <a:xfrm>
            <a:off x="908408" y="3384104"/>
            <a:ext cx="4536503" cy="11611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‘h1#target’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9824453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13.4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13.4.4 </a:t>
            </a: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특정한 </a:t>
            </a:r>
            <a:r>
              <a:rPr lang="en-US" altLang="ko-KR" dirty="0"/>
              <a:t>class </a:t>
            </a:r>
            <a:r>
              <a:rPr lang="ko-KR" altLang="en-US" dirty="0"/>
              <a:t>속성이 있는 문서 객체를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‘h1.item’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13.4.3 </a:t>
            </a:r>
            <a:r>
              <a:rPr lang="ko-KR" altLang="en-US" dirty="0"/>
              <a:t>아이디 선택자에서 설명한 것과 같이 </a:t>
            </a:r>
            <a:r>
              <a:rPr lang="en-US" altLang="ko-KR" dirty="0"/>
              <a:t>class </a:t>
            </a:r>
            <a:r>
              <a:rPr lang="ko-KR" altLang="en-US" dirty="0"/>
              <a:t>속성을 명확히 표현</a:t>
            </a:r>
            <a:endParaRPr lang="en-US" altLang="ko-KR" dirty="0"/>
          </a:p>
          <a:p>
            <a:pPr lvl="2"/>
            <a:r>
              <a:rPr lang="ko-KR" altLang="en-US" dirty="0"/>
              <a:t>두개의 클래스 속성이 있는 문서 객체를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52EFE0-C71A-4182-B394-624A16F60759}"/>
              </a:ext>
            </a:extLst>
          </p:cNvPr>
          <p:cNvSpPr/>
          <p:nvPr/>
        </p:nvSpPr>
        <p:spPr>
          <a:xfrm>
            <a:off x="6049069" y="1627337"/>
            <a:ext cx="4536503" cy="12617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class=“item”&gt;Header-0&lt;/h1&gt;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 select”&gt;Header-1&lt;/h1&gt;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class=“item”&gt;Header-2&lt;/h1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09B66-C7A4-4E1F-9262-1CFD08300DC6}"/>
              </a:ext>
            </a:extLst>
          </p:cNvPr>
          <p:cNvSpPr/>
          <p:nvPr/>
        </p:nvSpPr>
        <p:spPr>
          <a:xfrm>
            <a:off x="908408" y="1618283"/>
            <a:ext cx="4536503" cy="12617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‘.item’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$(‘h1.item’).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(‘background’, ’red’);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87B182-D661-46C8-A3D9-C9CD44C67108}"/>
              </a:ext>
            </a:extLst>
          </p:cNvPr>
          <p:cNvSpPr/>
          <p:nvPr/>
        </p:nvSpPr>
        <p:spPr>
          <a:xfrm>
            <a:off x="908408" y="3816151"/>
            <a:ext cx="4536503" cy="12617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item.select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36D19C-356D-4FDE-9D8D-DDBE5EFF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71" y="3591074"/>
            <a:ext cx="41338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088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13.5 </a:t>
            </a:r>
            <a:r>
              <a:rPr lang="ko-KR" altLang="en-US" dirty="0"/>
              <a:t>자손</a:t>
            </a:r>
            <a:r>
              <a:rPr lang="en-US" altLang="ko-KR" dirty="0"/>
              <a:t> </a:t>
            </a:r>
            <a:r>
              <a:rPr lang="ko-KR" altLang="en-US" dirty="0"/>
              <a:t>선택자와 후손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자손 선택자와 후손 선택자는 기본 선택자의 앞에 붙여 사용하며 기본 선택자의 범위를 제한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8C620-73DB-4C43-A400-BB0FEA98B41A}"/>
              </a:ext>
            </a:extLst>
          </p:cNvPr>
          <p:cNvSpPr/>
          <p:nvPr/>
        </p:nvSpPr>
        <p:spPr>
          <a:xfrm>
            <a:off x="1296541" y="1618282"/>
            <a:ext cx="2188333" cy="2260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644C0C-EC0F-4A7C-902D-ED13D0176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68" y="1578434"/>
            <a:ext cx="5073968" cy="2260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BBC8CF-4579-46CE-83DC-93C8F26D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04" y="2101096"/>
            <a:ext cx="10953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3407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13.5 </a:t>
            </a:r>
            <a:r>
              <a:rPr lang="ko-KR" altLang="en-US" dirty="0"/>
              <a:t>자손</a:t>
            </a:r>
            <a:r>
              <a:rPr lang="en-US" altLang="ko-KR" dirty="0"/>
              <a:t> </a:t>
            </a:r>
            <a:r>
              <a:rPr lang="ko-KR" altLang="en-US" dirty="0"/>
              <a:t>선택자와 후손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13.5.1 </a:t>
            </a:r>
            <a:r>
              <a:rPr lang="ko-KR" altLang="en-US" dirty="0"/>
              <a:t>자손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자손을 선택하는 </a:t>
            </a:r>
            <a:r>
              <a:rPr lang="ko-KR" altLang="en-US" dirty="0" err="1"/>
              <a:t>선택자이며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A &gt; </a:t>
            </a:r>
            <a:r>
              <a:rPr lang="ko-KR" altLang="en-US" dirty="0"/>
              <a:t>요소 </a:t>
            </a:r>
            <a:r>
              <a:rPr lang="en-US" altLang="ko-KR" dirty="0"/>
              <a:t>B’ </a:t>
            </a:r>
            <a:r>
              <a:rPr lang="ko-KR" altLang="en-US" dirty="0"/>
              <a:t>형태로 사용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A’</a:t>
            </a:r>
            <a:r>
              <a:rPr lang="ko-KR" altLang="en-US" dirty="0"/>
              <a:t>가 부모이며 </a:t>
            </a:r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B’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A’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자손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div </a:t>
            </a:r>
            <a:r>
              <a:rPr lang="ko-KR" altLang="en-US" dirty="0"/>
              <a:t>태그에만 스타일이 적용됨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8C620-73DB-4C43-A400-BB0FEA98B41A}"/>
              </a:ext>
            </a:extLst>
          </p:cNvPr>
          <p:cNvSpPr/>
          <p:nvPr/>
        </p:nvSpPr>
        <p:spPr>
          <a:xfrm>
            <a:off x="1296541" y="2414025"/>
            <a:ext cx="3384376" cy="12242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$(‘body &gt; *’).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BB5CC-F83F-47DE-BA4D-14A89242E35B}"/>
              </a:ext>
            </a:extLst>
          </p:cNvPr>
          <p:cNvSpPr/>
          <p:nvPr/>
        </p:nvSpPr>
        <p:spPr>
          <a:xfrm>
            <a:off x="5040958" y="1915137"/>
            <a:ext cx="2028826" cy="2260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1B2CBE-4D55-4EB5-AD2C-C724BAB4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05" y="2563464"/>
            <a:ext cx="895350" cy="1009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D45FB-4ACD-4617-A886-D4C8FA79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062" y="2160895"/>
            <a:ext cx="20288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25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13.5 </a:t>
            </a:r>
            <a:r>
              <a:rPr lang="ko-KR" altLang="en-US" dirty="0"/>
              <a:t>자손</a:t>
            </a:r>
            <a:r>
              <a:rPr lang="en-US" altLang="ko-KR" dirty="0"/>
              <a:t> </a:t>
            </a:r>
            <a:r>
              <a:rPr lang="ko-KR" altLang="en-US" dirty="0"/>
              <a:t>선택자와 후손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13.5.2 </a:t>
            </a:r>
            <a:r>
              <a:rPr lang="ko-KR" altLang="en-US" dirty="0"/>
              <a:t>후손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후손을 선택하는 </a:t>
            </a:r>
            <a:r>
              <a:rPr lang="ko-KR" altLang="en-US" dirty="0" err="1"/>
              <a:t>선택자이며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A  </a:t>
            </a:r>
            <a:r>
              <a:rPr lang="ko-KR" altLang="en-US" dirty="0"/>
              <a:t>요소 </a:t>
            </a:r>
            <a:r>
              <a:rPr lang="en-US" altLang="ko-KR" dirty="0"/>
              <a:t>B’ </a:t>
            </a:r>
            <a:r>
              <a:rPr lang="ko-KR" altLang="en-US" dirty="0"/>
              <a:t>형태로 사용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요소 </a:t>
            </a:r>
            <a:r>
              <a:rPr lang="en-US" altLang="ko-KR" dirty="0"/>
              <a:t>A</a:t>
            </a:r>
            <a:r>
              <a:rPr lang="ko-KR" altLang="en-US" dirty="0"/>
              <a:t>의 후손</a:t>
            </a:r>
            <a:r>
              <a:rPr lang="en-US" altLang="ko-KR" dirty="0"/>
              <a:t>＇</a:t>
            </a:r>
            <a:r>
              <a:rPr lang="ko-KR" altLang="en-US" dirty="0"/>
              <a:t>으로 범위를 한정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body </a:t>
            </a:r>
            <a:r>
              <a:rPr lang="ko-KR" altLang="en-US" dirty="0"/>
              <a:t>태그의 모든 후손을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8C620-73DB-4C43-A400-BB0FEA98B41A}"/>
              </a:ext>
            </a:extLst>
          </p:cNvPr>
          <p:cNvSpPr/>
          <p:nvPr/>
        </p:nvSpPr>
        <p:spPr>
          <a:xfrm>
            <a:off x="1296541" y="2414025"/>
            <a:ext cx="3384376" cy="12242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$(‘body *’).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BB5CC-F83F-47DE-BA4D-14A89242E35B}"/>
              </a:ext>
            </a:extLst>
          </p:cNvPr>
          <p:cNvSpPr/>
          <p:nvPr/>
        </p:nvSpPr>
        <p:spPr>
          <a:xfrm>
            <a:off x="4824091" y="1938147"/>
            <a:ext cx="2028826" cy="2260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1B2CBE-4D55-4EB5-AD2C-C724BAB4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73" y="2563464"/>
            <a:ext cx="895350" cy="1009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EC02C8-D1F0-4BE2-8140-ED75F3697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46" y="2323879"/>
            <a:ext cx="31146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504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ID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en-US" altLang="ko-KR" dirty="0" err="1"/>
              <a:t>targetB</a:t>
            </a:r>
            <a:r>
              <a:rPr lang="en-US" altLang="ko-KR" dirty="0"/>
              <a:t>’</a:t>
            </a:r>
            <a:r>
              <a:rPr lang="ko-KR" altLang="en-US" dirty="0"/>
              <a:t>인 태그의 </a:t>
            </a:r>
            <a:r>
              <a:rPr lang="ko-KR" altLang="en-US" dirty="0">
                <a:solidFill>
                  <a:srgbClr val="00B050"/>
                </a:solidFill>
              </a:rPr>
              <a:t>자손</a:t>
            </a:r>
            <a:r>
              <a:rPr lang="ko-KR" altLang="en-US" dirty="0"/>
              <a:t>의 </a:t>
            </a:r>
            <a:r>
              <a:rPr lang="en-US" altLang="ko-KR" dirty="0"/>
              <a:t>color </a:t>
            </a:r>
            <a:r>
              <a:rPr lang="ko-KR" altLang="en-US" dirty="0"/>
              <a:t>속성을 </a:t>
            </a:r>
            <a:endParaRPr lang="en-US" altLang="ko-KR" dirty="0"/>
          </a:p>
          <a:p>
            <a:pPr lvl="1"/>
            <a:r>
              <a:rPr lang="en-US" altLang="ko-KR" dirty="0"/>
              <a:t>‘blue’</a:t>
            </a:r>
            <a:r>
              <a:rPr lang="ko-KR" altLang="en-US" dirty="0"/>
              <a:t>로 변경하는 스크립트 작성</a:t>
            </a:r>
            <a:endParaRPr lang="en-US" altLang="ko-KR" dirty="0"/>
          </a:p>
          <a:p>
            <a:pPr lvl="1"/>
            <a:r>
              <a:rPr lang="en-US" altLang="ko-KR" dirty="0"/>
              <a:t>‘green’</a:t>
            </a:r>
            <a:r>
              <a:rPr lang="ko-KR" altLang="en-US" dirty="0"/>
              <a:t>으로 변경하는 스크립트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BB5CC-F83F-47DE-BA4D-14A89242E35B}"/>
              </a:ext>
            </a:extLst>
          </p:cNvPr>
          <p:cNvSpPr/>
          <p:nvPr/>
        </p:nvSpPr>
        <p:spPr>
          <a:xfrm>
            <a:off x="1080517" y="1672032"/>
            <a:ext cx="2304256" cy="36562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BFB1A5-8B57-40F9-86CC-484C39E2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25" y="2720776"/>
            <a:ext cx="1114425" cy="21907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86ED98-AD4F-48B1-81C2-46C45444CAF5}"/>
              </a:ext>
            </a:extLst>
          </p:cNvPr>
          <p:cNvSpPr/>
          <p:nvPr/>
        </p:nvSpPr>
        <p:spPr>
          <a:xfrm>
            <a:off x="3772085" y="3528119"/>
            <a:ext cx="1114425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46570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ID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en-US" altLang="ko-KR" dirty="0" err="1"/>
              <a:t>targetB</a:t>
            </a:r>
            <a:r>
              <a:rPr lang="en-US" altLang="ko-KR" dirty="0"/>
              <a:t>’</a:t>
            </a:r>
            <a:r>
              <a:rPr lang="ko-KR" altLang="en-US" dirty="0"/>
              <a:t>인 태그의 </a:t>
            </a:r>
            <a:r>
              <a:rPr lang="ko-KR" altLang="en-US" dirty="0">
                <a:solidFill>
                  <a:srgbClr val="00B050"/>
                </a:solidFill>
              </a:rPr>
              <a:t>자손</a:t>
            </a:r>
            <a:r>
              <a:rPr lang="ko-KR" altLang="en-US" dirty="0"/>
              <a:t>의 </a:t>
            </a:r>
            <a:r>
              <a:rPr lang="en-US" altLang="ko-KR" dirty="0"/>
              <a:t>color </a:t>
            </a:r>
            <a:r>
              <a:rPr lang="ko-KR" altLang="en-US" dirty="0"/>
              <a:t>속성을 </a:t>
            </a:r>
            <a:endParaRPr lang="en-US" altLang="ko-KR" dirty="0"/>
          </a:p>
          <a:p>
            <a:pPr lvl="1"/>
            <a:r>
              <a:rPr lang="en-US" altLang="ko-KR" dirty="0"/>
              <a:t>‘blue’</a:t>
            </a:r>
            <a:r>
              <a:rPr lang="ko-KR" altLang="en-US" dirty="0"/>
              <a:t>로 변경하는 스크립트 작성</a:t>
            </a:r>
            <a:endParaRPr lang="en-US" altLang="ko-KR" dirty="0"/>
          </a:p>
          <a:p>
            <a:pPr lvl="1"/>
            <a:r>
              <a:rPr lang="en-US" altLang="ko-KR" dirty="0"/>
              <a:t>‘green’</a:t>
            </a:r>
            <a:r>
              <a:rPr lang="ko-KR" altLang="en-US" dirty="0"/>
              <a:t>으로 변경하는 스크립트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BB5CC-F83F-47DE-BA4D-14A89242E35B}"/>
              </a:ext>
            </a:extLst>
          </p:cNvPr>
          <p:cNvSpPr/>
          <p:nvPr/>
        </p:nvSpPr>
        <p:spPr>
          <a:xfrm>
            <a:off x="1080517" y="1672032"/>
            <a:ext cx="2304256" cy="36562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BFB1A5-8B57-40F9-86CC-484C39E2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25" y="2720776"/>
            <a:ext cx="1114425" cy="21907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86ED98-AD4F-48B1-81C2-46C45444CAF5}"/>
              </a:ext>
            </a:extLst>
          </p:cNvPr>
          <p:cNvSpPr/>
          <p:nvPr/>
        </p:nvSpPr>
        <p:spPr>
          <a:xfrm>
            <a:off x="3772085" y="3528119"/>
            <a:ext cx="1114425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F5E33D-ADFD-468F-AF68-784B0C4E03F2}"/>
              </a:ext>
            </a:extLst>
          </p:cNvPr>
          <p:cNvSpPr/>
          <p:nvPr/>
        </p:nvSpPr>
        <p:spPr>
          <a:xfrm>
            <a:off x="6837785" y="2592015"/>
            <a:ext cx="3888432" cy="118423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$(‘#target &gt; *’).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47E145-D018-4EAB-8BB7-AD8751C85D8C}"/>
              </a:ext>
            </a:extLst>
          </p:cNvPr>
          <p:cNvSpPr/>
          <p:nvPr/>
        </p:nvSpPr>
        <p:spPr>
          <a:xfrm>
            <a:off x="6837785" y="3928058"/>
            <a:ext cx="3888432" cy="118423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$(‘#target &gt; *’).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‘green’);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4023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부울</a:t>
            </a:r>
            <a:r>
              <a:rPr lang="ko-KR" altLang="en-US" dirty="0"/>
              <a:t> 자료형 변환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숫자 자료형과 문자열 자료형이 변환되는 것과 마찬가지로 다른 자료형을 </a:t>
            </a:r>
            <a:r>
              <a:rPr lang="ko-KR" altLang="en-US" dirty="0" err="1">
                <a:sym typeface="Wingdings" panose="05000000000000000000" pitchFamily="2" charset="2"/>
              </a:rPr>
              <a:t>부울</a:t>
            </a:r>
            <a:r>
              <a:rPr lang="ko-KR" altLang="en-US" dirty="0">
                <a:sym typeface="Wingdings" panose="05000000000000000000" pitchFamily="2" charset="2"/>
              </a:rPr>
              <a:t> 자료형으로 변환할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문자열 자료형을 숫자 자료형으로 바꿔 주는 </a:t>
            </a:r>
            <a:r>
              <a:rPr lang="en-US" altLang="ko-KR" dirty="0">
                <a:sym typeface="Wingdings" panose="05000000000000000000" pitchFamily="2" charset="2"/>
              </a:rPr>
              <a:t>Number( ) </a:t>
            </a:r>
            <a:r>
              <a:rPr lang="ko-KR" altLang="en-US" dirty="0">
                <a:sym typeface="Wingdings" panose="05000000000000000000" pitchFamily="2" charset="2"/>
              </a:rPr>
              <a:t>함수와 같이 불 자료형으로 바꿀 때는 </a:t>
            </a:r>
            <a:r>
              <a:rPr lang="en-US" altLang="ko-KR" dirty="0">
                <a:sym typeface="Wingdings" panose="05000000000000000000" pitchFamily="2" charset="2"/>
              </a:rPr>
              <a:t>Boolean( )</a:t>
            </a:r>
            <a:r>
              <a:rPr lang="ko-KR" altLang="en-US" dirty="0">
                <a:sym typeface="Wingdings" panose="05000000000000000000" pitchFamily="2" charset="2"/>
              </a:rPr>
              <a:t>함수를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아래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코드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‘0’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‘false’</a:t>
            </a:r>
            <a:r>
              <a:rPr lang="ko-KR" altLang="en-US" dirty="0">
                <a:sym typeface="Wingdings" panose="05000000000000000000" pitchFamily="2" charset="2"/>
              </a:rPr>
              <a:t>과 같은 문자열 자료형은 </a:t>
            </a:r>
            <a:r>
              <a:rPr lang="ko-KR" altLang="en-US" dirty="0" err="1">
                <a:sym typeface="Wingdings" panose="05000000000000000000" pitchFamily="2" charset="2"/>
              </a:rPr>
              <a:t>부울</a:t>
            </a:r>
            <a:r>
              <a:rPr lang="ko-KR" altLang="en-US" dirty="0">
                <a:sym typeface="Wingdings" panose="05000000000000000000" pitchFamily="2" charset="2"/>
              </a:rPr>
              <a:t> 자료형으로 변경하면 </a:t>
            </a:r>
            <a:r>
              <a:rPr lang="en-US" altLang="ko-KR" dirty="0">
                <a:sym typeface="Wingdings" panose="05000000000000000000" pitchFamily="2" charset="2"/>
              </a:rPr>
              <a:t>true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alert( Boolean(‘ ‘) ); 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Space(‘ ‘)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문자열 자료형 따라서 </a:t>
            </a:r>
            <a:r>
              <a:rPr lang="ko-KR" altLang="en-US" dirty="0" err="1">
                <a:sym typeface="Wingdings" panose="05000000000000000000" pitchFamily="2" charset="2"/>
              </a:rPr>
              <a:t>부울</a:t>
            </a:r>
            <a:r>
              <a:rPr lang="ko-KR" altLang="en-US" dirty="0">
                <a:sym typeface="Wingdings" panose="05000000000000000000" pitchFamily="2" charset="2"/>
              </a:rPr>
              <a:t> 자료형으로 변경하면 </a:t>
            </a:r>
            <a:r>
              <a:rPr lang="en-US" altLang="ko-KR" dirty="0">
                <a:sym typeface="Wingdings" panose="05000000000000000000" pitchFamily="2" charset="2"/>
              </a:rPr>
              <a:t>true</a:t>
            </a:r>
          </a:p>
          <a:p>
            <a:pPr marL="542925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3450225" y="1615489"/>
            <a:ext cx="4305300" cy="16289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Boolean(0)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Boolean(‘’)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 ‘) );		// space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ture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Boolean(null)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Boolean(undefined) );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DE3862-0CB4-4C25-BAE6-DEDA4A961AC0}"/>
              </a:ext>
            </a:extLst>
          </p:cNvPr>
          <p:cNvSpPr/>
          <p:nvPr/>
        </p:nvSpPr>
        <p:spPr>
          <a:xfrm>
            <a:off x="3450225" y="3672135"/>
            <a:ext cx="4305300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Boolean(‘0’)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Boolean(‘false’)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21582981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ID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en-US" altLang="ko-KR" dirty="0" err="1"/>
              <a:t>targetB</a:t>
            </a:r>
            <a:r>
              <a:rPr lang="en-US" altLang="ko-KR" dirty="0"/>
              <a:t>’</a:t>
            </a:r>
            <a:r>
              <a:rPr lang="ko-KR" altLang="en-US" dirty="0"/>
              <a:t>인 태그의 </a:t>
            </a:r>
            <a:r>
              <a:rPr lang="ko-KR" altLang="en-US" dirty="0">
                <a:solidFill>
                  <a:srgbClr val="00B050"/>
                </a:solidFill>
              </a:rPr>
              <a:t>후손</a:t>
            </a:r>
            <a:r>
              <a:rPr lang="ko-KR" altLang="en-US" dirty="0"/>
              <a:t>의 </a:t>
            </a:r>
            <a:r>
              <a:rPr lang="en-US" altLang="ko-KR" dirty="0"/>
              <a:t>color </a:t>
            </a:r>
            <a:r>
              <a:rPr lang="ko-KR" altLang="en-US" dirty="0"/>
              <a:t>속성을 </a:t>
            </a:r>
            <a:r>
              <a:rPr lang="en-US" altLang="ko-KR" dirty="0"/>
              <a:t>‘blue’</a:t>
            </a:r>
            <a:r>
              <a:rPr lang="ko-KR" altLang="en-US" dirty="0"/>
              <a:t>로 변경하는 스크립트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6BB5CC-F83F-47DE-BA4D-14A89242E35B}"/>
              </a:ext>
            </a:extLst>
          </p:cNvPr>
          <p:cNvSpPr/>
          <p:nvPr/>
        </p:nvSpPr>
        <p:spPr>
          <a:xfrm>
            <a:off x="1080517" y="1095968"/>
            <a:ext cx="2304256" cy="365628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&lt;ul 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targetB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&lt;li&gt;Apple&lt;/li&gt;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&lt;li&gt;Bag&lt;/li&gt;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&lt;li&gt;Elephant&lt;/li&gt;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86ED98-AD4F-48B1-81C2-46C45444CAF5}"/>
              </a:ext>
            </a:extLst>
          </p:cNvPr>
          <p:cNvSpPr/>
          <p:nvPr/>
        </p:nvSpPr>
        <p:spPr>
          <a:xfrm>
            <a:off x="3772085" y="2952055"/>
            <a:ext cx="1114425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613509-BF51-455B-9951-714733006E27}"/>
              </a:ext>
            </a:extLst>
          </p:cNvPr>
          <p:cNvSpPr/>
          <p:nvPr/>
        </p:nvSpPr>
        <p:spPr>
          <a:xfrm>
            <a:off x="6837785" y="2631914"/>
            <a:ext cx="3888432" cy="13482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‘#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targetB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*’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B18456-664E-409A-A70F-628D0C4B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62" y="2168525"/>
            <a:ext cx="8953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943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13.6 </a:t>
            </a:r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속성 선택자는 기본 </a:t>
            </a:r>
            <a:r>
              <a:rPr lang="ko-KR" altLang="en-US" dirty="0" err="1"/>
              <a:t>선택자</a:t>
            </a:r>
            <a:r>
              <a:rPr lang="ko-KR" altLang="en-US" dirty="0"/>
              <a:t> 뒤에 붙여서 사용</a:t>
            </a:r>
            <a:endParaRPr lang="en-US" altLang="ko-KR" dirty="0"/>
          </a:p>
          <a:p>
            <a:pPr lvl="2"/>
            <a:r>
              <a:rPr lang="ko-KR" altLang="en-US" dirty="0"/>
              <a:t>아래 코드의 경우 </a:t>
            </a:r>
            <a:r>
              <a:rPr lang="en-US" altLang="ko-KR" dirty="0"/>
              <a:t>input </a:t>
            </a:r>
            <a:r>
              <a:rPr lang="ko-KR" altLang="en-US" dirty="0"/>
              <a:t>태그들을 태그 선택자로 구분하기 어려움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Id </a:t>
            </a:r>
            <a:r>
              <a:rPr lang="ko-KR" altLang="en-US" dirty="0"/>
              <a:t>선택자나 </a:t>
            </a:r>
            <a:r>
              <a:rPr lang="en-US" altLang="ko-KR" dirty="0"/>
              <a:t>class </a:t>
            </a:r>
            <a:r>
              <a:rPr lang="ko-KR" altLang="en-US" dirty="0"/>
              <a:t>선택자를 사용하기 위해 태그에 </a:t>
            </a:r>
            <a:r>
              <a:rPr lang="en-US" altLang="ko-KR" dirty="0"/>
              <a:t>id </a:t>
            </a:r>
            <a:r>
              <a:rPr lang="ko-KR" altLang="en-US" dirty="0"/>
              <a:t>또는 </a:t>
            </a:r>
            <a:r>
              <a:rPr lang="en-US" altLang="ko-KR" dirty="0"/>
              <a:t>class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부여하는 것도 번거로움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value </a:t>
            </a:r>
            <a:r>
              <a:rPr lang="ko-KR" altLang="en-US" dirty="0"/>
              <a:t>속성을 지정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62325E-9CA4-45B6-A62B-79417C0C2FA7}"/>
              </a:ext>
            </a:extLst>
          </p:cNvPr>
          <p:cNvSpPr/>
          <p:nvPr/>
        </p:nvSpPr>
        <p:spPr>
          <a:xfrm>
            <a:off x="1570427" y="1943943"/>
            <a:ext cx="403244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&lt;input type = “text”/&gt;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&lt;input type = “password”/&gt;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&lt;input type = “radio”/&gt;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&lt;input type = “checkbox”/&gt;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&lt;input type = “file”/&gt;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25F8E2-3055-4C04-8769-E99318025DB7}"/>
              </a:ext>
            </a:extLst>
          </p:cNvPr>
          <p:cNvSpPr/>
          <p:nvPr/>
        </p:nvSpPr>
        <p:spPr>
          <a:xfrm>
            <a:off x="5883549" y="1943943"/>
            <a:ext cx="4498851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$(‘input[type=“text”]’).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(‘Hello jQuery..!’);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F8E763-4C22-4A7A-B291-E41182DA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26" y="3635919"/>
            <a:ext cx="5753100" cy="323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70888-1733-4FD7-8786-30BC2A88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476" y="3948307"/>
            <a:ext cx="57626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515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 err="1"/>
              <a:t>선택자</a:t>
            </a:r>
            <a:r>
              <a:rPr lang="ko-KR" altLang="en-US" dirty="0"/>
              <a:t> 중에 </a:t>
            </a:r>
            <a:r>
              <a:rPr lang="en-US" altLang="ko-KR" dirty="0"/>
              <a:t>: </a:t>
            </a:r>
            <a:r>
              <a:rPr lang="ko-KR" altLang="en-US" dirty="0"/>
              <a:t>기호를 포함하는 선택자를 필터 선택자라고 부름</a:t>
            </a:r>
            <a:endParaRPr lang="en-US" altLang="ko-KR" dirty="0"/>
          </a:p>
          <a:p>
            <a:pPr lvl="1"/>
            <a:r>
              <a:rPr lang="en-US" altLang="ko-KR" dirty="0"/>
              <a:t>13.7.1 </a:t>
            </a:r>
            <a:r>
              <a:rPr lang="ko-KR" altLang="en-US" dirty="0"/>
              <a:t>입력 양식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속성 선택자를 사용하면 </a:t>
            </a:r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type </a:t>
            </a:r>
            <a:r>
              <a:rPr lang="ko-KR" altLang="en-US" dirty="0"/>
              <a:t>속성에 따라 문서 객체를 선택할 수 있음</a:t>
            </a:r>
            <a:endParaRPr lang="en-US" altLang="ko-KR" dirty="0"/>
          </a:p>
          <a:p>
            <a:pPr lvl="2"/>
            <a:r>
              <a:rPr lang="ko-KR" altLang="en-US" dirty="0"/>
              <a:t>입력 양식 필터 선택자를 사용하면 조금 더 간편하게 처리 가능</a:t>
            </a:r>
            <a:endParaRPr lang="en-US" altLang="ko-KR" dirty="0"/>
          </a:p>
          <a:p>
            <a:pPr lvl="2"/>
            <a:r>
              <a:rPr lang="ko-KR" altLang="en-US" dirty="0"/>
              <a:t>필터 선택자는 기본 </a:t>
            </a:r>
            <a:r>
              <a:rPr lang="ko-KR" altLang="en-US" dirty="0" err="1"/>
              <a:t>선택자</a:t>
            </a:r>
            <a:r>
              <a:rPr lang="ko-KR" altLang="en-US" dirty="0"/>
              <a:t> 뒤에 사용</a:t>
            </a:r>
            <a:endParaRPr lang="en-US" altLang="ko-KR" dirty="0"/>
          </a:p>
          <a:p>
            <a:pPr lvl="2"/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r>
              <a:rPr lang="ko-KR" altLang="en-US" dirty="0"/>
              <a:t> 몇 개를 아래 표에 제시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입력 양식 필더 선택자는 </a:t>
            </a:r>
            <a:r>
              <a:rPr lang="en-US" altLang="ko-KR" dirty="0"/>
              <a:t>‘</a:t>
            </a:r>
            <a:r>
              <a:rPr lang="en-US" altLang="ko-KR" dirty="0" err="1"/>
              <a:t>input:button</a:t>
            </a:r>
            <a:r>
              <a:rPr lang="en-US" altLang="ko-KR" dirty="0"/>
              <a:t>’</a:t>
            </a:r>
            <a:r>
              <a:rPr lang="ko-KR" altLang="en-US" dirty="0"/>
              <a:t>의 형태로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964B518-03B8-4D38-B358-834E67435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94283"/>
              </p:ext>
            </p:extLst>
          </p:nvPr>
        </p:nvGraphicFramePr>
        <p:xfrm>
          <a:off x="1440556" y="2880047"/>
          <a:ext cx="894184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072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6594771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선택자</a:t>
                      </a:r>
                      <a:r>
                        <a:rPr lang="ko-KR" altLang="en-US" sz="1400" dirty="0"/>
                        <a:t>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:button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input</a:t>
                      </a:r>
                      <a:r>
                        <a:rPr lang="ko-KR" altLang="en-US" sz="1400" dirty="0"/>
                        <a:t> 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button</a:t>
                      </a:r>
                      <a:r>
                        <a:rPr lang="ko-KR" altLang="en-US" sz="1400" dirty="0"/>
                        <a:t>인 문서 객체와 </a:t>
                      </a:r>
                      <a:r>
                        <a:rPr lang="en-US" altLang="ko-KR" sz="1400" dirty="0"/>
                        <a:t>button </a:t>
                      </a:r>
                      <a:r>
                        <a:rPr lang="ko-KR" altLang="en-US" sz="1400" dirty="0"/>
                        <a:t>태그를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:checkbox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input</a:t>
                      </a:r>
                      <a:r>
                        <a:rPr lang="ko-KR" altLang="en-US" sz="1400" dirty="0"/>
                        <a:t> 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check</a:t>
                      </a:r>
                      <a:r>
                        <a:rPr lang="ko-KR" altLang="en-US" sz="1400" dirty="0"/>
                        <a:t>인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:submit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input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 dirty="0"/>
                        <a:t>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submit</a:t>
                      </a:r>
                      <a:r>
                        <a:rPr lang="ko-KR" altLang="en-US" sz="1400" dirty="0"/>
                        <a:t>인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:text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input</a:t>
                      </a:r>
                      <a:r>
                        <a:rPr lang="ko-KR" altLang="en-US" sz="1400" dirty="0"/>
                        <a:t> 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text</a:t>
                      </a:r>
                      <a:r>
                        <a:rPr lang="ko-KR" altLang="en-US" sz="1400" dirty="0"/>
                        <a:t>인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:password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input</a:t>
                      </a:r>
                      <a:r>
                        <a:rPr lang="ko-KR" altLang="en-US" sz="1400" dirty="0"/>
                        <a:t> 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password</a:t>
                      </a:r>
                      <a:r>
                        <a:rPr lang="ko-KR" altLang="en-US" sz="1400" dirty="0"/>
                        <a:t>인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42556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:file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input</a:t>
                      </a:r>
                      <a:r>
                        <a:rPr lang="ko-KR" altLang="en-US" sz="1400" dirty="0"/>
                        <a:t> 태그 중 </a:t>
                      </a:r>
                      <a:r>
                        <a:rPr lang="en-US" altLang="ko-KR" sz="1400" dirty="0"/>
                        <a:t>type </a:t>
                      </a:r>
                      <a:r>
                        <a:rPr lang="ko-KR" altLang="en-US" sz="1400" dirty="0"/>
                        <a:t>속성이 </a:t>
                      </a:r>
                      <a:r>
                        <a:rPr lang="en-US" altLang="ko-KR" sz="1400" dirty="0"/>
                        <a:t>file</a:t>
                      </a:r>
                      <a:r>
                        <a:rPr lang="ko-KR" altLang="en-US" sz="1400" dirty="0"/>
                        <a:t>인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24888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13.7.1 </a:t>
            </a:r>
            <a:r>
              <a:rPr lang="ko-KR" altLang="en-US" dirty="0"/>
              <a:t>입력 양식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r>
              <a:rPr lang="ko-KR" altLang="en-US" dirty="0"/>
              <a:t> 몇 개를 아래 표에 제시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964B518-03B8-4D38-B358-834E67435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48427"/>
              </p:ext>
            </p:extLst>
          </p:nvPr>
        </p:nvGraphicFramePr>
        <p:xfrm>
          <a:off x="1285154" y="1583903"/>
          <a:ext cx="894184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072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6594771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선택자</a:t>
                      </a:r>
                      <a:r>
                        <a:rPr lang="ko-KR" altLang="en-US" sz="1400" dirty="0"/>
                        <a:t>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:checked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체크되어 있는 입력 양식을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:disabled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비활성화된 입력 양식을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:enabled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활성화된 입력 양식을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:focus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초점이 </a:t>
                      </a:r>
                      <a:r>
                        <a:rPr lang="ko-KR" altLang="en-US" sz="1400" dirty="0" err="1"/>
                        <a:t>맞추어져</a:t>
                      </a:r>
                      <a:r>
                        <a:rPr lang="ko-KR" altLang="en-US" sz="1400" dirty="0"/>
                        <a:t> 있는 입력 양식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:input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입력 양식을 선택</a:t>
                      </a:r>
                      <a:r>
                        <a:rPr lang="en-US" altLang="ko-KR" sz="1400" dirty="0"/>
                        <a:t>(input, </a:t>
                      </a:r>
                      <a:r>
                        <a:rPr lang="en-US" altLang="ko-KR" sz="1400" dirty="0" err="1"/>
                        <a:t>testarea</a:t>
                      </a:r>
                      <a:r>
                        <a:rPr lang="en-US" altLang="ko-KR" sz="1400" dirty="0"/>
                        <a:t>, select, button </a:t>
                      </a:r>
                      <a:r>
                        <a:rPr lang="ko-KR" altLang="en-US" sz="1400" dirty="0" err="1"/>
                        <a:t>태크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42556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:selected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5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option </a:t>
                      </a:r>
                      <a:r>
                        <a:rPr lang="ko-KR" altLang="en-US" sz="1400" dirty="0"/>
                        <a:t>객체 중 선택된 태그를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8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29304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13.7.1 </a:t>
            </a:r>
            <a:r>
              <a:rPr lang="ko-KR" altLang="en-US" dirty="0"/>
              <a:t>입력 양식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r>
              <a:rPr lang="ko-KR" altLang="en-US" dirty="0"/>
              <a:t> 사용 예제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선택한 문서 객체의 </a:t>
            </a:r>
            <a:r>
              <a:rPr lang="en-US" altLang="ko-KR" dirty="0" err="1"/>
              <a:t>val</a:t>
            </a:r>
            <a:r>
              <a:rPr lang="en-US" altLang="ko-KR" dirty="0"/>
              <a:t>( ) </a:t>
            </a:r>
            <a:r>
              <a:rPr lang="ko-KR" altLang="en-US" dirty="0"/>
              <a:t>메서드를 매개 변수 없이 사용하면 입력 양식의 </a:t>
            </a:r>
            <a:r>
              <a:rPr lang="en-US" altLang="ko-KR" dirty="0"/>
              <a:t>value </a:t>
            </a:r>
            <a:r>
              <a:rPr lang="ko-KR" altLang="en-US" dirty="0"/>
              <a:t>속성 값을 읽어 옴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위 코드를 실행 시킨 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초 이내에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 임의의 항목을 선택 하시요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BEC3E6-6F28-4F73-9384-B2B6515BD606}"/>
              </a:ext>
            </a:extLst>
          </p:cNvPr>
          <p:cNvSpPr/>
          <p:nvPr/>
        </p:nvSpPr>
        <p:spPr>
          <a:xfrm>
            <a:off x="1008509" y="1655912"/>
            <a:ext cx="4176464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&lt;select&gt;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&lt;option&gt;Apple&lt;/option&gt;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&lt;option&gt;Bag&lt;/option&gt;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&lt;option&gt;Cat&lt;/option&gt;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&lt;option&gt;Dog&lt;/option&gt;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&lt;option&gt;Elephant&lt;/option&gt;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&lt;/select&gt;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C9F6C2-8AE8-4EC2-9376-8A0C67959A5E}"/>
              </a:ext>
            </a:extLst>
          </p:cNvPr>
          <p:cNvSpPr/>
          <p:nvPr/>
        </p:nvSpPr>
        <p:spPr>
          <a:xfrm>
            <a:off x="5779665" y="1655912"/>
            <a:ext cx="4176464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setTimeout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value = $(‘select &gt;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option:selected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 value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}, 5000);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8138500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아래 코드를 참고 하여 사용자가 선택한 텍스트 박스의 배경색을 </a:t>
            </a:r>
            <a:r>
              <a:rPr lang="en-US" altLang="ko-KR" dirty="0"/>
              <a:t>gray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1"/>
            <a:r>
              <a:rPr lang="en-US" altLang="ko-KR" dirty="0" err="1"/>
              <a:t>setTimeout</a:t>
            </a:r>
            <a:r>
              <a:rPr lang="en-US" altLang="ko-KR" dirty="0"/>
              <a:t>( )</a:t>
            </a:r>
            <a:r>
              <a:rPr lang="ko-KR" altLang="en-US" dirty="0"/>
              <a:t>이나 </a:t>
            </a:r>
            <a:r>
              <a:rPr lang="en-US" altLang="ko-KR" dirty="0" err="1"/>
              <a:t>setInterval</a:t>
            </a:r>
            <a:r>
              <a:rPr lang="en-US" altLang="ko-KR" dirty="0"/>
              <a:t>( ) </a:t>
            </a:r>
            <a:r>
              <a:rPr lang="ko-KR" altLang="en-US" dirty="0"/>
              <a:t>함수를 이용하여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BEC3E6-6F28-4F73-9384-B2B6515BD606}"/>
              </a:ext>
            </a:extLst>
          </p:cNvPr>
          <p:cNvSpPr/>
          <p:nvPr/>
        </p:nvSpPr>
        <p:spPr>
          <a:xfrm>
            <a:off x="1008509" y="1655912"/>
            <a:ext cx="4176464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for=“name”&gt;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=“text”/&gt;&lt;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for=“address”&gt;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주소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=“text”/&gt;&lt;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78394478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아래 코드를 참고 하여 사용자가 선택한 텍스트 박스의 배경색을 </a:t>
            </a:r>
            <a:r>
              <a:rPr lang="en-US" altLang="ko-KR" dirty="0"/>
              <a:t>gray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1"/>
            <a:r>
              <a:rPr lang="en-US" altLang="ko-KR" dirty="0" err="1"/>
              <a:t>setTimeout</a:t>
            </a:r>
            <a:r>
              <a:rPr lang="en-US" altLang="ko-KR" dirty="0"/>
              <a:t>( )</a:t>
            </a:r>
            <a:r>
              <a:rPr lang="ko-KR" altLang="en-US" dirty="0"/>
              <a:t>이나 </a:t>
            </a:r>
            <a:r>
              <a:rPr lang="en-US" altLang="ko-KR" dirty="0" err="1"/>
              <a:t>setInterval</a:t>
            </a:r>
            <a:r>
              <a:rPr lang="en-US" altLang="ko-KR" dirty="0"/>
              <a:t>( ) </a:t>
            </a:r>
            <a:r>
              <a:rPr lang="ko-KR" altLang="en-US" dirty="0"/>
              <a:t>함수를 이용하여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위 코드의 실행 결과는 완벽하지 않고 엉성하지만 </a:t>
            </a:r>
            <a:r>
              <a:rPr lang="en-US" altLang="ko-KR" dirty="0"/>
              <a:t>… </a:t>
            </a:r>
            <a:r>
              <a:rPr lang="ko-KR" altLang="en-US" dirty="0"/>
              <a:t>일단 여기까지</a:t>
            </a:r>
            <a:r>
              <a:rPr lang="en-US" altLang="ko-KR" dirty="0"/>
              <a:t>!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BEC3E6-6F28-4F73-9384-B2B6515BD606}"/>
              </a:ext>
            </a:extLst>
          </p:cNvPr>
          <p:cNvSpPr/>
          <p:nvPr/>
        </p:nvSpPr>
        <p:spPr>
          <a:xfrm>
            <a:off x="1008509" y="1655912"/>
            <a:ext cx="4176464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for=“name”&gt;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=“text”/&gt;&lt;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&lt;label for=“address”&gt;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주소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&lt;/label&gt;&lt;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 =“text”/&gt;&lt;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C9F6C2-8AE8-4EC2-9376-8A0C67959A5E}"/>
              </a:ext>
            </a:extLst>
          </p:cNvPr>
          <p:cNvSpPr/>
          <p:nvPr/>
        </p:nvSpPr>
        <p:spPr>
          <a:xfrm>
            <a:off x="5779665" y="1655912"/>
            <a:ext cx="4176464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input:focus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’gray’);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}, 2000);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1876635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13.7.2 </a:t>
            </a:r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위치와 관련된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0ABC1B9-A055-45D7-98B1-9CA51B846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74430"/>
              </p:ext>
            </p:extLst>
          </p:nvPr>
        </p:nvGraphicFramePr>
        <p:xfrm>
          <a:off x="2736701" y="1636032"/>
          <a:ext cx="561662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262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4142362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선택자</a:t>
                      </a:r>
                      <a:r>
                        <a:rPr lang="ko-KR" altLang="en-US" sz="1400" dirty="0"/>
                        <a:t>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:odd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홀수 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:even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짝수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:first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첫 번째 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:last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마지막에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6863161-0F1F-4FF1-8829-9B3421DEA216}"/>
              </a:ext>
            </a:extLst>
          </p:cNvPr>
          <p:cNvSpPr/>
          <p:nvPr/>
        </p:nvSpPr>
        <p:spPr>
          <a:xfrm>
            <a:off x="1080517" y="3744143"/>
            <a:ext cx="2376264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2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D5B368-08F6-4C6F-A587-131053ED12EE}"/>
              </a:ext>
            </a:extLst>
          </p:cNvPr>
          <p:cNvSpPr/>
          <p:nvPr/>
        </p:nvSpPr>
        <p:spPr>
          <a:xfrm>
            <a:off x="3600797" y="3744143"/>
            <a:ext cx="4752528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’gray’);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C3FB5A-AF5F-4446-91C8-3C42B624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57" y="3208448"/>
            <a:ext cx="10572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201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13.7.2 </a:t>
            </a:r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위치와 관련된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 err="1"/>
              <a:t>체이닝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0ABC1B9-A055-45D7-98B1-9CA51B846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87982"/>
              </p:ext>
            </p:extLst>
          </p:nvPr>
        </p:nvGraphicFramePr>
        <p:xfrm>
          <a:off x="2736701" y="1636032"/>
          <a:ext cx="561662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262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4142362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선택자</a:t>
                      </a:r>
                      <a:r>
                        <a:rPr lang="ko-KR" altLang="en-US" sz="1400" dirty="0"/>
                        <a:t>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:odd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홀수 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:even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짝수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:first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첫 번째 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요소</a:t>
                      </a:r>
                      <a:r>
                        <a:rPr lang="en-US" altLang="ko-KR" sz="1400" dirty="0"/>
                        <a:t>:last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마지막에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6863161-0F1F-4FF1-8829-9B3421DEA216}"/>
              </a:ext>
            </a:extLst>
          </p:cNvPr>
          <p:cNvSpPr/>
          <p:nvPr/>
        </p:nvSpPr>
        <p:spPr>
          <a:xfrm>
            <a:off x="1080517" y="3744143"/>
            <a:ext cx="2376264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2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 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번째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D5B368-08F6-4C6F-A587-131053ED12EE}"/>
              </a:ext>
            </a:extLst>
          </p:cNvPr>
          <p:cNvSpPr/>
          <p:nvPr/>
        </p:nvSpPr>
        <p:spPr>
          <a:xfrm>
            <a:off x="3600797" y="3744143"/>
            <a:ext cx="4752528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’gray’).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‘#FFFFFF’);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C3FB5A-AF5F-4446-91C8-3C42B624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57" y="3208448"/>
            <a:ext cx="10572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871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13.7.2 </a:t>
            </a:r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ko-KR" altLang="en-US" dirty="0"/>
              <a:t>위치 필터 </a:t>
            </a:r>
            <a:r>
              <a:rPr lang="ko-KR" altLang="en-US" dirty="0" err="1"/>
              <a:t>선택자</a:t>
            </a:r>
            <a:r>
              <a:rPr lang="ko-KR" altLang="en-US" dirty="0"/>
              <a:t> 예제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863161-0F1F-4FF1-8829-9B3421DEA216}"/>
              </a:ext>
            </a:extLst>
          </p:cNvPr>
          <p:cNvSpPr/>
          <p:nvPr/>
        </p:nvSpPr>
        <p:spPr>
          <a:xfrm>
            <a:off x="1008509" y="1655911"/>
            <a:ext cx="5976664" cy="20882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table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이름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혈액형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지역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 err="1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th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강민수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AB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서울특별시 송파구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구지연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미국 캘리포니아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김미화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AB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미국 </a:t>
            </a:r>
            <a:r>
              <a:rPr lang="ko-KR" altLang="en-US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메사추세츠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김선화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O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서울 강서구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남기주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A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서울 노량진구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윤하린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B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형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서울 용산구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td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tr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table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000" b="1" dirty="0">
              <a:solidFill>
                <a:schemeClr val="tx1"/>
              </a:solidFill>
              <a:latin typeface="맑은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B507CA-A119-429C-9D8C-53047117B244}"/>
              </a:ext>
            </a:extLst>
          </p:cNvPr>
          <p:cNvSpPr/>
          <p:nvPr/>
        </p:nvSpPr>
        <p:spPr>
          <a:xfrm>
            <a:off x="1008509" y="3890632"/>
            <a:ext cx="5976664" cy="136567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$(document).ready(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()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tr:odd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'#F9F9F9'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tr:even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'#9F9F9F'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tr:first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'#000000'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'color'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'#FFFFFF'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  <a:p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937431-1783-4224-B55D-A5B838F1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50" y="2700027"/>
            <a:ext cx="2409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32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참고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부울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자료형 변환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아래 코드의 실행 결과를 예측해 보고 실행 후 결과와 비교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1080517" y="1411619"/>
            <a:ext cx="4305300" cy="16289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!!0 );	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!!‘’ );	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!!‘ ‘ );		// space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ture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!!null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!!undefined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7FC208-84DF-4903-A74F-ABF56FD8C332}"/>
              </a:ext>
            </a:extLst>
          </p:cNvPr>
          <p:cNvSpPr/>
          <p:nvPr/>
        </p:nvSpPr>
        <p:spPr>
          <a:xfrm>
            <a:off x="5756076" y="1411619"/>
            <a:ext cx="4305300" cy="16289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Boolean(0)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Boolean(‘’)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Boolean(‘ ‘) );		// space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ture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Boolean(null)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Boolean(undefined) );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4158180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13.7 </a:t>
            </a:r>
            <a:r>
              <a:rPr lang="ko-KR" altLang="en-US" dirty="0"/>
              <a:t>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en-US" altLang="ko-KR" dirty="0"/>
              <a:t>13.7.3 </a:t>
            </a:r>
            <a:r>
              <a:rPr lang="ko-KR" altLang="en-US" dirty="0"/>
              <a:t>함수 필터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는 함수 형태의 필터 </a:t>
            </a:r>
            <a:r>
              <a:rPr lang="ko-KR" altLang="en-US" dirty="0" err="1"/>
              <a:t>선택자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CB8D0AE-189C-4085-A211-F4EA0159D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48513"/>
              </p:ext>
            </p:extLst>
          </p:nvPr>
        </p:nvGraphicFramePr>
        <p:xfrm>
          <a:off x="3276761" y="1655911"/>
          <a:ext cx="4968552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483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3526069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선택자</a:t>
                      </a:r>
                      <a:r>
                        <a:rPr lang="ko-KR" altLang="en-US" sz="1000" dirty="0"/>
                        <a:t> 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:contain(</a:t>
                      </a:r>
                      <a:r>
                        <a:rPr lang="ko-KR" altLang="en-US" sz="1000" dirty="0"/>
                        <a:t>문자열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특정 문자열을 포함하는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:eq(n)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/>
                        <a:t>번째 위치하는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</a:t>
                      </a:r>
                      <a:r>
                        <a:rPr lang="en-US" altLang="ko-KR" sz="1000" dirty="0" err="1"/>
                        <a:t>gt</a:t>
                      </a:r>
                      <a:r>
                        <a:rPr lang="en-US" altLang="ko-KR" sz="1000" dirty="0"/>
                        <a:t>(n)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/>
                        <a:t>번째 초과하는 위치에 있는 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:has(h1)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H1 </a:t>
                      </a:r>
                      <a:r>
                        <a:rPr lang="ko-KR" altLang="en-US" sz="1000" dirty="0"/>
                        <a:t>태그가 있는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</a:t>
                      </a:r>
                      <a:r>
                        <a:rPr lang="en-US" altLang="ko-KR" sz="1000" dirty="0" err="1"/>
                        <a:t>lt</a:t>
                      </a:r>
                      <a:r>
                        <a:rPr lang="en-US" altLang="ko-KR" sz="1000" dirty="0"/>
                        <a:t>(n)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/>
                        <a:t>번째 미만의 위치에 있는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80193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:not(</a:t>
                      </a:r>
                      <a:r>
                        <a:rPr lang="ko-KR" altLang="en-US" sz="1000" dirty="0" err="1"/>
                        <a:t>선택자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선택자와 일치하지 않는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46599"/>
                  </a:ext>
                </a:extLst>
              </a:tr>
              <a:tr h="1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요소</a:t>
                      </a:r>
                      <a:r>
                        <a:rPr lang="en-US" altLang="ko-KR" sz="1000" dirty="0"/>
                        <a:t>:nth-child(3n+1)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3n+1</a:t>
                      </a:r>
                      <a:r>
                        <a:rPr lang="ko-KR" altLang="en-US" sz="1000" dirty="0"/>
                        <a:t>번째 위치하는 문서 객체를 선택</a:t>
                      </a:r>
                      <a:r>
                        <a:rPr lang="en-US" altLang="ko-KR" sz="1000" dirty="0"/>
                        <a:t>(1, 4, 7, …)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10183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F39EFC-C33A-4A00-A0B9-68293F1A195F}"/>
              </a:ext>
            </a:extLst>
          </p:cNvPr>
          <p:cNvSpPr/>
          <p:nvPr/>
        </p:nvSpPr>
        <p:spPr>
          <a:xfrm>
            <a:off x="1656581" y="3738757"/>
            <a:ext cx="5328592" cy="17621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script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맑은고딕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$(document).ready(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function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()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tr:eq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(0)'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'#000000'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'color'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'white'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td:nth-child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(3n+1'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'#565656'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td:nth-child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(3n+2'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'#A9A9A9'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    $(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td:nth-child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(3n'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).</a:t>
            </a:r>
            <a:r>
              <a:rPr lang="en-US" altLang="ko-KR" sz="1200" b="1" dirty="0" err="1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css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'background'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, </a:t>
            </a:r>
            <a:r>
              <a:rPr lang="en-US" altLang="ko-KR" sz="1200" b="1" dirty="0">
                <a:solidFill>
                  <a:srgbClr val="A31515"/>
                </a:solidFill>
                <a:latin typeface="맑은고딕"/>
                <a:ea typeface="돋움체" panose="020B0609000101010101" pitchFamily="49" charset="-127"/>
              </a:rPr>
              <a:t>'#F9F9F9'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맑은고딕"/>
                <a:ea typeface="돋움체" panose="020B0609000101010101" pitchFamily="49" charset="-127"/>
              </a:rPr>
              <a:t>});</a:t>
            </a:r>
          </a:p>
          <a:p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맑은고딕"/>
                <a:ea typeface="돋움체" panose="020B0609000101010101" pitchFamily="49" charset="-127"/>
              </a:rPr>
              <a:t>script</a:t>
            </a:r>
            <a:r>
              <a:rPr lang="en-US" altLang="ko-KR" sz="1200" b="1" dirty="0">
                <a:solidFill>
                  <a:srgbClr val="0000FF"/>
                </a:solidFill>
                <a:latin typeface="맑은고딕"/>
                <a:ea typeface="돋움체" panose="020B0609000101010101" pitchFamily="49" charset="-127"/>
              </a:rPr>
              <a:t>&gt;</a:t>
            </a:r>
            <a:endParaRPr lang="en-US" altLang="ko-KR" sz="400" b="1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A98A6E-A0AF-45C7-95E9-7C0AE477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05" y="3738757"/>
            <a:ext cx="23812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6903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6430741" cy="1745730"/>
          </a:xfrm>
        </p:spPr>
        <p:txBody>
          <a:bodyPr/>
          <a:lstStyle/>
          <a:p>
            <a:r>
              <a:rPr lang="en-US" altLang="ko-KR" dirty="0"/>
              <a:t>13.8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로 배열을 관리할 때는 </a:t>
            </a:r>
            <a:r>
              <a:rPr lang="en-US" altLang="ko-KR" dirty="0"/>
              <a:t>each( ) </a:t>
            </a:r>
            <a:r>
              <a:rPr lang="ko-KR" altLang="en-US" dirty="0"/>
              <a:t>메서드를 사용</a:t>
            </a:r>
            <a:endParaRPr lang="en-US" altLang="ko-KR" dirty="0"/>
          </a:p>
          <a:p>
            <a:pPr lvl="3"/>
            <a:r>
              <a:rPr lang="en-US" altLang="ko-KR" dirty="0"/>
              <a:t>each( ) </a:t>
            </a:r>
            <a:r>
              <a:rPr lang="ko-KR" altLang="en-US" dirty="0"/>
              <a:t>메서드는 매개변수로 전달한 함수로 </a:t>
            </a:r>
            <a:r>
              <a:rPr lang="en-US" altLang="ko-KR" dirty="0"/>
              <a:t>for in </a:t>
            </a:r>
            <a:r>
              <a:rPr lang="ko-KR" altLang="en-US" dirty="0"/>
              <a:t>반복문처럼 객체나 배열의 요소를 검사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13.8.1 </a:t>
            </a:r>
            <a:r>
              <a:rPr lang="ko-KR" altLang="en-US" dirty="0"/>
              <a:t>자바스크립트 배열 관리</a:t>
            </a:r>
            <a:endParaRPr lang="en-US" altLang="ko-KR" dirty="0"/>
          </a:p>
          <a:p>
            <a:pPr lvl="2"/>
            <a:r>
              <a:rPr lang="ko-KR" altLang="en-US" dirty="0"/>
              <a:t>자바스크립트 배열에 들어 있는 내용을 </a:t>
            </a:r>
            <a:r>
              <a:rPr lang="en-US" altLang="ko-KR" dirty="0"/>
              <a:t>HTML </a:t>
            </a:r>
            <a:r>
              <a:rPr lang="ko-KR" altLang="en-US" dirty="0"/>
              <a:t>페이지에 표시하는 예제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455C5-3A6C-4D04-B93F-C4EFEF1DE52D}"/>
              </a:ext>
            </a:extLst>
          </p:cNvPr>
          <p:cNvSpPr/>
          <p:nvPr/>
        </p:nvSpPr>
        <p:spPr>
          <a:xfrm>
            <a:off x="1570427" y="1718207"/>
            <a:ext cx="4176464" cy="4860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$.each(object, function(index, item) { }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$(selector).each( function(index, item){} 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88F2D1-E23F-45BF-A72D-48E75CBB777B}"/>
              </a:ext>
            </a:extLst>
          </p:cNvPr>
          <p:cNvSpPr/>
          <p:nvPr/>
        </p:nvSpPr>
        <p:spPr>
          <a:xfrm>
            <a:off x="1570427" y="3060227"/>
            <a:ext cx="4176464" cy="296879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var array = [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{name:’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Hanbit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Media’,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link:’http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://hanbit.co.kr’},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{name:’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Naver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link:’http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://naver.com’},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{name:’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Daum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link:’http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://daum.net’}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$.each(array, function(index, item)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&lt;a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href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=“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item.link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”&gt;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‘&lt;h1&gt;’+item.name + ‘&lt;/h1&gt;&lt;/a&gt;’;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09F4D8-5CB7-4889-B67F-567E5ED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3456111"/>
            <a:ext cx="21717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566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854677" cy="1745730"/>
          </a:xfrm>
        </p:spPr>
        <p:txBody>
          <a:bodyPr/>
          <a:lstStyle/>
          <a:p>
            <a:r>
              <a:rPr lang="en-US" altLang="ko-KR" dirty="0"/>
              <a:t>13.8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1"/>
            <a:r>
              <a:rPr lang="en-US" altLang="ko-KR" dirty="0"/>
              <a:t>13.8.2 jQuery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2"/>
            <a:r>
              <a:rPr lang="ko-KR" altLang="en-US" dirty="0"/>
              <a:t>자바스크립트 배열이 아니라 </a:t>
            </a:r>
            <a:r>
              <a:rPr lang="en-US" altLang="ko-KR" dirty="0"/>
              <a:t>jQuery </a:t>
            </a:r>
            <a:r>
              <a:rPr lang="ko-KR" altLang="en-US" dirty="0"/>
              <a:t>배열 객체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 배열은 배열 객체를 따로 만드는 것이 아니라 선택자로 여러 개의 문서 객체를 선택할 때 생성됨</a:t>
            </a:r>
            <a:endParaRPr lang="en-US" altLang="ko-KR" dirty="0"/>
          </a:p>
          <a:p>
            <a:pPr lvl="2"/>
            <a:r>
              <a:rPr lang="ko-KR" altLang="en-US" dirty="0"/>
              <a:t>예제 코드 준비</a:t>
            </a:r>
            <a:endParaRPr lang="en-US" altLang="ko-KR" dirty="0"/>
          </a:p>
          <a:p>
            <a:pPr lvl="3"/>
            <a:r>
              <a:rPr lang="en-US" altLang="ko-KR" dirty="0"/>
              <a:t>style </a:t>
            </a:r>
            <a:r>
              <a:rPr lang="ko-KR" altLang="en-US" dirty="0"/>
              <a:t>태그에서 </a:t>
            </a:r>
            <a:r>
              <a:rPr lang="en-US" altLang="ko-KR" dirty="0"/>
              <a:t>high-light </a:t>
            </a:r>
            <a:r>
              <a:rPr lang="ko-KR" altLang="en-US" dirty="0"/>
              <a:t>클래스에 </a:t>
            </a:r>
            <a:r>
              <a:rPr lang="en-US" altLang="ko-KR" dirty="0"/>
              <a:t>background </a:t>
            </a:r>
            <a:r>
              <a:rPr lang="ko-KR" altLang="en-US" dirty="0"/>
              <a:t>속성을 지정</a:t>
            </a:r>
            <a:endParaRPr lang="en-US" altLang="ko-KR" dirty="0"/>
          </a:p>
          <a:p>
            <a:pPr lvl="3"/>
            <a:r>
              <a:rPr lang="en-US" altLang="ko-KR" dirty="0"/>
              <a:t>Each( ) </a:t>
            </a:r>
            <a:r>
              <a:rPr lang="ko-KR" altLang="en-US" dirty="0"/>
              <a:t>메서드를 살펴보기 전에 </a:t>
            </a:r>
            <a:r>
              <a:rPr lang="en-US" altLang="ko-KR" dirty="0" err="1"/>
              <a:t>addClass</a:t>
            </a:r>
            <a:r>
              <a:rPr lang="en-US" altLang="ko-KR" dirty="0"/>
              <a:t>( ) </a:t>
            </a:r>
            <a:r>
              <a:rPr lang="ko-KR" altLang="en-US" dirty="0"/>
              <a:t>메서드와 </a:t>
            </a:r>
            <a:r>
              <a:rPr lang="en-US" altLang="ko-KR" dirty="0" err="1"/>
              <a:t>removeClass</a:t>
            </a:r>
            <a:r>
              <a:rPr lang="en-US" altLang="ko-KR" dirty="0"/>
              <a:t>( ) </a:t>
            </a:r>
            <a:r>
              <a:rPr lang="ko-KR" altLang="en-US" dirty="0"/>
              <a:t>메서드부터 살펴 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7B8C3E-2547-4884-8A43-C21ADFADEDE7}"/>
              </a:ext>
            </a:extLst>
          </p:cNvPr>
          <p:cNvSpPr/>
          <p:nvPr/>
        </p:nvSpPr>
        <p:spPr>
          <a:xfrm>
            <a:off x="6409109" y="1295871"/>
            <a:ext cx="4176464" cy="442719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.high-light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background:yellow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&lt;h1&gt;item-1&lt;/h1&gt;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&lt;h1&gt;item-2&lt;/h1&gt;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&lt;h1&gt;item-3&lt;/h1&gt;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&lt;h1&gt;item-4&lt;/h1&gt;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7A3A3F-02A3-467D-B392-A3CB27702F75}"/>
              </a:ext>
            </a:extLst>
          </p:cNvPr>
          <p:cNvSpPr/>
          <p:nvPr/>
        </p:nvSpPr>
        <p:spPr>
          <a:xfrm>
            <a:off x="1296541" y="3144391"/>
            <a:ext cx="4176464" cy="95475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(‘high-light’);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2566D4-1B23-4FB7-A17E-1C3675FB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48" y="4333870"/>
            <a:ext cx="24574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732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13.8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1"/>
            <a:r>
              <a:rPr lang="en-US" altLang="ko-KR" dirty="0"/>
              <a:t>13.8.2 jQuery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2"/>
            <a:r>
              <a:rPr lang="ko-KR" altLang="en-US" dirty="0"/>
              <a:t>자바스크립트 배열이 아니라 </a:t>
            </a:r>
            <a:r>
              <a:rPr lang="en-US" altLang="ko-KR" dirty="0"/>
              <a:t>jQuery </a:t>
            </a:r>
            <a:r>
              <a:rPr lang="ko-KR" altLang="en-US" dirty="0"/>
              <a:t>배열 객체</a:t>
            </a:r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3"/>
            <a:r>
              <a:rPr lang="en-US" altLang="ko-KR" dirty="0"/>
              <a:t>each( ) </a:t>
            </a:r>
            <a:r>
              <a:rPr lang="ko-KR" altLang="en-US" dirty="0"/>
              <a:t>메서드에 전달하는 함수의 첫 번째 매개 변수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배열의 인덱스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each( ) </a:t>
            </a:r>
            <a:r>
              <a:rPr lang="ko-KR" altLang="en-US" dirty="0">
                <a:sym typeface="Wingdings" panose="05000000000000000000" pitchFamily="2" charset="2"/>
              </a:rPr>
              <a:t>메서드에 전달하는 함수의 두 번째 매개 변수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배열의 값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7B8C3E-2547-4884-8A43-C21ADFADEDE7}"/>
              </a:ext>
            </a:extLst>
          </p:cNvPr>
          <p:cNvSpPr/>
          <p:nvPr/>
        </p:nvSpPr>
        <p:spPr>
          <a:xfrm>
            <a:off x="1152525" y="2501987"/>
            <a:ext cx="4176464" cy="28263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.high-light-0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background:yellow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.high-light-1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.high-light-2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background:blue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.high-light-3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background:green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.high-light-4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$(‘h1’).each( function(index, item)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$(item).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(‘high-light-’+index);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};);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4C664C-6A39-4167-8EF3-0AFCE2FB5A46}"/>
              </a:ext>
            </a:extLst>
          </p:cNvPr>
          <p:cNvSpPr/>
          <p:nvPr/>
        </p:nvSpPr>
        <p:spPr>
          <a:xfrm>
            <a:off x="6193086" y="2501987"/>
            <a:ext cx="4176464" cy="28263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.high-light-0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background:yellow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.high-light-1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.high-light-2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background:blue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.high-light-3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background:green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.high-light-4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$(‘h1’).each( function(index, item)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(‘high-light-’+index);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};);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D12C0418-6220-4503-BA1F-93232A5CBA25}"/>
              </a:ext>
            </a:extLst>
          </p:cNvPr>
          <p:cNvSpPr/>
          <p:nvPr/>
        </p:nvSpPr>
        <p:spPr>
          <a:xfrm>
            <a:off x="5522635" y="3875412"/>
            <a:ext cx="446194" cy="405054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2860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13.8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1"/>
            <a:r>
              <a:rPr lang="en-US" altLang="ko-KR" dirty="0"/>
              <a:t>13.8.2 jQuery </a:t>
            </a:r>
            <a:r>
              <a:rPr lang="ko-KR" altLang="en-US" dirty="0"/>
              <a:t>배열 관리</a:t>
            </a:r>
            <a:endParaRPr lang="en-US" altLang="ko-KR" dirty="0"/>
          </a:p>
          <a:p>
            <a:pPr lvl="2"/>
            <a:r>
              <a:rPr lang="ko-KR" altLang="en-US" dirty="0"/>
              <a:t>자바스크립트 배열이 아니라 </a:t>
            </a:r>
            <a:r>
              <a:rPr lang="en-US" altLang="ko-KR" dirty="0"/>
              <a:t>jQuery </a:t>
            </a:r>
            <a:r>
              <a:rPr lang="ko-KR" altLang="en-US" dirty="0"/>
              <a:t>배열 객체</a:t>
            </a:r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3"/>
            <a:r>
              <a:rPr lang="en-US" altLang="ko-KR" dirty="0"/>
              <a:t>each( ) </a:t>
            </a:r>
            <a:r>
              <a:rPr lang="ko-KR" altLang="en-US" dirty="0"/>
              <a:t>메서드에 전달하는 함수의 첫 번째 매개 변수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배열의 인덱스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each( ) </a:t>
            </a:r>
            <a:r>
              <a:rPr lang="ko-KR" altLang="en-US" dirty="0">
                <a:sym typeface="Wingdings" panose="05000000000000000000" pitchFamily="2" charset="2"/>
              </a:rPr>
              <a:t>메서드에 전달하는 함수의 두 번째 매개 변수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배열의 값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7B8C3E-2547-4884-8A43-C21ADFADEDE7}"/>
              </a:ext>
            </a:extLst>
          </p:cNvPr>
          <p:cNvSpPr/>
          <p:nvPr/>
        </p:nvSpPr>
        <p:spPr>
          <a:xfrm>
            <a:off x="1152525" y="2501987"/>
            <a:ext cx="4176464" cy="28263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.high-light-0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background:yellow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.high-light-1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.high-light-2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background:blue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.high-light-3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background:green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.high-light-4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$(‘h1’).each( function(index, item)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$(item).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(‘high-light-’+index);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};);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4C664C-6A39-4167-8EF3-0AFCE2FB5A46}"/>
              </a:ext>
            </a:extLst>
          </p:cNvPr>
          <p:cNvSpPr/>
          <p:nvPr/>
        </p:nvSpPr>
        <p:spPr>
          <a:xfrm>
            <a:off x="6193086" y="2501987"/>
            <a:ext cx="4176464" cy="28263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.high-light-0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background:yellow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.high-light-1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.high-light-2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background:blue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.high-light-3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background:green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.high-light-4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$(‘h1’).each( function(index, item)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(‘high-light-’+index);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};);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D12C0418-6220-4503-BA1F-93232A5CBA25}"/>
              </a:ext>
            </a:extLst>
          </p:cNvPr>
          <p:cNvSpPr/>
          <p:nvPr/>
        </p:nvSpPr>
        <p:spPr>
          <a:xfrm>
            <a:off x="5522635" y="3875412"/>
            <a:ext cx="446194" cy="405054"/>
          </a:xfrm>
          <a:prstGeom prst="mathEqua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29527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HTML </a:t>
            </a:r>
            <a:r>
              <a:rPr lang="ko-KR" altLang="en-US" dirty="0"/>
              <a:t>문서의 </a:t>
            </a:r>
            <a:r>
              <a:rPr lang="en-US" altLang="ko-KR" dirty="0"/>
              <a:t>body</a:t>
            </a:r>
            <a:r>
              <a:rPr lang="ko-KR" altLang="en-US" dirty="0"/>
              <a:t> 태그 내용을 살펴 보고 아래와 같은 결과가 나오도록 스크립트를 작성하라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3E2C4-B2A1-4BB0-963B-4D8F945EEDC5}"/>
              </a:ext>
            </a:extLst>
          </p:cNvPr>
          <p:cNvSpPr/>
          <p:nvPr/>
        </p:nvSpPr>
        <p:spPr>
          <a:xfrm>
            <a:off x="1008509" y="1247775"/>
            <a:ext cx="2376264" cy="44033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A16DB6-4ACF-4E96-BBE5-38C6CE8B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97" y="1484202"/>
            <a:ext cx="12763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973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HTML </a:t>
            </a:r>
            <a:r>
              <a:rPr lang="ko-KR" altLang="en-US" dirty="0"/>
              <a:t>문서의 </a:t>
            </a:r>
            <a:r>
              <a:rPr lang="en-US" altLang="ko-KR" dirty="0"/>
              <a:t>body</a:t>
            </a:r>
            <a:r>
              <a:rPr lang="ko-KR" altLang="en-US" dirty="0"/>
              <a:t> 태그 내용을 살펴 보고 아래와 같은 결과가 나오도록 스크립트를 작성하라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3E2C4-B2A1-4BB0-963B-4D8F945EEDC5}"/>
              </a:ext>
            </a:extLst>
          </p:cNvPr>
          <p:cNvSpPr/>
          <p:nvPr/>
        </p:nvSpPr>
        <p:spPr>
          <a:xfrm>
            <a:off x="1008509" y="1247775"/>
            <a:ext cx="2376264" cy="44033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&lt;h1&gt;item-0&lt;/h1&gt;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&lt;ul id =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&lt;li&gt;Cat&lt;/li&gt;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&lt;li&gt;Dog&lt;/li&gt;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&lt;li&gt;Element&lt;/li&gt;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&lt;/ul&gt;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A16DB6-4ACF-4E96-BBE5-38C6CE8B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397" y="1484202"/>
            <a:ext cx="1276350" cy="4067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2EE68A-3513-4D60-A881-F6E69F2DF716}"/>
              </a:ext>
            </a:extLst>
          </p:cNvPr>
          <p:cNvSpPr/>
          <p:nvPr/>
        </p:nvSpPr>
        <p:spPr>
          <a:xfrm>
            <a:off x="5874265" y="1232620"/>
            <a:ext cx="4783315" cy="25115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.high-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ligh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{ background : yellow;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$(‘ul’).each( function( index, item ){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$(item).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(‘high-light’);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B9D629-4766-442B-8F02-771AA1CA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04" y="3942630"/>
            <a:ext cx="32575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423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13.9 </a:t>
            </a:r>
            <a:r>
              <a:rPr lang="ko-KR" altLang="en-US" dirty="0"/>
              <a:t>객체 확장</a:t>
            </a:r>
            <a:endParaRPr lang="en-US" altLang="ko-KR" dirty="0"/>
          </a:p>
          <a:p>
            <a:pPr lvl="1"/>
            <a:r>
              <a:rPr lang="en-US" altLang="ko-KR" dirty="0"/>
              <a:t>$.extend( 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ko-KR" altLang="en-US" dirty="0"/>
              <a:t>간단하지만 중요한 메서드</a:t>
            </a:r>
            <a:endParaRPr lang="en-US" altLang="ko-KR" dirty="0"/>
          </a:p>
          <a:p>
            <a:pPr lvl="2"/>
            <a:r>
              <a:rPr lang="ko-KR" altLang="en-US" dirty="0"/>
              <a:t>객체 생성과 속성 추가를 위한 코드 확인 </a:t>
            </a:r>
            <a:r>
              <a:rPr lang="en-US" altLang="ko-KR" dirty="0"/>
              <a:t>Review</a:t>
            </a:r>
          </a:p>
          <a:p>
            <a:pPr lvl="3"/>
            <a:r>
              <a:rPr lang="ko-KR" altLang="en-US" dirty="0"/>
              <a:t>추가해야 할 속성의 개수가 매우 많다면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귀찮고 코드도 </a:t>
            </a:r>
            <a:r>
              <a:rPr lang="ko-KR" altLang="en-US" dirty="0" err="1">
                <a:sym typeface="Wingdings" panose="05000000000000000000" pitchFamily="2" charset="2"/>
              </a:rPr>
              <a:t>지저분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$.extend(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메서드는 전달 받은 객체를 합침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8A8B5-C87C-495A-B19F-95E2F45FC0C2}"/>
              </a:ext>
            </a:extLst>
          </p:cNvPr>
          <p:cNvSpPr/>
          <p:nvPr/>
        </p:nvSpPr>
        <p:spPr>
          <a:xfrm>
            <a:off x="6670279" y="852650"/>
            <a:ext cx="4176464" cy="14712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object = {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object.name =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phirippa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object.gender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‘Male’;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object.part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‘Second Guitar’;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189409-E3F8-4FA9-8BB1-5DD6E9B83CAD}"/>
              </a:ext>
            </a:extLst>
          </p:cNvPr>
          <p:cNvSpPr/>
          <p:nvPr/>
        </p:nvSpPr>
        <p:spPr>
          <a:xfrm>
            <a:off x="3226611" y="2438908"/>
            <a:ext cx="4752528" cy="32494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var object = { name : ‘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phirippa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 };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$.extend(object,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   gender : ‘Male’,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   part : ‘Second Guitar’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var output=‘’;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$.each(object, function( key, item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   output += key + ‘ : ‘ + item + ‘\n’;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 alert(output);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00607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13.10 jQuery </a:t>
            </a:r>
            <a:r>
              <a:rPr lang="ko-KR" altLang="en-US" dirty="0"/>
              <a:t>충돌 방지</a:t>
            </a:r>
            <a:endParaRPr lang="en-US" altLang="ko-KR" dirty="0"/>
          </a:p>
          <a:p>
            <a:r>
              <a:rPr lang="en-US" altLang="ko-KR" dirty="0"/>
              <a:t>13.11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13.11.1 $.extend( )</a:t>
            </a:r>
            <a:r>
              <a:rPr lang="ko-KR" altLang="en-US" dirty="0"/>
              <a:t>메서드를 사용한 옵션 객체 보완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13 – jQuery </a:t>
            </a:r>
            <a:r>
              <a:rPr lang="ko-KR" altLang="en-US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260798606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944216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14 </a:t>
            </a:r>
            <a:br>
              <a:rPr lang="en-US" altLang="ko-KR" b="1" dirty="0"/>
            </a:br>
            <a:r>
              <a:rPr lang="ko-KR" altLang="en-US" b="1" dirty="0"/>
              <a:t>문서 객체 선택과 탐색</a:t>
            </a:r>
          </a:p>
        </p:txBody>
      </p:sp>
    </p:spTree>
    <p:extLst>
      <p:ext uri="{BB962C8B-B14F-4D97-AF65-F5344CB8AC3E}">
        <p14:creationId xmlns:p14="http://schemas.microsoft.com/office/powerpoint/2010/main" val="389975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자바스크립트의 활용</a:t>
            </a:r>
            <a:endParaRPr lang="en-US" altLang="ko-KR" dirty="0"/>
          </a:p>
          <a:p>
            <a:pPr lvl="2"/>
            <a:r>
              <a:rPr lang="en-US" altLang="ko-KR" dirty="0"/>
              <a:t>2010</a:t>
            </a:r>
            <a:r>
              <a:rPr lang="ko-KR" altLang="en-US" dirty="0" err="1"/>
              <a:t>년까지만</a:t>
            </a:r>
            <a:r>
              <a:rPr lang="ko-KR" altLang="en-US" dirty="0"/>
              <a:t> 해도 자바스크립트는 웹 클라이언트 개발 이외의 용도로 사용할 수 없었음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2010</a:t>
            </a:r>
            <a:r>
              <a:rPr lang="ko-KR" altLang="en-US" dirty="0"/>
              <a:t>년부터 서버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스마트폰 애플리케이션</a:t>
            </a:r>
            <a:r>
              <a:rPr lang="en-US" altLang="ko-KR" dirty="0"/>
              <a:t>, </a:t>
            </a:r>
            <a:r>
              <a:rPr lang="ko-KR" altLang="en-US" dirty="0"/>
              <a:t>데스크탑 애플리케이션 개발 등에 활용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클라이언트 애플리케이션 개발</a:t>
            </a:r>
            <a:endParaRPr lang="en-US" altLang="ko-KR" dirty="0"/>
          </a:p>
          <a:p>
            <a:pPr lvl="2"/>
            <a:r>
              <a:rPr lang="ko-KR" altLang="en-US" dirty="0"/>
              <a:t>초기 웹은 변화하지 않는 정적인 글자로만 구성</a:t>
            </a:r>
            <a:endParaRPr lang="en-US" altLang="ko-KR" dirty="0"/>
          </a:p>
          <a:p>
            <a:pPr lvl="3"/>
            <a:r>
              <a:rPr lang="ko-KR" altLang="en-US" dirty="0"/>
              <a:t>하이퍼링크라는 매개체로 웹 문서가 연결된 문서들의 집합</a:t>
            </a:r>
            <a:endParaRPr lang="en-US" altLang="ko-KR" dirty="0"/>
          </a:p>
          <a:p>
            <a:pPr lvl="3"/>
            <a:r>
              <a:rPr lang="ko-KR" altLang="en-US" dirty="0"/>
              <a:t>자바스크립트가 </a:t>
            </a:r>
            <a:r>
              <a:rPr lang="ko-KR" altLang="en-US" dirty="0" err="1"/>
              <a:t>나오고부터</a:t>
            </a:r>
            <a:r>
              <a:rPr lang="ko-KR" altLang="en-US" dirty="0"/>
              <a:t> 웹 문서의 내용을 동적으로 바꾸거나 사용자가 </a:t>
            </a:r>
            <a:r>
              <a:rPr lang="ko-KR" altLang="en-US" dirty="0" err="1"/>
              <a:t>사용자가</a:t>
            </a:r>
            <a:r>
              <a:rPr lang="ko-KR" altLang="en-US" dirty="0"/>
              <a:t> 마우스를 클릭하는 것과 같은 이벤트를 처리 가능</a:t>
            </a:r>
            <a:endParaRPr lang="en-US" altLang="ko-KR" dirty="0"/>
          </a:p>
          <a:p>
            <a:pPr lvl="3"/>
            <a:r>
              <a:rPr lang="ko-KR" altLang="en-US" dirty="0"/>
              <a:t>따라서 일반적인 웹 문서의 개념을 넘어 애플리케이션의 모습에 </a:t>
            </a:r>
            <a:r>
              <a:rPr lang="ko-KR" altLang="en-US" dirty="0" err="1"/>
              <a:t>가까워짐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이를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웹 애플리케이션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라고 부름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별도의 프로그램 설치 없이 웹 브라우저만으로 워드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엑셀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파워포인트와 같은 애플리케이션을 사용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마이크로소프트 오피스 </a:t>
            </a:r>
            <a:r>
              <a:rPr lang="ko-KR" altLang="en-US" dirty="0" err="1">
                <a:sym typeface="Wingdings" panose="05000000000000000000" pitchFamily="2" charset="2"/>
              </a:rPr>
              <a:t>온라이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웹 서버 애플리케이션 개발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기존 웹 서비스 개발 형태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웹 클라이언트 애플리케이션을 </a:t>
            </a:r>
            <a:r>
              <a:rPr lang="ko-KR" altLang="en-US" dirty="0" err="1">
                <a:sym typeface="Wingdings" panose="05000000000000000000" pitchFamily="2" charset="2"/>
              </a:rPr>
              <a:t>자바스크립로</a:t>
            </a:r>
            <a:r>
              <a:rPr lang="ko-KR" altLang="en-US" dirty="0">
                <a:sym typeface="Wingdings" panose="05000000000000000000" pitchFamily="2" charset="2"/>
              </a:rPr>
              <a:t> 개발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웹 서버 애플리케이션을 </a:t>
            </a:r>
            <a:r>
              <a:rPr lang="en-US" altLang="ko-KR" dirty="0">
                <a:sym typeface="Wingdings" panose="05000000000000000000" pitchFamily="2" charset="2"/>
              </a:rPr>
              <a:t>C#, </a:t>
            </a:r>
            <a:r>
              <a:rPr lang="ko-KR" altLang="en-US" dirty="0">
                <a:sym typeface="Wingdings" panose="05000000000000000000" pitchFamily="2" charset="2"/>
              </a:rPr>
              <a:t>자바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루비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파이썬 등의 프로그래밍 언어로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JavaScript</a:t>
            </a:r>
            <a:r>
              <a:rPr lang="ko-KR" altLang="en-US" dirty="0">
                <a:sym typeface="Wingdings" panose="05000000000000000000" pitchFamily="2" charset="2"/>
              </a:rPr>
              <a:t>의 확장으로 볼 수 있는 </a:t>
            </a:r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가 등장하면서 웹 서버 애플리케이션도 개발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자바스크립트</a:t>
            </a:r>
            <a:r>
              <a:rPr lang="en-US" altLang="ko-KR" dirty="0">
                <a:sym typeface="Wingdings" panose="05000000000000000000" pitchFamily="2" charset="2"/>
              </a:rPr>
              <a:t>(JavaScript)</a:t>
            </a:r>
            <a:r>
              <a:rPr lang="ko-KR" altLang="en-US" dirty="0">
                <a:sym typeface="Wingdings" panose="05000000000000000000" pitchFamily="2" charset="2"/>
              </a:rPr>
              <a:t>로 클라이언트와 서버 애플리케이션 개발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en-US" altLang="ko-KR" dirty="0" err="1">
                <a:sym typeface="Wingdings" panose="05000000000000000000" pitchFamily="2" charset="2"/>
              </a:rPr>
              <a:t>Linkedin</a:t>
            </a:r>
            <a:r>
              <a:rPr lang="ko-KR" altLang="en-US" dirty="0">
                <a:sym typeface="Wingdings" panose="05000000000000000000" pitchFamily="2" charset="2"/>
              </a:rPr>
              <a:t>은 자바스크립트를 이용해 웹 서버 애플리케이션을 만들었음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개요</a:t>
            </a:r>
          </a:p>
        </p:txBody>
      </p:sp>
      <p:pic>
        <p:nvPicPr>
          <p:cNvPr id="1026" name="Picture 2" descr="LinkedIn suffers a data breach affecting 500 million users - askmarvin  technology news">
            <a:extLst>
              <a:ext uri="{FF2B5EF4-FFF2-40B4-BE49-F238E27FC236}">
                <a16:creationId xmlns:a16="http://schemas.microsoft.com/office/drawing/2014/main" id="{FF1F6C23-E6F6-4149-A29B-3AA5DEF2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83" y="4387551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91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일치 연산자</a:t>
            </a:r>
            <a:endParaRPr lang="en-US" altLang="ko-KR" dirty="0"/>
          </a:p>
          <a:p>
            <a:pPr lvl="1"/>
            <a:r>
              <a:rPr lang="ko-KR" altLang="en-US" dirty="0"/>
              <a:t>비교 연산자를 사용할 때 자동으로 자료형이 변환되어 의도하지 않은 경우가 발생할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자동으로 자료형이 변환되는 것을 막고 원하는 자료형을 확실하게 구분 짓고 싶다면 </a:t>
            </a:r>
            <a:r>
              <a:rPr lang="en-US" altLang="ko-KR" dirty="0"/>
              <a:t>‘</a:t>
            </a:r>
            <a:r>
              <a:rPr lang="ko-KR" altLang="en-US" dirty="0"/>
              <a:t>일치 연산자</a:t>
            </a:r>
            <a:r>
              <a:rPr lang="en-US" altLang="ko-KR" dirty="0"/>
              <a:t>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en-US" altLang="ko-KR" dirty="0"/>
              <a:t>===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연산자 양쪽의 자료형과 값이 일치하는가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!==  </a:t>
            </a:r>
            <a:r>
              <a:rPr lang="ko-KR" altLang="en-US" dirty="0">
                <a:sym typeface="Wingdings" panose="05000000000000000000" pitchFamily="2" charset="2"/>
              </a:rPr>
              <a:t>연산자 양쪽의 자료형과 값이 </a:t>
            </a:r>
            <a:r>
              <a:rPr lang="ko-KR" altLang="en-US" dirty="0" err="1">
                <a:sym typeface="Wingdings" panose="05000000000000000000" pitchFamily="2" charset="2"/>
              </a:rPr>
              <a:t>다른가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3450225" y="1436853"/>
            <a:ext cx="4305300" cy="126455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‘’ == false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‘’ == 0 );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 0 == false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‘237’ == 237 );		// true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DE3862-0CB4-4C25-BAE6-DEDA4A961AC0}"/>
              </a:ext>
            </a:extLst>
          </p:cNvPr>
          <p:cNvSpPr/>
          <p:nvPr/>
        </p:nvSpPr>
        <p:spPr>
          <a:xfrm>
            <a:off x="3450225" y="3957132"/>
            <a:ext cx="4305300" cy="12271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‘’ === false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‘’ === 0 );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 0 === false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‘237’ === 237 );		// false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0595413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기본 필터 메서드</a:t>
            </a:r>
            <a:endParaRPr lang="en-US" altLang="ko-KR" dirty="0"/>
          </a:p>
          <a:p>
            <a:pPr lvl="1"/>
            <a:r>
              <a:rPr lang="ko-KR" altLang="en-US" dirty="0"/>
              <a:t>예제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871D09-6E85-4369-B58B-6CC2326AA47E}"/>
              </a:ext>
            </a:extLst>
          </p:cNvPr>
          <p:cNvSpPr/>
          <p:nvPr/>
        </p:nvSpPr>
        <p:spPr>
          <a:xfrm>
            <a:off x="1368549" y="1367879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2FF6FF-BB01-43DF-AC6F-0B30938312F2}"/>
              </a:ext>
            </a:extLst>
          </p:cNvPr>
          <p:cNvSpPr/>
          <p:nvPr/>
        </p:nvSpPr>
        <p:spPr>
          <a:xfrm>
            <a:off x="5830094" y="1380356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‘black’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‘color’, ‘white’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0AA31-2F46-4315-8DD2-C51214FD6A8D}"/>
              </a:ext>
            </a:extLst>
          </p:cNvPr>
          <p:cNvSpPr/>
          <p:nvPr/>
        </p:nvSpPr>
        <p:spPr>
          <a:xfrm>
            <a:off x="5830094" y="3220580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‘black’,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‘white’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B5F31-F53E-4B64-BDD9-9FB60648559A}"/>
              </a:ext>
            </a:extLst>
          </p:cNvPr>
          <p:cNvSpPr/>
          <p:nvPr/>
        </p:nvSpPr>
        <p:spPr>
          <a:xfrm>
            <a:off x="1365598" y="3220581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‘black’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‘color’, ‘white’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A543237-059B-4AA9-BE6E-043303DF07B7}"/>
              </a:ext>
            </a:extLst>
          </p:cNvPr>
          <p:cNvSpPr/>
          <p:nvPr/>
        </p:nvSpPr>
        <p:spPr>
          <a:xfrm>
            <a:off x="5722082" y="1259867"/>
            <a:ext cx="216024" cy="21602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264AFCE-119A-4024-BC99-9BC634A6880F}"/>
              </a:ext>
            </a:extLst>
          </p:cNvPr>
          <p:cNvSpPr/>
          <p:nvPr/>
        </p:nvSpPr>
        <p:spPr>
          <a:xfrm>
            <a:off x="1257586" y="3112568"/>
            <a:ext cx="216024" cy="21602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3CDB02-3723-423C-896C-59BF469AFA60}"/>
              </a:ext>
            </a:extLst>
          </p:cNvPr>
          <p:cNvSpPr/>
          <p:nvPr/>
        </p:nvSpPr>
        <p:spPr>
          <a:xfrm>
            <a:off x="5722082" y="3127007"/>
            <a:ext cx="216024" cy="21602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2954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기본 필터 메서드</a:t>
            </a:r>
            <a:endParaRPr lang="en-US" altLang="ko-KR" dirty="0"/>
          </a:p>
          <a:p>
            <a:pPr lvl="1"/>
            <a:r>
              <a:rPr lang="en-US" altLang="ko-KR" dirty="0"/>
              <a:t>filter( ) </a:t>
            </a:r>
            <a:r>
              <a:rPr lang="ko-KR" altLang="en-US" dirty="0"/>
              <a:t>메서드 </a:t>
            </a:r>
            <a:r>
              <a:rPr lang="en-US" altLang="ko-KR" dirty="0"/>
              <a:t>– </a:t>
            </a:r>
            <a:r>
              <a:rPr lang="ko-KR" altLang="en-US" dirty="0"/>
              <a:t>문서 객체를 필터링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2FF6FF-BB01-43DF-AC6F-0B30938312F2}"/>
              </a:ext>
            </a:extLst>
          </p:cNvPr>
          <p:cNvSpPr/>
          <p:nvPr/>
        </p:nvSpPr>
        <p:spPr>
          <a:xfrm>
            <a:off x="1505265" y="2117071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‘black’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‘color’, ‘white’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0AA31-2F46-4315-8DD2-C51214FD6A8D}"/>
              </a:ext>
            </a:extLst>
          </p:cNvPr>
          <p:cNvSpPr/>
          <p:nvPr/>
        </p:nvSpPr>
        <p:spPr>
          <a:xfrm>
            <a:off x="1505265" y="4111602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‘black’,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‘white’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B5F31-F53E-4B64-BDD9-9FB60648559A}"/>
              </a:ext>
            </a:extLst>
          </p:cNvPr>
          <p:cNvSpPr/>
          <p:nvPr/>
        </p:nvSpPr>
        <p:spPr>
          <a:xfrm>
            <a:off x="6121077" y="2120467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‘black’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‘color’, ‘white’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7FD7D6-1084-42DC-8E8A-F4CCEF625C24}"/>
              </a:ext>
            </a:extLst>
          </p:cNvPr>
          <p:cNvSpPr/>
          <p:nvPr/>
        </p:nvSpPr>
        <p:spPr>
          <a:xfrm>
            <a:off x="6121077" y="4111602"/>
            <a:ext cx="417646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$(‘h3’).filter(‘:even’)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‘black’,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‘white’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C3038-88A9-412E-B5F5-98C7679253AE}"/>
              </a:ext>
            </a:extLst>
          </p:cNvPr>
          <p:cNvSpPr/>
          <p:nvPr/>
        </p:nvSpPr>
        <p:spPr>
          <a:xfrm>
            <a:off x="1587523" y="1295872"/>
            <a:ext cx="8710017" cy="5760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$(selector).filter(selector);		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//filter( )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메서드의 매개 변수에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선택자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입력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$(selector).filter(function( ){ });</a:t>
            </a:r>
          </a:p>
        </p:txBody>
      </p:sp>
    </p:spTree>
    <p:extLst>
      <p:ext uri="{BB962C8B-B14F-4D97-AF65-F5344CB8AC3E}">
        <p14:creationId xmlns:p14="http://schemas.microsoft.com/office/powerpoint/2010/main" val="315889837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14.1 </a:t>
            </a:r>
            <a:r>
              <a:rPr lang="ko-KR" altLang="en-US" dirty="0"/>
              <a:t>기본 필터 메서드</a:t>
            </a:r>
            <a:endParaRPr lang="en-US" altLang="ko-KR" dirty="0"/>
          </a:p>
          <a:p>
            <a:pPr lvl="1"/>
            <a:r>
              <a:rPr lang="en-US" altLang="ko-KR" dirty="0"/>
              <a:t>filter( ) </a:t>
            </a:r>
            <a:r>
              <a:rPr lang="ko-KR" altLang="en-US" dirty="0"/>
              <a:t>메서드 </a:t>
            </a:r>
            <a:r>
              <a:rPr lang="en-US" altLang="ko-KR" dirty="0"/>
              <a:t>– </a:t>
            </a:r>
            <a:r>
              <a:rPr lang="ko-KR" altLang="en-US" dirty="0"/>
              <a:t>문서 객체를 필터링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2FF6FF-BB01-43DF-AC6F-0B30938312F2}"/>
              </a:ext>
            </a:extLst>
          </p:cNvPr>
          <p:cNvSpPr/>
          <p:nvPr/>
        </p:nvSpPr>
        <p:spPr>
          <a:xfrm>
            <a:off x="1505265" y="2117071"/>
            <a:ext cx="3535692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‘black’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‘color’, ‘white’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30AA31-2F46-4315-8DD2-C51214FD6A8D}"/>
              </a:ext>
            </a:extLst>
          </p:cNvPr>
          <p:cNvSpPr/>
          <p:nvPr/>
        </p:nvSpPr>
        <p:spPr>
          <a:xfrm>
            <a:off x="1505265" y="4111602"/>
            <a:ext cx="3535692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backgroundColor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‘black’,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‘white’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7FD7D6-1084-42DC-8E8A-F4CCEF625C24}"/>
              </a:ext>
            </a:extLst>
          </p:cNvPr>
          <p:cNvSpPr/>
          <p:nvPr/>
        </p:nvSpPr>
        <p:spPr>
          <a:xfrm>
            <a:off x="5184973" y="2117071"/>
            <a:ext cx="3384376" cy="36432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$(‘h3’).filter( 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return index % 3 == 0;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 )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babackgroundColor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: ‘black’,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color: ‘white’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C3038-88A9-412E-B5F5-98C7679253AE}"/>
              </a:ext>
            </a:extLst>
          </p:cNvPr>
          <p:cNvSpPr/>
          <p:nvPr/>
        </p:nvSpPr>
        <p:spPr>
          <a:xfrm>
            <a:off x="1587524" y="1295872"/>
            <a:ext cx="6981826" cy="5760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$(selector).filter(selector);		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$(selector).filter( function( ){ } ); 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</a:rPr>
              <a:t>//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</a:rPr>
              <a:t>임의의 필터를 만들어서 사용</a:t>
            </a:r>
            <a:endParaRPr lang="en-US" altLang="ko-KR" sz="1400" b="1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9D2042-CFEA-4959-B903-566FE67D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781" y="2738569"/>
            <a:ext cx="971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995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문서 객체 탐색 종료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 err="1"/>
              <a:t>체이닝</a:t>
            </a:r>
            <a:endParaRPr lang="en-US" altLang="ko-KR" dirty="0"/>
          </a:p>
          <a:p>
            <a:pPr lvl="1"/>
            <a:r>
              <a:rPr lang="ko-KR" altLang="en-US" dirty="0"/>
              <a:t>아래 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위 코드와 동일한 결과가 나오도록 하면서 </a:t>
            </a:r>
            <a:r>
              <a:rPr lang="ko-KR" altLang="en-US" dirty="0" err="1"/>
              <a:t>체이닝</a:t>
            </a:r>
            <a:r>
              <a:rPr lang="ko-KR" altLang="en-US" dirty="0"/>
              <a:t> 기법을 활용하여 스크립트를 작성 해보세요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E235FD-FED8-456C-A31A-14B78848FF01}"/>
              </a:ext>
            </a:extLst>
          </p:cNvPr>
          <p:cNvSpPr/>
          <p:nvPr/>
        </p:nvSpPr>
        <p:spPr>
          <a:xfrm>
            <a:off x="3312765" y="1242314"/>
            <a:ext cx="561662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).filter(‘:even’).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D6633-D802-41DF-BC5E-FFF08152F767}"/>
              </a:ext>
            </a:extLst>
          </p:cNvPr>
          <p:cNvSpPr/>
          <p:nvPr/>
        </p:nvSpPr>
        <p:spPr>
          <a:xfrm>
            <a:off x="1008509" y="1242314"/>
            <a:ext cx="2088232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D2D02C-B5F7-40D6-899C-21E56308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98" y="1242314"/>
            <a:ext cx="666395" cy="17097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E0F4F-832D-4CC6-B409-F25C0E75CBB6}"/>
              </a:ext>
            </a:extLst>
          </p:cNvPr>
          <p:cNvSpPr/>
          <p:nvPr/>
        </p:nvSpPr>
        <p:spPr>
          <a:xfrm>
            <a:off x="1008112" y="3593160"/>
            <a:ext cx="2088232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3C1CBC-97A6-4714-B23B-08831750C8A9}"/>
              </a:ext>
            </a:extLst>
          </p:cNvPr>
          <p:cNvSpPr/>
          <p:nvPr/>
        </p:nvSpPr>
        <p:spPr>
          <a:xfrm>
            <a:off x="3312765" y="3593159"/>
            <a:ext cx="561662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‘white’);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$(‘h1:odd’).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0F63B-2511-4BF8-B14C-D3A9F21D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098" y="3557787"/>
            <a:ext cx="686697" cy="16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3242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문서 객체 탐색 종료</a:t>
            </a:r>
            <a:endParaRPr lang="en-US" altLang="ko-KR" dirty="0"/>
          </a:p>
          <a:p>
            <a:pPr lvl="1"/>
            <a:r>
              <a:rPr lang="ko-KR" altLang="en-US" dirty="0"/>
              <a:t>아래 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위 코드와 동일한 결과가 나오도록 하면서 </a:t>
            </a:r>
            <a:r>
              <a:rPr lang="ko-KR" altLang="en-US" dirty="0" err="1"/>
              <a:t>체이닝</a:t>
            </a:r>
            <a:r>
              <a:rPr lang="ko-KR" altLang="en-US" dirty="0"/>
              <a:t> 기법을 활용하여 스크립트를 작성 해보세요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9E0F4F-832D-4CC6-B409-F25C0E75CBB6}"/>
              </a:ext>
            </a:extLst>
          </p:cNvPr>
          <p:cNvSpPr/>
          <p:nvPr/>
        </p:nvSpPr>
        <p:spPr>
          <a:xfrm>
            <a:off x="1026435" y="1259236"/>
            <a:ext cx="2088232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3C1CBC-97A6-4714-B23B-08831750C8A9}"/>
              </a:ext>
            </a:extLst>
          </p:cNvPr>
          <p:cNvSpPr/>
          <p:nvPr/>
        </p:nvSpPr>
        <p:spPr>
          <a:xfrm>
            <a:off x="3331088" y="1259235"/>
            <a:ext cx="5616624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‘white’);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$(‘h3:odd’).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0F63B-2511-4BF8-B14C-D3A9F21D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421" y="1223863"/>
            <a:ext cx="686697" cy="168007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BD93FAB-31CA-49C1-8338-C15913D49271}"/>
              </a:ext>
            </a:extLst>
          </p:cNvPr>
          <p:cNvGrpSpPr/>
          <p:nvPr/>
        </p:nvGrpSpPr>
        <p:grpSpPr>
          <a:xfrm>
            <a:off x="3331088" y="3237902"/>
            <a:ext cx="6577866" cy="1680074"/>
            <a:chOff x="3331088" y="3237902"/>
            <a:chExt cx="6577866" cy="16800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810AB8-5601-4694-A92A-93ADCFEA8D53}"/>
                </a:ext>
              </a:extLst>
            </p:cNvPr>
            <p:cNvSpPr/>
            <p:nvPr/>
          </p:nvSpPr>
          <p:spPr>
            <a:xfrm>
              <a:off x="3331088" y="3253557"/>
              <a:ext cx="5616624" cy="1648765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&lt;script&gt;</a:t>
              </a:r>
            </a:p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   $(document).ready( function( ) {</a:t>
              </a:r>
            </a:p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      $(‘h3’).</a:t>
              </a:r>
              <a:r>
                <a:rPr lang="en-US" altLang="ko-KR" sz="1200" b="1" dirty="0" err="1">
                  <a:solidFill>
                    <a:schemeClr val="tx1"/>
                  </a:solidFill>
                  <a:latin typeface="맑은 고딕" pitchFamily="50" charset="-127"/>
                </a:rPr>
                <a:t>css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( ‘background’, ‘orange’ ).filter(‘:even’).</a:t>
              </a:r>
              <a:r>
                <a:rPr lang="en-US" altLang="ko-KR" sz="1200" b="1" dirty="0" err="1">
                  <a:solidFill>
                    <a:schemeClr val="tx1"/>
                  </a:solidFill>
                  <a:latin typeface="맑은 고딕" pitchFamily="50" charset="-127"/>
                </a:rPr>
                <a:t>css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(‘color’, ‘white’);</a:t>
              </a:r>
            </a:p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      $(‘h3’).</a:t>
              </a:r>
              <a:r>
                <a:rPr lang="en-US" altLang="ko-KR" sz="1200" b="1" dirty="0" err="1">
                  <a:solidFill>
                    <a:schemeClr val="tx1"/>
                  </a:solidFill>
                  <a:latin typeface="맑은 고딕" pitchFamily="50" charset="-127"/>
                </a:rPr>
                <a:t>css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( ‘background’, ‘orange’ ).filter(‘:odd’).</a:t>
              </a:r>
              <a:r>
                <a:rPr lang="en-US" altLang="ko-KR" sz="1200" b="1" dirty="0" err="1">
                  <a:solidFill>
                    <a:schemeClr val="tx1"/>
                  </a:solidFill>
                  <a:latin typeface="맑은 고딕" pitchFamily="50" charset="-127"/>
                </a:rPr>
                <a:t>css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(‘color’, ‘red’);</a:t>
              </a:r>
            </a:p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   });</a:t>
              </a:r>
            </a:p>
            <a:p>
              <a:pPr defTabSz="913755">
                <a:spcBef>
                  <a:spcPts val="0"/>
                </a:spcBef>
                <a:buClr>
                  <a:srgbClr val="506EA5"/>
                </a:buClr>
              </a:pPr>
              <a:r>
                <a:rPr lang="en-US" altLang="ko-KR" sz="1200" b="1" dirty="0">
                  <a:solidFill>
                    <a:schemeClr val="tx1"/>
                  </a:solidFill>
                  <a:latin typeface="맑은 고딕" pitchFamily="50" charset="-127"/>
                </a:rPr>
                <a:t>&lt;/script&gt;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A360D94-F54E-49ED-A6B4-9C8065D8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2257" y="3237902"/>
              <a:ext cx="686697" cy="168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9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14.2 </a:t>
            </a:r>
            <a:r>
              <a:rPr lang="ko-KR" altLang="en-US" dirty="0"/>
              <a:t>문서 객체 탐색 종료</a:t>
            </a:r>
            <a:endParaRPr lang="en-US" altLang="ko-KR" dirty="0"/>
          </a:p>
          <a:p>
            <a:pPr lvl="1"/>
            <a:r>
              <a:rPr lang="ko-KR" altLang="en-US" dirty="0"/>
              <a:t>두 코드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end( ) :  </a:t>
            </a:r>
            <a:r>
              <a:rPr lang="ko-KR" altLang="en-US" dirty="0"/>
              <a:t>문서 객체 선택을 한 단위 뒤로 돌림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80F63B-2511-4BF8-B14C-D3A9F21D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421" y="1223863"/>
            <a:ext cx="686697" cy="16800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810AB8-5601-4694-A92A-93ADCFEA8D53}"/>
              </a:ext>
            </a:extLst>
          </p:cNvPr>
          <p:cNvSpPr/>
          <p:nvPr/>
        </p:nvSpPr>
        <p:spPr>
          <a:xfrm>
            <a:off x="1008509" y="3253557"/>
            <a:ext cx="8064896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).filter(‘:even’).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‘white’).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end(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.filter(‘:odd’).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360D94-F54E-49ED-A6B4-9C8065D8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257" y="3237902"/>
            <a:ext cx="686697" cy="16800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313520-FDED-44E9-8603-6DA6F41DCB24}"/>
              </a:ext>
            </a:extLst>
          </p:cNvPr>
          <p:cNvSpPr/>
          <p:nvPr/>
        </p:nvSpPr>
        <p:spPr>
          <a:xfrm>
            <a:off x="1008509" y="1259236"/>
            <a:ext cx="8064896" cy="164876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).filter(‘:even’).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‘white’);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).filter(‘:odd’).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폭발: 14pt 2">
            <a:extLst>
              <a:ext uri="{FF2B5EF4-FFF2-40B4-BE49-F238E27FC236}">
                <a16:creationId xmlns:a16="http://schemas.microsoft.com/office/drawing/2014/main" id="{F0C412B0-0FAB-4FB8-8A2F-9781ED9770A2}"/>
              </a:ext>
            </a:extLst>
          </p:cNvPr>
          <p:cNvSpPr/>
          <p:nvPr/>
        </p:nvSpPr>
        <p:spPr>
          <a:xfrm>
            <a:off x="3857792" y="656701"/>
            <a:ext cx="5256584" cy="2132017"/>
          </a:xfrm>
          <a:prstGeom prst="irregularSeal2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JavaScript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넌 </a:t>
            </a:r>
            <a:r>
              <a:rPr lang="ko-KR" altLang="en-US" dirty="0" err="1">
                <a:solidFill>
                  <a:schemeClr val="tx1"/>
                </a:solidFill>
              </a:rPr>
              <a:t>별짓을</a:t>
            </a:r>
            <a:r>
              <a:rPr lang="ko-KR" altLang="en-US" dirty="0">
                <a:solidFill>
                  <a:schemeClr val="tx1"/>
                </a:solidFill>
              </a:rPr>
              <a:t> 다하는 구나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1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특정 위치의 문서 객체 선택</a:t>
            </a:r>
            <a:endParaRPr lang="en-US" altLang="ko-KR" dirty="0"/>
          </a:p>
          <a:p>
            <a:pPr lvl="1"/>
            <a:r>
              <a:rPr lang="ko-KR" altLang="en-US" dirty="0"/>
              <a:t>필터 선택자를 이용하면 특정 위치에 존재하는 문서 객체를 선택할 수 있음</a:t>
            </a:r>
            <a:r>
              <a:rPr lang="en-US" altLang="ko-KR" dirty="0"/>
              <a:t>. </a:t>
            </a:r>
            <a:r>
              <a:rPr lang="ko-KR" altLang="en-US" dirty="0"/>
              <a:t>그러나 이러한 기능을 자주 사용함으로 메서드를 제공함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예제 코드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D95FC41-494A-4C1B-B2F9-E5649EAD3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73619"/>
              </p:ext>
            </p:extLst>
          </p:nvPr>
        </p:nvGraphicFramePr>
        <p:xfrm>
          <a:off x="2736701" y="1636032"/>
          <a:ext cx="561662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262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4142362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eq(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특정 위치에 존재하는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first(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첫 번째에 위치하는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last()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마지막에 위치하는 문서 객체를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68365EA-9FE0-429D-BBCB-447638E3CB45}"/>
              </a:ext>
            </a:extLst>
          </p:cNvPr>
          <p:cNvSpPr/>
          <p:nvPr/>
        </p:nvSpPr>
        <p:spPr>
          <a:xfrm>
            <a:off x="1080120" y="3253557"/>
            <a:ext cx="2088232" cy="19307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05EBC-F6AB-4C72-8247-C7460A0C0E46}"/>
              </a:ext>
            </a:extLst>
          </p:cNvPr>
          <p:cNvSpPr/>
          <p:nvPr/>
        </p:nvSpPr>
        <p:spPr>
          <a:xfrm>
            <a:off x="3384773" y="3253556"/>
            <a:ext cx="5616624" cy="19307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$(‘h3’).eq(0).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$(‘h3’).eq(-2).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‘yellow’);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$(‘h3’).eq(-1).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F139FF-4E4B-4196-9239-96CF6FD4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325" y="3023541"/>
            <a:ext cx="9810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227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14.3 </a:t>
            </a:r>
            <a:r>
              <a:rPr lang="ko-KR" altLang="en-US" dirty="0"/>
              <a:t>특정 위치의 문서 객체 선택</a:t>
            </a:r>
            <a:endParaRPr lang="en-US" altLang="ko-KR" dirty="0"/>
          </a:p>
          <a:p>
            <a:pPr lvl="1"/>
            <a:r>
              <a:rPr lang="ko-KR" altLang="en-US" dirty="0"/>
              <a:t>필터 선택자를 이용하면 특정 위치에 존재하는 문서 객체를 선택할 수 있음</a:t>
            </a:r>
            <a:r>
              <a:rPr lang="en-US" altLang="ko-KR" dirty="0"/>
              <a:t>. </a:t>
            </a:r>
            <a:r>
              <a:rPr lang="ko-KR" altLang="en-US" dirty="0"/>
              <a:t>그러나 이러한 기능을 자주 사용함으로 메서드를 제공함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예제 코드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8365EA-9FE0-429D-BBCB-447638E3CB45}"/>
              </a:ext>
            </a:extLst>
          </p:cNvPr>
          <p:cNvSpPr/>
          <p:nvPr/>
        </p:nvSpPr>
        <p:spPr>
          <a:xfrm>
            <a:off x="936501" y="1871935"/>
            <a:ext cx="2088232" cy="19307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&lt;h3&gt;Header-0&lt;/h3&gt;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&lt;h3&gt;Header-1&lt;/h3&gt;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&lt;h3&gt;Header-2&lt;/h3&gt;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&lt;h3&gt;Header-3&lt;/h3&gt;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&lt;h3&gt;Header-4&lt;/h3&gt;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&lt;h3&gt;Header-5&lt;/h3&gt;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05EBC-F6AB-4C72-8247-C7460A0C0E46}"/>
              </a:ext>
            </a:extLst>
          </p:cNvPr>
          <p:cNvSpPr/>
          <p:nvPr/>
        </p:nvSpPr>
        <p:spPr>
          <a:xfrm>
            <a:off x="3312765" y="1871935"/>
            <a:ext cx="5616624" cy="19307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frist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$(‘h3’).eq(-2).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‘yellow’);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$(‘h3’).last(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F139FF-4E4B-4196-9239-96CF6FD4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343" y="1641920"/>
            <a:ext cx="981075" cy="2390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AF72E2-D3A8-4027-9273-2516F89A4DDE}"/>
              </a:ext>
            </a:extLst>
          </p:cNvPr>
          <p:cNvSpPr/>
          <p:nvPr/>
        </p:nvSpPr>
        <p:spPr>
          <a:xfrm>
            <a:off x="3312765" y="3901254"/>
            <a:ext cx="5616624" cy="19307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$(‘h3:first’).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‘orange’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$(‘h3’).eq(-2).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‘yellow’);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$(‘h3:last’).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backgroudn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62C419-78A9-4487-9B7C-0BAFBB2E4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13686"/>
              </p:ext>
            </p:extLst>
          </p:nvPr>
        </p:nvGraphicFramePr>
        <p:xfrm>
          <a:off x="7561237" y="4320207"/>
          <a:ext cx="33530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08">
                  <a:extLst>
                    <a:ext uri="{9D8B030D-6E8A-4147-A177-3AD203B41FA5}">
                      <a16:colId xmlns:a16="http://schemas.microsoft.com/office/drawing/2014/main" val="3661996468"/>
                    </a:ext>
                  </a:extLst>
                </a:gridCol>
                <a:gridCol w="2472917">
                  <a:extLst>
                    <a:ext uri="{9D8B030D-6E8A-4147-A177-3AD203B41FA5}">
                      <a16:colId xmlns:a16="http://schemas.microsoft.com/office/drawing/2014/main" val="4264782895"/>
                    </a:ext>
                  </a:extLst>
                </a:gridCol>
              </a:tblGrid>
              <a:tr h="187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형태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4299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요소</a:t>
                      </a:r>
                      <a:r>
                        <a:rPr lang="en-US" altLang="ko-KR" sz="1200" dirty="0"/>
                        <a:t>:odd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홀수 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713133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요소</a:t>
                      </a:r>
                      <a:r>
                        <a:rPr lang="en-US" altLang="ko-KR" sz="1200" dirty="0"/>
                        <a:t>:even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짝수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번째 위치한 문서 객체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51000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요소</a:t>
                      </a:r>
                      <a:r>
                        <a:rPr lang="en-US" altLang="ko-KR" sz="1200" dirty="0"/>
                        <a:t>:first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첫 번째 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18919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요소</a:t>
                      </a:r>
                      <a:r>
                        <a:rPr lang="en-US" altLang="ko-KR" sz="1200" dirty="0"/>
                        <a:t>:last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마지막에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위치한 문서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6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571389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14.4 </a:t>
            </a:r>
            <a:r>
              <a:rPr lang="ko-KR" altLang="en-US" dirty="0"/>
              <a:t>문서 객체 추가 선택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는 문서 객체의 </a:t>
            </a:r>
            <a:r>
              <a:rPr lang="ko-KR" altLang="en-US" dirty="0" err="1"/>
              <a:t>체이닝을</a:t>
            </a:r>
            <a:r>
              <a:rPr lang="ko-KR" altLang="en-US" dirty="0"/>
              <a:t> 더 유연하게 하기 위해 </a:t>
            </a:r>
            <a:r>
              <a:rPr lang="en-US" altLang="ko-KR" dirty="0"/>
              <a:t>add( ) </a:t>
            </a:r>
            <a:r>
              <a:rPr lang="ko-KR" altLang="en-US" dirty="0"/>
              <a:t>메서드 제공</a:t>
            </a:r>
            <a:endParaRPr lang="en-US" altLang="ko-KR" dirty="0"/>
          </a:p>
          <a:p>
            <a:pPr lvl="2"/>
            <a:r>
              <a:rPr lang="en-US" altLang="ko-KR" dirty="0"/>
              <a:t>add( ) – </a:t>
            </a:r>
            <a:r>
              <a:rPr lang="ko-KR" altLang="en-US" dirty="0"/>
              <a:t>문서 객체를 추가적으로 선택</a:t>
            </a:r>
            <a:endParaRPr lang="en-US" altLang="ko-KR" dirty="0"/>
          </a:p>
          <a:p>
            <a:pPr lvl="1"/>
            <a:r>
              <a:rPr lang="ko-KR" altLang="en-US" dirty="0"/>
              <a:t>예제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h1</a:t>
            </a:r>
            <a:r>
              <a:rPr lang="ko-KR" altLang="en-US" dirty="0"/>
              <a:t> 태그의 </a:t>
            </a:r>
            <a:r>
              <a:rPr lang="en-US" altLang="ko-KR" dirty="0"/>
              <a:t>background </a:t>
            </a:r>
            <a:r>
              <a:rPr lang="ko-KR" altLang="en-US" dirty="0"/>
              <a:t>스타일 속성을 </a:t>
            </a:r>
            <a:r>
              <a:rPr lang="en-US" altLang="ko-KR" dirty="0"/>
              <a:t>Gray</a:t>
            </a:r>
            <a:r>
              <a:rPr lang="ko-KR" altLang="en-US" dirty="0"/>
              <a:t>로 설정하고</a:t>
            </a:r>
            <a:r>
              <a:rPr lang="en-US" altLang="ko-KR" dirty="0"/>
              <a:t>, h2 </a:t>
            </a:r>
            <a:r>
              <a:rPr lang="ko-KR" altLang="en-US" dirty="0"/>
              <a:t>태그를 </a:t>
            </a:r>
            <a:r>
              <a:rPr lang="en-US" altLang="ko-KR" dirty="0"/>
              <a:t>(</a:t>
            </a:r>
            <a:r>
              <a:rPr lang="ko-KR" altLang="en-US" dirty="0"/>
              <a:t>추가로</a:t>
            </a:r>
            <a:r>
              <a:rPr lang="en-US" altLang="ko-KR" dirty="0"/>
              <a:t>) </a:t>
            </a:r>
            <a:r>
              <a:rPr lang="ko-KR" altLang="en-US" dirty="0"/>
              <a:t>선택하여 </a:t>
            </a:r>
            <a:r>
              <a:rPr lang="en-US" altLang="ko-KR" dirty="0"/>
              <a:t>float </a:t>
            </a:r>
            <a:r>
              <a:rPr lang="ko-KR" altLang="en-US" dirty="0"/>
              <a:t>스타일 속성을 </a:t>
            </a:r>
            <a:r>
              <a:rPr lang="en-US" altLang="ko-KR" dirty="0"/>
              <a:t>left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C16DE1-A4E4-46FA-A319-6FEE350BCC83}"/>
              </a:ext>
            </a:extLst>
          </p:cNvPr>
          <p:cNvSpPr/>
          <p:nvPr/>
        </p:nvSpPr>
        <p:spPr>
          <a:xfrm>
            <a:off x="936501" y="1957413"/>
            <a:ext cx="2088232" cy="142669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&lt;h2&gt;Header-1&lt;/h2&gt;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&lt;h2&gt;Header-3&lt;/h2&gt;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&lt;h1&gt;Header-4&lt;/h1&gt;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7B8574-6889-40C4-9794-BA0B6387EF55}"/>
              </a:ext>
            </a:extLst>
          </p:cNvPr>
          <p:cNvSpPr/>
          <p:nvPr/>
        </p:nvSpPr>
        <p:spPr>
          <a:xfrm>
            <a:off x="4066153" y="1969766"/>
            <a:ext cx="5616624" cy="142669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‘background’, ‘Gray’ ).add(‘h2’).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(‘float’, ‘left’);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14E598-3D54-462F-B8A7-FCE914F6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89" y="3528119"/>
            <a:ext cx="988066" cy="1708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683735-4928-4D0A-8CB5-8B06AF9F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153" y="4203629"/>
            <a:ext cx="4109847" cy="3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94339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14.5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객체의 특징 판별</a:t>
            </a:r>
            <a:endParaRPr lang="en-US" altLang="ko-KR" dirty="0"/>
          </a:p>
          <a:p>
            <a:pPr lvl="1"/>
            <a:r>
              <a:rPr lang="en-US" altLang="ko-KR" dirty="0"/>
              <a:t>is( ) </a:t>
            </a:r>
            <a:r>
              <a:rPr lang="ko-KR" altLang="en-US" dirty="0"/>
              <a:t>메서드로 문서 객체의 특징 유무를 판별</a:t>
            </a:r>
            <a:endParaRPr lang="en-US" altLang="ko-KR" dirty="0"/>
          </a:p>
          <a:p>
            <a:pPr lvl="1"/>
            <a:r>
              <a:rPr lang="ko-KR" altLang="en-US" dirty="0"/>
              <a:t>예제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h1 </a:t>
            </a:r>
            <a:r>
              <a:rPr lang="ko-KR" altLang="en-US" dirty="0"/>
              <a:t>태그 중에 </a:t>
            </a:r>
            <a:r>
              <a:rPr lang="en-US" altLang="ko-KR" dirty="0"/>
              <a:t>select </a:t>
            </a:r>
            <a:r>
              <a:rPr lang="ko-KR" altLang="en-US" dirty="0"/>
              <a:t>클래스 속성이 있는 문서 객체에 스타일을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863544-D993-4266-909E-2F166AF89CF8}"/>
              </a:ext>
            </a:extLst>
          </p:cNvPr>
          <p:cNvSpPr/>
          <p:nvPr/>
        </p:nvSpPr>
        <p:spPr>
          <a:xfrm>
            <a:off x="1008509" y="1610534"/>
            <a:ext cx="3336742" cy="17457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 class = “select”&gt;Header-0&lt;/h1&gt;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 class = “select”&gt;Header-2&lt;/h1&gt;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0EC1CF-363A-459D-8D0D-CF008B1DA5B5}"/>
              </a:ext>
            </a:extLst>
          </p:cNvPr>
          <p:cNvSpPr/>
          <p:nvPr/>
        </p:nvSpPr>
        <p:spPr>
          <a:xfrm>
            <a:off x="4536902" y="1610533"/>
            <a:ext cx="3528392" cy="17457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$(‘h1’).each(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 ( $(this).is(‘.select’)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‘orange’);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72124D-A79D-40FD-B2BA-8BADC517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333" y="1640055"/>
            <a:ext cx="15906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9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한 걸음 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템플릿 문자열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ECMAScript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까지는 문자열 내부에 표현식을 삽입할 때 아래처럼 연결 연산자</a:t>
            </a:r>
            <a:r>
              <a:rPr lang="en-US" altLang="ko-KR" dirty="0"/>
              <a:t>(+)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표현식 결합이 많아지는 경우 코드가 복잡해짐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ECMAScript 6</a:t>
            </a:r>
            <a:r>
              <a:rPr lang="ko-KR" altLang="en-US" dirty="0"/>
              <a:t>에서는</a:t>
            </a:r>
            <a:r>
              <a:rPr lang="en-US" altLang="ko-KR" dirty="0"/>
              <a:t> ‘</a:t>
            </a:r>
            <a:r>
              <a:rPr lang="ko-KR" altLang="en-US" dirty="0">
                <a:solidFill>
                  <a:srgbClr val="00B050"/>
                </a:solidFill>
              </a:rPr>
              <a:t>템플릿 문자열</a:t>
            </a:r>
            <a:r>
              <a:rPr lang="en-US" altLang="ko-KR" dirty="0"/>
              <a:t>’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기능을 추가해 표현식 결합을 간단히 표현</a:t>
            </a:r>
            <a:endParaRPr lang="en-US" altLang="ko-KR" dirty="0"/>
          </a:p>
          <a:p>
            <a:pPr lvl="2"/>
            <a:r>
              <a:rPr lang="ko-KR" altLang="en-US" dirty="0"/>
              <a:t>템플릿 문자열은 문자열을 </a:t>
            </a:r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`</a:t>
            </a:r>
            <a:r>
              <a:rPr lang="en-US" altLang="ko-KR" dirty="0"/>
              <a:t>’ </a:t>
            </a:r>
            <a:r>
              <a:rPr lang="ko-KR" altLang="en-US" dirty="0"/>
              <a:t>기호로 감싸서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`</a:t>
            </a:r>
            <a:r>
              <a:rPr lang="en-US" altLang="ko-KR" dirty="0"/>
              <a:t>’ </a:t>
            </a:r>
            <a:r>
              <a:rPr lang="ko-KR" altLang="en-US" dirty="0"/>
              <a:t>기호는</a:t>
            </a:r>
            <a:r>
              <a:rPr lang="en-US" altLang="ko-KR" dirty="0"/>
              <a:t> </a:t>
            </a:r>
            <a:r>
              <a:rPr lang="ko-KR" altLang="en-US" dirty="0"/>
              <a:t>한국어 키보드 숫자 </a:t>
            </a:r>
            <a:r>
              <a:rPr lang="en-US" altLang="ko-KR" dirty="0"/>
              <a:t>1 </a:t>
            </a:r>
            <a:r>
              <a:rPr lang="ko-KR" altLang="en-US" dirty="0"/>
              <a:t>키 왼쪽에 있음</a:t>
            </a:r>
            <a:endParaRPr lang="en-US" altLang="ko-KR" dirty="0"/>
          </a:p>
          <a:p>
            <a:pPr lvl="2"/>
            <a:r>
              <a:rPr lang="ko-KR" altLang="en-US" dirty="0"/>
              <a:t>표현식은 문자열 내부에 </a:t>
            </a:r>
            <a:r>
              <a:rPr lang="en-US" altLang="ko-KR" dirty="0"/>
              <a:t>‘${ }’ </a:t>
            </a:r>
            <a:r>
              <a:rPr lang="ko-KR" altLang="en-US" dirty="0"/>
              <a:t>기호로 나타내며 중괄호</a:t>
            </a:r>
            <a:r>
              <a:rPr lang="en-US" altLang="ko-KR" dirty="0"/>
              <a:t>({ }) </a:t>
            </a:r>
            <a:r>
              <a:rPr lang="ko-KR" altLang="en-US" dirty="0"/>
              <a:t>내부에 표현식을 쓰면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 기능은 모든 버전의 인터넷 익스플로러에서 사용할 수 없음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3450225" y="1351393"/>
            <a:ext cx="4471052" cy="88702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표현식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100+23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의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 + (100+23) +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표현식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100+23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의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 + (100+23) +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.”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DE3862-0CB4-4C25-BAE6-DEDA4A961AC0}"/>
              </a:ext>
            </a:extLst>
          </p:cNvPr>
          <p:cNvSpPr/>
          <p:nvPr/>
        </p:nvSpPr>
        <p:spPr>
          <a:xfrm>
            <a:off x="3450225" y="3816151"/>
            <a:ext cx="4471052" cy="64535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표현식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100+23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의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${100+23}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95A6F6-F91E-4092-BC2E-56E27A090388}"/>
              </a:ext>
            </a:extLst>
          </p:cNvPr>
          <p:cNvSpPr/>
          <p:nvPr/>
        </p:nvSpPr>
        <p:spPr>
          <a:xfrm>
            <a:off x="3450225" y="4536231"/>
            <a:ext cx="4471052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variable = 123;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변수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variable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의 값은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${variable}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499875256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14.6 </a:t>
            </a:r>
            <a:r>
              <a:rPr lang="ko-KR" altLang="en-US" dirty="0"/>
              <a:t>특정 태그 선택</a:t>
            </a:r>
            <a:endParaRPr lang="en-US" altLang="ko-KR" dirty="0"/>
          </a:p>
          <a:p>
            <a:pPr lvl="1"/>
            <a:r>
              <a:rPr lang="ko-KR" altLang="en-US" dirty="0"/>
              <a:t>문서 객체에서 특정 태그를 선택하는 방법</a:t>
            </a:r>
            <a:r>
              <a:rPr lang="en-US" altLang="ko-KR" dirty="0"/>
              <a:t>, find( 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ko-KR" altLang="en-US" dirty="0"/>
              <a:t>일반 선택자로 선택할 수도 있지만 </a:t>
            </a:r>
            <a:r>
              <a:rPr lang="en-US" altLang="ko-KR" dirty="0"/>
              <a:t>find( ) </a:t>
            </a:r>
            <a:r>
              <a:rPr lang="ko-KR" altLang="en-US" dirty="0"/>
              <a:t>메서드는 </a:t>
            </a:r>
            <a:r>
              <a:rPr lang="en-US" altLang="ko-KR" dirty="0"/>
              <a:t>XML </a:t>
            </a:r>
            <a:r>
              <a:rPr lang="ko-KR" altLang="en-US" dirty="0"/>
              <a:t>문서에서 데이터를 추출하는데 많이 활용됨</a:t>
            </a:r>
            <a:endParaRPr lang="en-US" altLang="ko-KR" dirty="0"/>
          </a:p>
          <a:p>
            <a:pPr lvl="2"/>
            <a:r>
              <a:rPr lang="en-US" altLang="ko-KR" dirty="0"/>
              <a:t>find( ) </a:t>
            </a:r>
            <a:r>
              <a:rPr lang="ko-KR" altLang="en-US" dirty="0"/>
              <a:t>메서드 </a:t>
            </a:r>
            <a:r>
              <a:rPr lang="en-US" altLang="ko-KR" dirty="0"/>
              <a:t>– </a:t>
            </a:r>
            <a:r>
              <a:rPr lang="ko-KR" altLang="en-US" dirty="0"/>
              <a:t>특정 태그 추출</a:t>
            </a:r>
            <a:endParaRPr lang="en-US" altLang="ko-KR" dirty="0"/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문서에서 데이터를 추출하는 예제 코드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EB6DBC-E192-4133-B0E3-88D414DCC9CF}"/>
              </a:ext>
            </a:extLst>
          </p:cNvPr>
          <p:cNvSpPr/>
          <p:nvPr/>
        </p:nvSpPr>
        <p:spPr>
          <a:xfrm>
            <a:off x="6985173" y="2227329"/>
            <a:ext cx="2088232" cy="142669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CA0BCB-F138-4B80-9762-5CE158F085ED}"/>
              </a:ext>
            </a:extLst>
          </p:cNvPr>
          <p:cNvSpPr/>
          <p:nvPr/>
        </p:nvSpPr>
        <p:spPr>
          <a:xfrm>
            <a:off x="936501" y="2210814"/>
            <a:ext cx="5616624" cy="38909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xml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+=‘&lt;friends&gt;’;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&lt;language&gt;Ruby&lt;/language&gt;’;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윤명월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&lt;language&gt;Basic&lt;/language&gt;’;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윤하린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   &lt;language&gt;C#&lt;/language&gt;’;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xml +=‘&lt;/friends&gt;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xmlDoc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parseXML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(xml);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80680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14.6 </a:t>
            </a:r>
            <a:r>
              <a:rPr lang="ko-KR" altLang="en-US" dirty="0"/>
              <a:t>특정 태그 선택</a:t>
            </a:r>
            <a:endParaRPr lang="en-US" altLang="ko-KR" dirty="0"/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문서에서 데이터를 추출하는 예제 코드 추가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CA0BCB-F138-4B80-9762-5CE158F085ED}"/>
              </a:ext>
            </a:extLst>
          </p:cNvPr>
          <p:cNvSpPr/>
          <p:nvPr/>
        </p:nvSpPr>
        <p:spPr>
          <a:xfrm>
            <a:off x="936501" y="1294605"/>
            <a:ext cx="4464496" cy="446576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var xml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+=‘&lt;friends&gt;’;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연하진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&lt;language&gt;Ruby&lt;/language&gt;’;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윤명월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&lt;language&gt;Basic&lt;/language&gt;’;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&lt;name&gt;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윤하린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&lt;/name&gt;’;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   &lt;language&gt;C#&lt;/language&gt;’;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	&lt;/friend&gt;’;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xml +=‘&lt;/friends&gt;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var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xmlDoc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= $.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parseXML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(xml);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xmlDoc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).find(‘friend’).each(function(index)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F1BFE5-9B9A-4A73-ACCF-76B8EE78C309}"/>
              </a:ext>
            </a:extLst>
          </p:cNvPr>
          <p:cNvSpPr/>
          <p:nvPr/>
        </p:nvSpPr>
        <p:spPr>
          <a:xfrm>
            <a:off x="5687856" y="1294605"/>
            <a:ext cx="5336476" cy="446576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xmlDoc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).find(‘friend’).each(function(index)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‘&lt;div&gt;’;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   &lt;h1&gt;’+$(this).find(‘name’).text( ) + ‘&lt;/h1&gt;’;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   &lt;p&gt;’+$(this).find(‘language’).text( ) + ‘&lt;/p&gt;’;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output += ‘&lt;/div&gt;’;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document.body.innerHTML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+= output;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95127604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14.7 </a:t>
            </a:r>
            <a:r>
              <a:rPr lang="ko-KR" altLang="en-US" dirty="0"/>
              <a:t>조금 더 나아기기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가 제공하는 함수에는 특정 태그의 부모 태그를 선택하는 </a:t>
            </a:r>
            <a:r>
              <a:rPr lang="en-US" altLang="ko-KR" dirty="0"/>
              <a:t>parent( ) </a:t>
            </a:r>
            <a:r>
              <a:rPr lang="ko-KR" altLang="en-US" dirty="0"/>
              <a:t>메서드가 있음</a:t>
            </a:r>
            <a:endParaRPr lang="en-US" altLang="ko-KR" dirty="0"/>
          </a:p>
          <a:p>
            <a:pPr lvl="3"/>
            <a:r>
              <a:rPr lang="en-US" altLang="ko-KR" dirty="0"/>
              <a:t>parent( )</a:t>
            </a:r>
            <a:r>
              <a:rPr lang="ko-KR" altLang="en-US" dirty="0"/>
              <a:t>는 자주 사용되는 메서드</a:t>
            </a:r>
            <a:endParaRPr lang="en-US" altLang="ko-KR" dirty="0"/>
          </a:p>
          <a:p>
            <a:pPr lvl="1"/>
            <a:r>
              <a:rPr lang="en-US" altLang="ko-KR" dirty="0"/>
              <a:t>14.7.1 parent( 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ko-KR" altLang="en-US" dirty="0"/>
              <a:t>예제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C1CEBA-EADF-4A15-8E3C-6BDF35356D4C}"/>
              </a:ext>
            </a:extLst>
          </p:cNvPr>
          <p:cNvSpPr/>
          <p:nvPr/>
        </p:nvSpPr>
        <p:spPr>
          <a:xfrm>
            <a:off x="1223360" y="2226403"/>
            <a:ext cx="3673581" cy="13141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$(document).ready(function( 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$(‘span’).parent(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7C332-E638-4522-A6F1-022E41FB9C94}"/>
              </a:ext>
            </a:extLst>
          </p:cNvPr>
          <p:cNvSpPr/>
          <p:nvPr/>
        </p:nvSpPr>
        <p:spPr>
          <a:xfrm>
            <a:off x="5040957" y="2226403"/>
            <a:ext cx="2808312" cy="13141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599095-0C33-4E35-A829-E1837820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285" y="2388185"/>
            <a:ext cx="22383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118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14.7 </a:t>
            </a:r>
            <a:r>
              <a:rPr lang="ko-KR" altLang="en-US" dirty="0"/>
              <a:t>조금 더 나아기기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가 제공하는 함수에는 특정 태그의 부모 태그를 선택하는 </a:t>
            </a:r>
            <a:r>
              <a:rPr lang="en-US" altLang="ko-KR" dirty="0"/>
              <a:t>parent( ) </a:t>
            </a:r>
            <a:r>
              <a:rPr lang="ko-KR" altLang="en-US" dirty="0"/>
              <a:t>메서드가 있음</a:t>
            </a:r>
            <a:endParaRPr lang="en-US" altLang="ko-KR" dirty="0"/>
          </a:p>
          <a:p>
            <a:pPr lvl="3"/>
            <a:r>
              <a:rPr lang="en-US" altLang="ko-KR" dirty="0"/>
              <a:t>parent( )</a:t>
            </a:r>
            <a:r>
              <a:rPr lang="ko-KR" altLang="en-US" dirty="0"/>
              <a:t>는 자주 사용되는 메서드</a:t>
            </a:r>
            <a:endParaRPr lang="en-US" altLang="ko-KR" dirty="0"/>
          </a:p>
          <a:p>
            <a:pPr lvl="1"/>
            <a:r>
              <a:rPr lang="en-US" altLang="ko-KR" dirty="0"/>
              <a:t>14.7.1 parent( 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ko-KR" altLang="en-US" dirty="0"/>
              <a:t>예제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C1CEBA-EADF-4A15-8E3C-6BDF35356D4C}"/>
              </a:ext>
            </a:extLst>
          </p:cNvPr>
          <p:cNvSpPr/>
          <p:nvPr/>
        </p:nvSpPr>
        <p:spPr>
          <a:xfrm>
            <a:off x="1223360" y="2226403"/>
            <a:ext cx="3673581" cy="20938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$(document).ready(function( 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$(‘button’).click(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$(this).parent(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$(this).parent( ).find(‘span’).text(‘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7C332-E638-4522-A6F1-022E41FB9C94}"/>
              </a:ext>
            </a:extLst>
          </p:cNvPr>
          <p:cNvSpPr/>
          <p:nvPr/>
        </p:nvSpPr>
        <p:spPr>
          <a:xfrm>
            <a:off x="5040957" y="2226403"/>
            <a:ext cx="2808312" cy="20938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81105980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코드를 참고하여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활성화 하기 버튼을 클릭하면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text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비활성화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활성화</a:t>
            </a:r>
            <a:r>
              <a:rPr lang="en-US" altLang="ko-KR" dirty="0"/>
              <a:t>‘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변경되면서 부모</a:t>
            </a:r>
            <a:r>
              <a:rPr lang="en-US" altLang="ko-KR" dirty="0"/>
              <a:t> </a:t>
            </a:r>
            <a:r>
              <a:rPr lang="ko-KR" altLang="en-US" dirty="0"/>
              <a:t>태그의 스타일 속성</a:t>
            </a:r>
            <a:r>
              <a:rPr lang="en-US" altLang="ko-KR" dirty="0"/>
              <a:t> background</a:t>
            </a:r>
            <a:r>
              <a:rPr lang="ko-KR" altLang="en-US" dirty="0"/>
              <a:t>가 </a:t>
            </a:r>
            <a:r>
              <a:rPr lang="en-US" altLang="ko-KR" dirty="0"/>
              <a:t>red</a:t>
            </a:r>
            <a:r>
              <a:rPr lang="ko-KR" altLang="en-US" dirty="0"/>
              <a:t>가 되게 하라</a:t>
            </a:r>
            <a:r>
              <a:rPr lang="en-US" altLang="ko-KR" dirty="0"/>
              <a:t>. </a:t>
            </a:r>
            <a:r>
              <a:rPr lang="ko-KR" altLang="en-US" dirty="0"/>
              <a:t>그리고 버튼 캡션</a:t>
            </a:r>
            <a:r>
              <a:rPr lang="en-US" altLang="ko-KR" dirty="0"/>
              <a:t>(</a:t>
            </a:r>
            <a:r>
              <a:rPr lang="ko-KR" altLang="en-US" dirty="0"/>
              <a:t>버튼에 나타난 글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비활성화 하기</a:t>
            </a:r>
            <a:r>
              <a:rPr lang="en-US" altLang="ko-KR" dirty="0"/>
              <a:t>’</a:t>
            </a:r>
            <a:r>
              <a:rPr lang="ko-KR" altLang="en-US" dirty="0"/>
              <a:t>로 변경하라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비활성화 하기 버튼을 클릭하면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text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활성화</a:t>
            </a:r>
            <a:r>
              <a:rPr lang="en-US" altLang="ko-KR" dirty="0"/>
              <a:t>＇</a:t>
            </a:r>
            <a:r>
              <a:rPr lang="ko-KR" altLang="en-US" dirty="0"/>
              <a:t>에서 비활성화</a:t>
            </a:r>
            <a:r>
              <a:rPr lang="en-US" altLang="ko-KR" dirty="0"/>
              <a:t>＇</a:t>
            </a:r>
            <a:r>
              <a:rPr lang="ko-KR" altLang="en-US" dirty="0"/>
              <a:t>로 변경되면서 부모 태그의 스타일 속성 </a:t>
            </a:r>
            <a:r>
              <a:rPr lang="en-US" altLang="ko-KR" dirty="0"/>
              <a:t>background</a:t>
            </a:r>
            <a:r>
              <a:rPr lang="ko-KR" altLang="en-US" dirty="0"/>
              <a:t>가</a:t>
            </a:r>
            <a:r>
              <a:rPr lang="en-US" altLang="ko-KR" dirty="0"/>
              <a:t> white</a:t>
            </a:r>
            <a:r>
              <a:rPr lang="ko-KR" altLang="en-US" dirty="0"/>
              <a:t>가 되게 하라</a:t>
            </a:r>
            <a:r>
              <a:rPr lang="en-US" altLang="ko-KR" dirty="0"/>
              <a:t>. </a:t>
            </a:r>
            <a:r>
              <a:rPr lang="ko-KR" altLang="en-US" dirty="0"/>
              <a:t>그리고 버튼 캡션</a:t>
            </a:r>
            <a:r>
              <a:rPr lang="en-US" altLang="ko-KR" dirty="0"/>
              <a:t>(</a:t>
            </a:r>
            <a:r>
              <a:rPr lang="ko-KR" altLang="en-US" dirty="0"/>
              <a:t>버튼에 나타난 글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활성화 하기</a:t>
            </a:r>
            <a:r>
              <a:rPr lang="en-US" altLang="ko-KR" dirty="0"/>
              <a:t>’</a:t>
            </a:r>
            <a:r>
              <a:rPr lang="ko-KR" altLang="en-US" dirty="0"/>
              <a:t>로 변경하라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C1CEBA-EADF-4A15-8E3C-6BDF35356D4C}"/>
              </a:ext>
            </a:extLst>
          </p:cNvPr>
          <p:cNvSpPr/>
          <p:nvPr/>
        </p:nvSpPr>
        <p:spPr>
          <a:xfrm>
            <a:off x="2159464" y="2440047"/>
            <a:ext cx="3673581" cy="20938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$(document).ready(function( 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$(‘button’).click(function(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$(this).parent(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$(this).parent( ).find(‘span’).text(‘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7C332-E638-4522-A6F1-022E41FB9C94}"/>
              </a:ext>
            </a:extLst>
          </p:cNvPr>
          <p:cNvSpPr/>
          <p:nvPr/>
        </p:nvSpPr>
        <p:spPr>
          <a:xfrm>
            <a:off x="5977061" y="2440047"/>
            <a:ext cx="2808312" cy="20938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87157287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코드를 참고하여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활성화 하기 버튼을 클릭하면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text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비활성화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활성화</a:t>
            </a:r>
            <a:r>
              <a:rPr lang="en-US" altLang="ko-KR" dirty="0"/>
              <a:t>‘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변경되면서 부모</a:t>
            </a:r>
            <a:r>
              <a:rPr lang="en-US" altLang="ko-KR" dirty="0"/>
              <a:t> </a:t>
            </a:r>
            <a:r>
              <a:rPr lang="ko-KR" altLang="en-US" dirty="0"/>
              <a:t>태그의 스타일 속성</a:t>
            </a:r>
            <a:r>
              <a:rPr lang="en-US" altLang="ko-KR" dirty="0"/>
              <a:t> background</a:t>
            </a:r>
            <a:r>
              <a:rPr lang="ko-KR" altLang="en-US" dirty="0"/>
              <a:t>가 </a:t>
            </a:r>
            <a:r>
              <a:rPr lang="en-US" altLang="ko-KR" dirty="0"/>
              <a:t>red</a:t>
            </a:r>
            <a:r>
              <a:rPr lang="ko-KR" altLang="en-US" dirty="0"/>
              <a:t>가 되게 하라</a:t>
            </a:r>
            <a:r>
              <a:rPr lang="en-US" altLang="ko-KR" dirty="0"/>
              <a:t>. </a:t>
            </a:r>
            <a:r>
              <a:rPr lang="ko-KR" altLang="en-US" dirty="0"/>
              <a:t>그리고 버튼 캡션</a:t>
            </a:r>
            <a:r>
              <a:rPr lang="en-US" altLang="ko-KR" dirty="0"/>
              <a:t>(</a:t>
            </a:r>
            <a:r>
              <a:rPr lang="ko-KR" altLang="en-US" dirty="0"/>
              <a:t>버튼에 나타난 글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비활성화 하기</a:t>
            </a:r>
            <a:r>
              <a:rPr lang="en-US" altLang="ko-KR" dirty="0"/>
              <a:t>’</a:t>
            </a:r>
            <a:r>
              <a:rPr lang="ko-KR" altLang="en-US" dirty="0"/>
              <a:t>로 변경하라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비활성화 하기 버튼을 클릭하면 </a:t>
            </a:r>
            <a:r>
              <a:rPr lang="en-US" altLang="ko-KR" dirty="0"/>
              <a:t>span </a:t>
            </a:r>
            <a:r>
              <a:rPr lang="ko-KR" altLang="en-US" dirty="0"/>
              <a:t>태그의 </a:t>
            </a:r>
            <a:r>
              <a:rPr lang="en-US" altLang="ko-KR" dirty="0"/>
              <a:t>text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활성화</a:t>
            </a:r>
            <a:r>
              <a:rPr lang="en-US" altLang="ko-KR" dirty="0"/>
              <a:t>＇</a:t>
            </a:r>
            <a:r>
              <a:rPr lang="ko-KR" altLang="en-US" dirty="0"/>
              <a:t>에서 비활성화</a:t>
            </a:r>
            <a:r>
              <a:rPr lang="en-US" altLang="ko-KR" dirty="0"/>
              <a:t>＇</a:t>
            </a:r>
            <a:r>
              <a:rPr lang="ko-KR" altLang="en-US" dirty="0"/>
              <a:t>로 변경되면서 부모 태그의 스타일 속성 </a:t>
            </a:r>
            <a:r>
              <a:rPr lang="en-US" altLang="ko-KR" dirty="0"/>
              <a:t>background</a:t>
            </a:r>
            <a:r>
              <a:rPr lang="ko-KR" altLang="en-US" dirty="0"/>
              <a:t>가</a:t>
            </a:r>
            <a:r>
              <a:rPr lang="en-US" altLang="ko-KR" dirty="0"/>
              <a:t> white</a:t>
            </a:r>
            <a:r>
              <a:rPr lang="ko-KR" altLang="en-US" dirty="0"/>
              <a:t>가 되게 하라</a:t>
            </a:r>
            <a:r>
              <a:rPr lang="en-US" altLang="ko-KR" dirty="0"/>
              <a:t>. </a:t>
            </a:r>
            <a:r>
              <a:rPr lang="ko-KR" altLang="en-US" dirty="0"/>
              <a:t>그리고 버튼 캡션</a:t>
            </a:r>
            <a:r>
              <a:rPr lang="en-US" altLang="ko-KR" dirty="0"/>
              <a:t>(</a:t>
            </a:r>
            <a:r>
              <a:rPr lang="ko-KR" altLang="en-US" dirty="0"/>
              <a:t>버튼에 나타난 글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활성화 하기</a:t>
            </a:r>
            <a:r>
              <a:rPr lang="en-US" altLang="ko-KR" dirty="0"/>
              <a:t>’</a:t>
            </a:r>
            <a:r>
              <a:rPr lang="ko-KR" altLang="en-US" dirty="0"/>
              <a:t>로 변경하라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14 – </a:t>
            </a:r>
            <a:r>
              <a:rPr lang="ko-KR" altLang="en-US" dirty="0"/>
              <a:t>문서 객체 선택과 탐색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C1CEBA-EADF-4A15-8E3C-6BDF35356D4C}"/>
              </a:ext>
            </a:extLst>
          </p:cNvPr>
          <p:cNvSpPr/>
          <p:nvPr/>
        </p:nvSpPr>
        <p:spPr>
          <a:xfrm>
            <a:off x="1656582" y="2440047"/>
            <a:ext cx="4609685" cy="29602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$(document).ready(function( 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$(‘button’).click(function(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if($(this).text( ) ==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$(this).parent(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$(this).parent( ).find(‘span’).text(‘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$(this).parent(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(‘background’, ‘white’);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$(this).parent( ).find(‘span’).text(‘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7C332-E638-4522-A6F1-022E41FB9C94}"/>
              </a:ext>
            </a:extLst>
          </p:cNvPr>
          <p:cNvSpPr/>
          <p:nvPr/>
        </p:nvSpPr>
        <p:spPr>
          <a:xfrm>
            <a:off x="6553125" y="2444543"/>
            <a:ext cx="2808312" cy="29602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&lt;span&gt;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비활성화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&lt;/span&gt;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&lt;button&gt;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활성화 하기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&lt;/button&gt;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897317918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15</a:t>
            </a:r>
            <a:br>
              <a:rPr lang="en-US" altLang="ko-KR" b="1" dirty="0"/>
            </a:br>
            <a:r>
              <a:rPr lang="ko-KR" altLang="en-US" b="1" dirty="0"/>
              <a:t>문서 객체 조작</a:t>
            </a:r>
          </a:p>
        </p:txBody>
      </p:sp>
    </p:spTree>
    <p:extLst>
      <p:ext uri="{BB962C8B-B14F-4D97-AF65-F5344CB8AC3E}">
        <p14:creationId xmlns:p14="http://schemas.microsoft.com/office/powerpoint/2010/main" val="281621409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 </a:t>
            </a:r>
            <a:r>
              <a:rPr lang="ko-KR" altLang="en-US" dirty="0"/>
              <a:t>문서 객체 조작의 개요</a:t>
            </a:r>
            <a:endParaRPr lang="en-US" altLang="ko-KR" dirty="0"/>
          </a:p>
          <a:p>
            <a:pPr lvl="2"/>
            <a:r>
              <a:rPr lang="ko-KR" altLang="en-US" dirty="0"/>
              <a:t>앞에서 </a:t>
            </a:r>
            <a:r>
              <a:rPr lang="en-US" altLang="ko-KR" dirty="0"/>
              <a:t>jQuery</a:t>
            </a:r>
            <a:r>
              <a:rPr lang="ko-KR" altLang="en-US" dirty="0"/>
              <a:t>를 사용하지 않고 문서 객체를 다루는 방법을 살펴 봤음</a:t>
            </a:r>
            <a:endParaRPr lang="en-US" altLang="ko-KR" dirty="0"/>
          </a:p>
          <a:p>
            <a:pPr lvl="3"/>
            <a:r>
              <a:rPr lang="ko-KR" altLang="en-US" dirty="0"/>
              <a:t>기존의 자바스크립트만으로 문서 객체 모델을 다루려면 복잡</a:t>
            </a:r>
            <a:endParaRPr lang="en-US" altLang="ko-KR" dirty="0"/>
          </a:p>
          <a:p>
            <a:pPr lvl="2"/>
            <a:r>
              <a:rPr lang="ko-KR" altLang="en-US" dirty="0"/>
              <a:t>이번 장에서는 </a:t>
            </a:r>
            <a:r>
              <a:rPr lang="en-US" altLang="ko-KR" dirty="0"/>
              <a:t>jQuery</a:t>
            </a:r>
            <a:r>
              <a:rPr lang="ko-KR" altLang="en-US" dirty="0"/>
              <a:t>를 사용해서 문서 객체를 다루는 방법을 살펴 봄</a:t>
            </a:r>
            <a:endParaRPr lang="en-US" altLang="ko-KR" dirty="0"/>
          </a:p>
          <a:p>
            <a:pPr lvl="3"/>
            <a:r>
              <a:rPr lang="en-US" altLang="ko-KR" dirty="0"/>
              <a:t>jQuery</a:t>
            </a:r>
            <a:r>
              <a:rPr lang="ko-KR" altLang="en-US" dirty="0"/>
              <a:t>를 사용하면 문서 객체 모델을 다루기 편함</a:t>
            </a:r>
            <a:endParaRPr lang="en-US" altLang="ko-KR" dirty="0"/>
          </a:p>
          <a:p>
            <a:pPr lvl="3"/>
            <a:r>
              <a:rPr lang="ko-KR" altLang="en-US" dirty="0"/>
              <a:t>모든 메서드의 이름과 기능을 외우려 하지 말고 </a:t>
            </a:r>
            <a:r>
              <a:rPr lang="en-US" altLang="ko-KR" dirty="0"/>
              <a:t>Visual Studio 2015 for Web</a:t>
            </a:r>
            <a:r>
              <a:rPr lang="ko-KR" altLang="en-US" dirty="0"/>
              <a:t>의 보조 기능을 활용하여 메서드의 이름을 보면서 </a:t>
            </a:r>
            <a:endParaRPr lang="en-US" altLang="ko-KR" dirty="0"/>
          </a:p>
          <a:p>
            <a:pPr marL="702000" lvl="3" indent="0">
              <a:buNone/>
            </a:pPr>
            <a:r>
              <a:rPr lang="en-US" altLang="ko-KR" dirty="0"/>
              <a:t>    “</a:t>
            </a:r>
            <a:r>
              <a:rPr lang="ko-KR" altLang="en-US" dirty="0"/>
              <a:t>이 메서드는 이런 기능을 할 것 같은데</a:t>
            </a:r>
            <a:r>
              <a:rPr lang="en-US" altLang="ko-KR" dirty="0"/>
              <a:t>…”</a:t>
            </a:r>
            <a:r>
              <a:rPr lang="ko-KR" altLang="en-US" dirty="0"/>
              <a:t>하는 감을 잡는 것을 이 장의 교육 목표로 하겠음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641E38-262A-4AAF-8E17-8C4A6994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65" y="2664023"/>
            <a:ext cx="4267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561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15.2 </a:t>
            </a:r>
            <a:r>
              <a:rPr lang="ko-KR" altLang="en-US" dirty="0"/>
              <a:t>문서 객체의 클래스 속성 추가</a:t>
            </a:r>
            <a:endParaRPr lang="en-US" altLang="ko-KR" dirty="0"/>
          </a:p>
          <a:p>
            <a:pPr lvl="1"/>
            <a:r>
              <a:rPr lang="ko-KR" altLang="en-US" dirty="0"/>
              <a:t>문서 객체에 </a:t>
            </a:r>
            <a:r>
              <a:rPr lang="en-US" altLang="ko-KR" dirty="0"/>
              <a:t>‘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’</a:t>
            </a:r>
            <a:r>
              <a:rPr lang="ko-KR" altLang="en-US" dirty="0"/>
              <a:t>을 추가할 때 사용하는 메서드</a:t>
            </a:r>
            <a:endParaRPr lang="en-US" altLang="ko-KR" dirty="0"/>
          </a:p>
          <a:p>
            <a:pPr lvl="2"/>
            <a:r>
              <a:rPr lang="en-US" altLang="ko-KR" dirty="0" err="1"/>
              <a:t>addClass</a:t>
            </a:r>
            <a:r>
              <a:rPr lang="en-US" altLang="ko-KR" dirty="0"/>
              <a:t>( ) </a:t>
            </a:r>
          </a:p>
          <a:p>
            <a:pPr lvl="1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A2E6D-C5F8-43C4-AE61-E61145B46EA9}"/>
              </a:ext>
            </a:extLst>
          </p:cNvPr>
          <p:cNvSpPr/>
          <p:nvPr/>
        </p:nvSpPr>
        <p:spPr>
          <a:xfrm>
            <a:off x="3528789" y="1943943"/>
            <a:ext cx="3434160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(‘item’);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B17513-A4DE-4FD2-B0D1-B79D9BA96701}"/>
              </a:ext>
            </a:extLst>
          </p:cNvPr>
          <p:cNvSpPr/>
          <p:nvPr/>
        </p:nvSpPr>
        <p:spPr>
          <a:xfrm>
            <a:off x="936501" y="1943944"/>
            <a:ext cx="2448272" cy="15841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4392A8-9920-4678-B5EC-0105F918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45" y="3689673"/>
            <a:ext cx="2343150" cy="8096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7258C-83DB-4FD3-AFF2-04981CA98A01}"/>
              </a:ext>
            </a:extLst>
          </p:cNvPr>
          <p:cNvSpPr/>
          <p:nvPr/>
        </p:nvSpPr>
        <p:spPr>
          <a:xfrm>
            <a:off x="7113488" y="1943942"/>
            <a:ext cx="3434160" cy="15841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return ‘item’ + index;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D414E7-95D9-4155-8C8C-136211C9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245" y="3673127"/>
            <a:ext cx="2247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6400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15.3 </a:t>
            </a:r>
            <a:r>
              <a:rPr lang="ko-KR" altLang="en-US" dirty="0"/>
              <a:t>문서 객체의 클래스 속성 제거</a:t>
            </a:r>
            <a:endParaRPr lang="en-US" altLang="ko-KR" dirty="0"/>
          </a:p>
          <a:p>
            <a:pPr lvl="1"/>
            <a:r>
              <a:rPr lang="ko-KR" altLang="en-US" dirty="0"/>
              <a:t>문서 객체에 </a:t>
            </a:r>
            <a:r>
              <a:rPr lang="en-US" altLang="ko-KR" dirty="0"/>
              <a:t>‘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’</a:t>
            </a:r>
            <a:r>
              <a:rPr lang="ko-KR" altLang="en-US" dirty="0"/>
              <a:t>을 제거할 때 사용하는 메서드</a:t>
            </a:r>
            <a:endParaRPr lang="en-US" altLang="ko-KR" dirty="0"/>
          </a:p>
          <a:p>
            <a:pPr lvl="2"/>
            <a:r>
              <a:rPr lang="en-US" altLang="ko-KR" dirty="0" err="1"/>
              <a:t>removeClass</a:t>
            </a:r>
            <a:r>
              <a:rPr lang="en-US" altLang="ko-KR" dirty="0"/>
              <a:t>( ) </a:t>
            </a:r>
          </a:p>
          <a:p>
            <a:pPr lvl="1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A2E6D-C5F8-43C4-AE61-E61145B46EA9}"/>
              </a:ext>
            </a:extLst>
          </p:cNvPr>
          <p:cNvSpPr/>
          <p:nvPr/>
        </p:nvSpPr>
        <p:spPr>
          <a:xfrm>
            <a:off x="4673601" y="1943943"/>
            <a:ext cx="317566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removeClass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(‘select’);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B17513-A4DE-4FD2-B0D1-B79D9BA96701}"/>
              </a:ext>
            </a:extLst>
          </p:cNvPr>
          <p:cNvSpPr/>
          <p:nvPr/>
        </p:nvSpPr>
        <p:spPr>
          <a:xfrm>
            <a:off x="720477" y="1943944"/>
            <a:ext cx="3882370" cy="15841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class=“item”&gt;Header-0&lt;/h1&gt;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 select”&gt;Header-1&lt;/h1&gt;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 class=“item”&gt;Header-2&lt;/h1&gt;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33603-4FC2-4503-823A-A5BD9A10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49" y="3697014"/>
            <a:ext cx="2219325" cy="657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E1D5B3-6F07-42F9-855F-DBAFA7001E9A}"/>
              </a:ext>
            </a:extLst>
          </p:cNvPr>
          <p:cNvSpPr/>
          <p:nvPr/>
        </p:nvSpPr>
        <p:spPr>
          <a:xfrm>
            <a:off x="7921277" y="1943943"/>
            <a:ext cx="3175668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removeClass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(‘item’);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BC98CA-CFA8-4B66-ABDB-670D6DEA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333" y="3697014"/>
            <a:ext cx="2314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4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한 걸음 더 </a:t>
            </a:r>
            <a:r>
              <a:rPr lang="en-US" altLang="ko-KR" dirty="0">
                <a:solidFill>
                  <a:srgbClr val="00B050"/>
                </a:solidFill>
              </a:rPr>
              <a:t>- let </a:t>
            </a:r>
            <a:r>
              <a:rPr lang="ko-KR" altLang="en-US" dirty="0">
                <a:solidFill>
                  <a:srgbClr val="00B050"/>
                </a:solidFill>
              </a:rPr>
              <a:t>키워드와 </a:t>
            </a:r>
            <a:r>
              <a:rPr lang="en-US" altLang="ko-KR" dirty="0">
                <a:solidFill>
                  <a:srgbClr val="00B050"/>
                </a:solidFill>
              </a:rPr>
              <a:t>const </a:t>
            </a:r>
            <a:r>
              <a:rPr lang="ko-KR" altLang="en-US" dirty="0">
                <a:solidFill>
                  <a:srgbClr val="00B050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ECMAScript 5</a:t>
            </a:r>
            <a:r>
              <a:rPr lang="ko-KR" altLang="en-US" dirty="0"/>
              <a:t>까지는 </a:t>
            </a:r>
            <a:r>
              <a:rPr lang="en-US" altLang="ko-KR" i="1" dirty="0"/>
              <a:t>‘</a:t>
            </a:r>
            <a:r>
              <a:rPr lang="ko-KR" altLang="en-US" i="1" dirty="0"/>
              <a:t>식별자에 값을 넣어 활용하기 위한 기능</a:t>
            </a:r>
            <a:r>
              <a:rPr lang="en-US" altLang="ko-KR" i="1" dirty="0"/>
              <a:t>’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00B050"/>
                </a:solidFill>
              </a:rPr>
              <a:t>‘var </a:t>
            </a:r>
            <a:r>
              <a:rPr lang="ko-KR" altLang="en-US" dirty="0">
                <a:solidFill>
                  <a:srgbClr val="00B050"/>
                </a:solidFill>
              </a:rPr>
              <a:t>키워드를 사용한 변수 선언</a:t>
            </a:r>
            <a:r>
              <a:rPr lang="en-US" altLang="ko-KR" dirty="0">
                <a:solidFill>
                  <a:srgbClr val="00B050"/>
                </a:solidFill>
              </a:rPr>
              <a:t>’</a:t>
            </a:r>
            <a:r>
              <a:rPr lang="ko-KR" altLang="en-US" dirty="0"/>
              <a:t>밖에 없었음</a:t>
            </a:r>
            <a:endParaRPr lang="en-US" altLang="ko-KR" dirty="0"/>
          </a:p>
          <a:p>
            <a:pPr lvl="1"/>
            <a:r>
              <a:rPr lang="en-US" altLang="ko-KR" dirty="0"/>
              <a:t>ECMAScript 6</a:t>
            </a:r>
            <a:r>
              <a:rPr lang="ko-KR" altLang="en-US" dirty="0"/>
              <a:t>부터는 아래 두 개념이 추가됨 </a:t>
            </a:r>
            <a:endParaRPr lang="en-US" altLang="ko-KR" dirty="0"/>
          </a:p>
          <a:p>
            <a:pPr lvl="2"/>
            <a:r>
              <a:rPr lang="en-US" altLang="ko-KR" dirty="0"/>
              <a:t>‘let </a:t>
            </a:r>
            <a:r>
              <a:rPr lang="ko-KR" altLang="en-US" dirty="0"/>
              <a:t>키워드를 사용한 변수‘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‘const</a:t>
            </a:r>
            <a:r>
              <a:rPr lang="ko-KR" altLang="en-US" dirty="0"/>
              <a:t> 키워드를 사용한 상수</a:t>
            </a:r>
            <a:r>
              <a:rPr lang="en-US" altLang="ko-KR" dirty="0"/>
              <a:t>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변수를 사용할 수 있는 유효 범위를 </a:t>
            </a:r>
            <a:r>
              <a:rPr lang="en-US" altLang="ko-KR" dirty="0"/>
              <a:t>‘</a:t>
            </a:r>
            <a:r>
              <a:rPr lang="ko-KR" altLang="en-US" dirty="0" err="1"/>
              <a:t>스코프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1080517" y="2380820"/>
            <a:ext cx="4039004" cy="208340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&lt;-- code 2-54 --&gt;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variableA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52;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let variable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const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constantC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103;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variableA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variable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constantC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3F7EED9-22E5-4DD3-AE2B-86E349E4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81115"/>
              </p:ext>
            </p:extLst>
          </p:nvPr>
        </p:nvGraphicFramePr>
        <p:xfrm>
          <a:off x="5473005" y="2380819"/>
          <a:ext cx="4176464" cy="176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>
                  <a:extLst>
                    <a:ext uri="{9D8B030D-6E8A-4147-A177-3AD203B41FA5}">
                      <a16:colId xmlns:a16="http://schemas.microsoft.com/office/drawing/2014/main" val="2922532795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1647549949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3718168297"/>
                    </a:ext>
                  </a:extLst>
                </a:gridCol>
                <a:gridCol w="1044116">
                  <a:extLst>
                    <a:ext uri="{9D8B030D-6E8A-4147-A177-3AD203B41FA5}">
                      <a16:colId xmlns:a16="http://schemas.microsoft.com/office/drawing/2014/main" val="3001101283"/>
                    </a:ext>
                  </a:extLst>
                </a:gridCol>
              </a:tblGrid>
              <a:tr h="442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재선언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63367"/>
                  </a:ext>
                </a:extLst>
              </a:tr>
              <a:tr h="44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var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전역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2514"/>
                  </a:ext>
                </a:extLst>
              </a:tr>
              <a:tr h="44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let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1395"/>
                  </a:ext>
                </a:extLst>
              </a:tr>
              <a:tr h="44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const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3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820148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15.4 </a:t>
            </a:r>
            <a:r>
              <a:rPr lang="ko-KR" altLang="en-US" dirty="0"/>
              <a:t>문서 객체의 속성 검사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속성과 관련된 모든 기능은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2"/>
            <a:r>
              <a:rPr lang="ko-KR" altLang="en-US" dirty="0"/>
              <a:t>특정 속성 값을 알고 싶을 때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속성 이름을 전달</a:t>
            </a:r>
            <a:endParaRPr lang="en-US" altLang="ko-KR" dirty="0"/>
          </a:p>
          <a:p>
            <a:pPr lvl="1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이미지 파일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source </a:t>
            </a:r>
            <a:r>
              <a:rPr lang="ko-KR" altLang="en-US" dirty="0"/>
              <a:t>코드</a:t>
            </a:r>
            <a:r>
              <a:rPr lang="en-US" altLang="ko-KR" dirty="0"/>
              <a:t>(html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이 동일한 폴더에 있다고 가정함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출력</a:t>
            </a:r>
            <a:r>
              <a:rPr lang="en-US" altLang="ko-KR" dirty="0"/>
              <a:t> </a:t>
            </a:r>
            <a:r>
              <a:rPr lang="ko-KR" altLang="en-US" dirty="0"/>
              <a:t>결과 확인</a:t>
            </a:r>
            <a:endParaRPr lang="en-US" altLang="ko-KR" dirty="0"/>
          </a:p>
          <a:p>
            <a:pPr lvl="3"/>
            <a:r>
              <a:rPr lang="ko-KR" altLang="en-US" dirty="0"/>
              <a:t>출력 되는 속성 값은 </a:t>
            </a:r>
            <a:r>
              <a:rPr lang="en-US" altLang="ko-KR" dirty="0"/>
              <a:t>“Chrysanthemum.jpg”</a:t>
            </a:r>
          </a:p>
          <a:p>
            <a:pPr lvl="3"/>
            <a:r>
              <a:rPr lang="ko-KR" altLang="en-US" dirty="0"/>
              <a:t>첫번째 문서 객체의 속성값을 출력</a:t>
            </a:r>
            <a:r>
              <a:rPr lang="en-US" altLang="ko-KR" dirty="0"/>
              <a:t>!</a:t>
            </a:r>
          </a:p>
          <a:p>
            <a:pPr lvl="4"/>
            <a:r>
              <a:rPr lang="ko-KR" altLang="en-US" dirty="0"/>
              <a:t>대부분의 값을 알아내는 메서드는 여러 개의 문서 객체를 선택했을 때 첫 번째 위치한 문서 객체의 값을 출력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5A2E6D-C5F8-43C4-AE61-E61145B46EA9}"/>
              </a:ext>
            </a:extLst>
          </p:cNvPr>
          <p:cNvSpPr/>
          <p:nvPr/>
        </p:nvSpPr>
        <p:spPr>
          <a:xfrm>
            <a:off x="5256981" y="1943943"/>
            <a:ext cx="4111772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$(‘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alert(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B17513-A4DE-4FD2-B0D1-B79D9BA96701}"/>
              </a:ext>
            </a:extLst>
          </p:cNvPr>
          <p:cNvSpPr/>
          <p:nvPr/>
        </p:nvSpPr>
        <p:spPr>
          <a:xfrm>
            <a:off x="1303857" y="1943944"/>
            <a:ext cx="3882370" cy="15841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“Chrysanthemum.jpg”/&gt;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“Desert.jpg”/&gt;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“hydranges.jpg”/&gt;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388370651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15.5 </a:t>
            </a:r>
            <a:r>
              <a:rPr lang="ko-KR" altLang="en-US" dirty="0"/>
              <a:t>문서 객체의 속성 추가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속성과 관련된 모든 기능은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2"/>
            <a:r>
              <a:rPr lang="ko-KR" altLang="en-US" dirty="0"/>
              <a:t>특정 속성 값을 알고 싶을 때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속성 이름을 전달</a:t>
            </a:r>
            <a:endParaRPr lang="en-US" altLang="ko-KR" dirty="0"/>
          </a:p>
          <a:p>
            <a:pPr lvl="2"/>
            <a:r>
              <a:rPr lang="ko-KR" altLang="en-US" dirty="0"/>
              <a:t>속성 값을 추가 하고 싶을 때도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1E1D3-103C-4E7B-A1B3-42045A294CA1}"/>
              </a:ext>
            </a:extLst>
          </p:cNvPr>
          <p:cNvSpPr/>
          <p:nvPr/>
        </p:nvSpPr>
        <p:spPr>
          <a:xfrm>
            <a:off x="1080517" y="3096072"/>
            <a:ext cx="3882370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“Chrysanthemum.jpg”/&gt;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“Desert.jpg”/&gt;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“hydranges.jpg”/&gt;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37B4F7-5861-4E6C-95BF-64B5AB678362}"/>
              </a:ext>
            </a:extLst>
          </p:cNvPr>
          <p:cNvSpPr/>
          <p:nvPr/>
        </p:nvSpPr>
        <p:spPr>
          <a:xfrm>
            <a:off x="1080517" y="1892314"/>
            <a:ext cx="3882370" cy="7717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(name, 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function(index,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){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(object)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D97F12-1595-4B9C-BFCB-352ACA53A82D}"/>
              </a:ext>
            </a:extLst>
          </p:cNvPr>
          <p:cNvSpPr/>
          <p:nvPr/>
        </p:nvSpPr>
        <p:spPr>
          <a:xfrm>
            <a:off x="5184973" y="3096072"/>
            <a:ext cx="3882370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$(‘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(‘width’, 200);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34E5BA-AA2C-4163-BA59-CAB07B19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70" y="4320207"/>
            <a:ext cx="2867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578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15.5 </a:t>
            </a:r>
            <a:r>
              <a:rPr lang="ko-KR" altLang="en-US" dirty="0"/>
              <a:t>문서 객체의 속성 추가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속성과 관련된 모든 기능은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2"/>
            <a:r>
              <a:rPr lang="ko-KR" altLang="en-US" dirty="0"/>
              <a:t>특정 속성 값을 알고 싶을 때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속성 이름을 전달</a:t>
            </a:r>
            <a:endParaRPr lang="en-US" altLang="ko-KR" dirty="0"/>
          </a:p>
          <a:p>
            <a:pPr lvl="2"/>
            <a:r>
              <a:rPr lang="ko-KR" altLang="en-US" dirty="0"/>
              <a:t>속성 값을 추가 하고 싶을 때도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1E1D3-103C-4E7B-A1B3-42045A294CA1}"/>
              </a:ext>
            </a:extLst>
          </p:cNvPr>
          <p:cNvSpPr/>
          <p:nvPr/>
        </p:nvSpPr>
        <p:spPr>
          <a:xfrm>
            <a:off x="1080517" y="3096071"/>
            <a:ext cx="3882370" cy="151216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“Chrysanthemum.jpg”/&gt;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“Desert.jpg”/&gt;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“hydranges.jpg”/&gt;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37B4F7-5861-4E6C-95BF-64B5AB678362}"/>
              </a:ext>
            </a:extLst>
          </p:cNvPr>
          <p:cNvSpPr/>
          <p:nvPr/>
        </p:nvSpPr>
        <p:spPr>
          <a:xfrm>
            <a:off x="1080517" y="1892314"/>
            <a:ext cx="3882370" cy="7717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(name, function(index, 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){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(object)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D97F12-1595-4B9C-BFCB-352ACA53A82D}"/>
              </a:ext>
            </a:extLst>
          </p:cNvPr>
          <p:cNvSpPr/>
          <p:nvPr/>
        </p:nvSpPr>
        <p:spPr>
          <a:xfrm>
            <a:off x="5184973" y="3096071"/>
            <a:ext cx="3882370" cy="1512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$(‘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(‘width’,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 return (index+1) * 100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B30F75-AD1C-4BBB-8EAE-AD707558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81" y="4752255"/>
            <a:ext cx="2905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568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15.5 </a:t>
            </a:r>
            <a:r>
              <a:rPr lang="ko-KR" altLang="en-US" dirty="0"/>
              <a:t>문서 객체의 속성 추가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속성과 관련된 모든 기능은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2"/>
            <a:r>
              <a:rPr lang="ko-KR" altLang="en-US" dirty="0"/>
              <a:t>특정 속성 값을 알고 싶을 때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속성 이름을 전달</a:t>
            </a:r>
            <a:endParaRPr lang="en-US" altLang="ko-KR" dirty="0"/>
          </a:p>
          <a:p>
            <a:pPr lvl="2"/>
            <a:r>
              <a:rPr lang="ko-KR" altLang="en-US" dirty="0"/>
              <a:t>속성 값을 추가 하고 싶을 때도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1E1D3-103C-4E7B-A1B3-42045A294CA1}"/>
              </a:ext>
            </a:extLst>
          </p:cNvPr>
          <p:cNvSpPr/>
          <p:nvPr/>
        </p:nvSpPr>
        <p:spPr>
          <a:xfrm>
            <a:off x="5172848" y="3147784"/>
            <a:ext cx="5268709" cy="174573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“Chrysanthemum.jpg” width=“200” height=“300”/&gt;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“Desert.jpg” width=“200” height=“300”/&gt;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“hydranges.jpg” width=“200” height=“300”/&gt;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37B4F7-5861-4E6C-95BF-64B5AB678362}"/>
              </a:ext>
            </a:extLst>
          </p:cNvPr>
          <p:cNvSpPr/>
          <p:nvPr/>
        </p:nvSpPr>
        <p:spPr>
          <a:xfrm>
            <a:off x="1080517" y="1892314"/>
            <a:ext cx="3882370" cy="7717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function(index,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){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(object)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D97F12-1595-4B9C-BFCB-352ACA53A82D}"/>
              </a:ext>
            </a:extLst>
          </p:cNvPr>
          <p:cNvSpPr/>
          <p:nvPr/>
        </p:nvSpPr>
        <p:spPr>
          <a:xfrm>
            <a:off x="1080517" y="3147783"/>
            <a:ext cx="3240360" cy="17484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$(‘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‘width’: 200,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‘height’:300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E1953D1-6558-4538-93D7-B83DFB3DF8CB}"/>
              </a:ext>
            </a:extLst>
          </p:cNvPr>
          <p:cNvSpPr/>
          <p:nvPr/>
        </p:nvSpPr>
        <p:spPr>
          <a:xfrm>
            <a:off x="4530839" y="3888159"/>
            <a:ext cx="432048" cy="26813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14806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15.5 </a:t>
            </a:r>
            <a:r>
              <a:rPr lang="ko-KR" altLang="en-US" dirty="0"/>
              <a:t>문서 객체의 속성 추가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속성과 관련된 모든 기능은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2"/>
            <a:r>
              <a:rPr lang="ko-KR" altLang="en-US" dirty="0"/>
              <a:t>특정 속성 값을 알고 싶을 때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속성 이름을 전달</a:t>
            </a:r>
            <a:endParaRPr lang="en-US" altLang="ko-KR" dirty="0"/>
          </a:p>
          <a:p>
            <a:pPr lvl="2"/>
            <a:r>
              <a:rPr lang="ko-KR" altLang="en-US" dirty="0"/>
              <a:t>속성 값을 추가 하고 싶을 때도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37B4F7-5861-4E6C-95BF-64B5AB678362}"/>
              </a:ext>
            </a:extLst>
          </p:cNvPr>
          <p:cNvSpPr/>
          <p:nvPr/>
        </p:nvSpPr>
        <p:spPr>
          <a:xfrm>
            <a:off x="1080517" y="1892314"/>
            <a:ext cx="3882370" cy="7717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function(index,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){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object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D97F12-1595-4B9C-BFCB-352ACA53A82D}"/>
              </a:ext>
            </a:extLst>
          </p:cNvPr>
          <p:cNvSpPr/>
          <p:nvPr/>
        </p:nvSpPr>
        <p:spPr>
          <a:xfrm>
            <a:off x="1080517" y="3147783"/>
            <a:ext cx="3240360" cy="21805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(‘width’,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‘width’: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200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‘height’:300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383C18-B532-41FB-8ED2-CDC3081945AA}"/>
              </a:ext>
            </a:extLst>
          </p:cNvPr>
          <p:cNvSpPr/>
          <p:nvPr/>
        </p:nvSpPr>
        <p:spPr>
          <a:xfrm>
            <a:off x="4608909" y="3147783"/>
            <a:ext cx="3882370" cy="21805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(‘width’,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‘width’: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       return (index+1) * 100;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      }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‘height’:300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8821208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주어진 이미지 파일</a:t>
            </a:r>
            <a:r>
              <a:rPr lang="en-US" altLang="ko-KR" dirty="0"/>
              <a:t>(</a:t>
            </a:r>
            <a:r>
              <a:rPr lang="en-US" altLang="ko-KR" dirty="0" err="1"/>
              <a:t>minion.jgp</a:t>
            </a:r>
            <a:r>
              <a:rPr lang="en-US" altLang="ko-KR" dirty="0"/>
              <a:t>) </a:t>
            </a:r>
            <a:r>
              <a:rPr lang="ko-KR" altLang="en-US" dirty="0"/>
              <a:t>하나를 크기가 각각 다르게 </a:t>
            </a:r>
            <a:r>
              <a:rPr lang="en-US" altLang="ko-KR" dirty="0"/>
              <a:t>web</a:t>
            </a:r>
            <a:r>
              <a:rPr lang="ko-KR" altLang="en-US" dirty="0"/>
              <a:t> 페이지에 표현하라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아래 코드가 해석되면 동일한 크기로 이미지가 웹 페이지에 표현된다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사이즈</a:t>
            </a:r>
            <a:endParaRPr lang="en-US" altLang="ko-KR" dirty="0"/>
          </a:p>
          <a:p>
            <a:pPr lvl="2"/>
            <a:r>
              <a:rPr lang="en-US" altLang="ko-KR" dirty="0"/>
              <a:t>800 x</a:t>
            </a:r>
            <a:r>
              <a:rPr lang="ko-KR" altLang="en-US" dirty="0"/>
              <a:t> </a:t>
            </a:r>
            <a:r>
              <a:rPr lang="en-US" altLang="ko-KR" dirty="0"/>
              <a:t>600</a:t>
            </a:r>
          </a:p>
          <a:p>
            <a:pPr lvl="2"/>
            <a:r>
              <a:rPr lang="en-US" altLang="ko-KR" dirty="0"/>
              <a:t>400 x 300</a:t>
            </a:r>
          </a:p>
          <a:p>
            <a:pPr lvl="2"/>
            <a:r>
              <a:rPr lang="en-US" altLang="ko-KR" dirty="0"/>
              <a:t>200 x 150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참고</a:t>
            </a:r>
            <a:endParaRPr lang="en-US" altLang="ko-KR" dirty="0"/>
          </a:p>
          <a:p>
            <a:pPr lvl="2"/>
            <a:r>
              <a:rPr lang="en-US" altLang="ko-KR" dirty="0"/>
              <a:t>13.8 </a:t>
            </a:r>
            <a:r>
              <a:rPr lang="ko-KR" altLang="en-US" dirty="0"/>
              <a:t>배열 관리 </a:t>
            </a:r>
            <a:endParaRPr lang="en-US" altLang="ko-KR" dirty="0"/>
          </a:p>
          <a:p>
            <a:pPr lvl="2"/>
            <a:r>
              <a:rPr lang="en-US" altLang="ko-KR" dirty="0"/>
              <a:t>15.5 </a:t>
            </a:r>
            <a:r>
              <a:rPr lang="ko-KR" altLang="en-US" dirty="0"/>
              <a:t>문서 객체의 속성 추가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D70D96-4AB0-4567-820D-CCF46F7E638E}"/>
              </a:ext>
            </a:extLst>
          </p:cNvPr>
          <p:cNvSpPr/>
          <p:nvPr/>
        </p:nvSpPr>
        <p:spPr>
          <a:xfrm>
            <a:off x="3661690" y="1672288"/>
            <a:ext cx="3882370" cy="10621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99494315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주어진 이미지 파일</a:t>
            </a:r>
            <a:r>
              <a:rPr lang="en-US" altLang="ko-KR" dirty="0"/>
              <a:t>(</a:t>
            </a:r>
            <a:r>
              <a:rPr lang="en-US" altLang="ko-KR" dirty="0" err="1"/>
              <a:t>minion.jgp</a:t>
            </a:r>
            <a:r>
              <a:rPr lang="en-US" altLang="ko-KR" dirty="0"/>
              <a:t>) </a:t>
            </a:r>
            <a:r>
              <a:rPr lang="ko-KR" altLang="en-US" dirty="0"/>
              <a:t>하나를 크기가 각각 다르게 </a:t>
            </a:r>
            <a:r>
              <a:rPr lang="en-US" altLang="ko-KR" dirty="0"/>
              <a:t>web</a:t>
            </a:r>
            <a:r>
              <a:rPr lang="ko-KR" altLang="en-US" dirty="0"/>
              <a:t> 페이지에 표현하라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아래 코드가 해석되면 동일한 크기로 이미지가 웹 페이지에 표현된다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사이즈</a:t>
            </a:r>
            <a:endParaRPr lang="en-US" altLang="ko-KR" dirty="0"/>
          </a:p>
          <a:p>
            <a:pPr lvl="2"/>
            <a:r>
              <a:rPr lang="en-US" altLang="ko-KR" dirty="0"/>
              <a:t>800 x</a:t>
            </a:r>
            <a:r>
              <a:rPr lang="ko-KR" altLang="en-US" dirty="0"/>
              <a:t> </a:t>
            </a:r>
            <a:r>
              <a:rPr lang="en-US" altLang="ko-KR" dirty="0"/>
              <a:t>600</a:t>
            </a:r>
          </a:p>
          <a:p>
            <a:pPr lvl="2"/>
            <a:r>
              <a:rPr lang="en-US" altLang="ko-KR" dirty="0"/>
              <a:t>400 x 300</a:t>
            </a:r>
          </a:p>
          <a:p>
            <a:pPr lvl="2"/>
            <a:r>
              <a:rPr lang="en-US" altLang="ko-KR" dirty="0"/>
              <a:t>200 x 150</a:t>
            </a:r>
          </a:p>
          <a:p>
            <a:pPr lvl="1"/>
            <a:r>
              <a:rPr lang="ko-KR" altLang="en-US" dirty="0"/>
              <a:t>구현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D70D96-4AB0-4567-820D-CCF46F7E638E}"/>
              </a:ext>
            </a:extLst>
          </p:cNvPr>
          <p:cNvSpPr/>
          <p:nvPr/>
        </p:nvSpPr>
        <p:spPr>
          <a:xfrm>
            <a:off x="3661690" y="1509000"/>
            <a:ext cx="3882370" cy="956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“minion.jpg”/&gt;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EE0A77-A858-4CA7-902A-4AB09E4656C4}"/>
              </a:ext>
            </a:extLst>
          </p:cNvPr>
          <p:cNvSpPr/>
          <p:nvPr/>
        </p:nvSpPr>
        <p:spPr>
          <a:xfrm>
            <a:off x="936501" y="2855536"/>
            <a:ext cx="8568952" cy="17484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size = [ {‘width’:800, ‘height’:600}, {‘width‘:400, ‘height’:300}, {‘width’:200, ‘height’:150}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$(‘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’).each( function( index, item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   $(item).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attr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(size[index]);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BF2D52-870D-4A9F-9B0F-05B1758B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29" y="4721343"/>
            <a:ext cx="33337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94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15.6 </a:t>
            </a:r>
            <a:r>
              <a:rPr lang="ko-KR" altLang="en-US" dirty="0"/>
              <a:t>문서 객체의 속성 제거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문서 객체의 속성을 제거</a:t>
            </a:r>
            <a:r>
              <a:rPr lang="ko-KR" altLang="en-US" dirty="0"/>
              <a:t>할 때 </a:t>
            </a:r>
            <a:r>
              <a:rPr lang="en-US" altLang="ko-KR" dirty="0" err="1"/>
              <a:t>removeAttr</a:t>
            </a:r>
            <a:r>
              <a:rPr lang="en-US" altLang="ko-KR" dirty="0"/>
              <a:t>( name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F61E1D-A58E-43AD-8D6F-885F5665C2A4}"/>
              </a:ext>
            </a:extLst>
          </p:cNvPr>
          <p:cNvSpPr/>
          <p:nvPr/>
        </p:nvSpPr>
        <p:spPr>
          <a:xfrm>
            <a:off x="1008509" y="1258802"/>
            <a:ext cx="3456384" cy="106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data-index=“0”&gt;Header-0&lt;/h1&gt;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data-index=“1”&gt;Header-1&lt;/h1&gt;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data-index=“2”&gt;Header-2&lt;/h1&gt;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E5649A-45EA-46AE-8F84-B20C94FE50E0}"/>
              </a:ext>
            </a:extLst>
          </p:cNvPr>
          <p:cNvSpPr/>
          <p:nvPr/>
        </p:nvSpPr>
        <p:spPr>
          <a:xfrm>
            <a:off x="4608909" y="1260897"/>
            <a:ext cx="2952328" cy="106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removeAttr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(‘data-index’);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F6199E-3AC6-425B-A32B-29464722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49" y="1347422"/>
            <a:ext cx="14954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8084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15.7 </a:t>
            </a:r>
            <a:r>
              <a:rPr lang="ko-KR" altLang="en-US" dirty="0"/>
              <a:t>문서 객체의 스타일 검사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 문서 객체의 스타일 속성과 관련된 작업은 모두 </a:t>
            </a:r>
            <a:r>
              <a:rPr lang="en-US" altLang="ko-KR" dirty="0" err="1"/>
              <a:t>css</a:t>
            </a:r>
            <a:r>
              <a:rPr lang="en-US" altLang="ko-KR" dirty="0"/>
              <a:t>( ) </a:t>
            </a:r>
            <a:r>
              <a:rPr lang="ko-KR" altLang="en-US" dirty="0"/>
              <a:t>메서드가 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첫 번째 문서 객체의 스타일 </a:t>
            </a:r>
            <a:r>
              <a:rPr lang="en-US" altLang="ko-KR" dirty="0"/>
              <a:t>color </a:t>
            </a:r>
            <a:r>
              <a:rPr lang="ko-KR" altLang="en-US" dirty="0"/>
              <a:t>속성을 가져옴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C9393D-8C8A-4B38-804D-A6EA28292D17}"/>
              </a:ext>
            </a:extLst>
          </p:cNvPr>
          <p:cNvSpPr/>
          <p:nvPr/>
        </p:nvSpPr>
        <p:spPr>
          <a:xfrm>
            <a:off x="864493" y="1367843"/>
            <a:ext cx="4176464" cy="34564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.first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color:red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.second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color:pink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.third {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color:orange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 color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class = “first”&gt;Header-0&lt;/h1&gt;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class = “second”&gt;Header-1&lt;/h1&gt;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 class = “third”&gt;Header-2&lt;/h1&gt;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464580509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15.8 </a:t>
            </a:r>
            <a:r>
              <a:rPr lang="ko-KR" altLang="en-US" dirty="0"/>
              <a:t>문서 객체의 스타일 추가</a:t>
            </a:r>
            <a:endParaRPr lang="en-US" altLang="ko-KR" dirty="0"/>
          </a:p>
          <a:p>
            <a:pPr lvl="2"/>
            <a:r>
              <a:rPr lang="ko-KR" altLang="en-US" dirty="0"/>
              <a:t>문서 객체에 스타일을 추가하는 형태는 지금까지 여러 번 </a:t>
            </a:r>
            <a:r>
              <a:rPr lang="ko-KR" altLang="en-US" dirty="0" err="1"/>
              <a:t>사용했었음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1)</a:t>
            </a:r>
            <a:r>
              <a:rPr lang="ko-KR" altLang="en-US" dirty="0"/>
              <a:t> 첫 번째 매개 변수에 스타일 속성의 이름</a:t>
            </a:r>
            <a:r>
              <a:rPr lang="en-US" altLang="ko-KR" dirty="0"/>
              <a:t>, </a:t>
            </a:r>
            <a:r>
              <a:rPr lang="ko-KR" altLang="en-US" dirty="0"/>
              <a:t>두 번째 매개 변수에 스타일 속성의 값을 전달</a:t>
            </a:r>
            <a:r>
              <a:rPr lang="en-US" altLang="ko-KR" dirty="0"/>
              <a:t>. </a:t>
            </a:r>
            <a:r>
              <a:rPr lang="ko-KR" altLang="en-US" dirty="0"/>
              <a:t>선택된 모든 문서 객체에 작용</a:t>
            </a:r>
            <a:endParaRPr lang="en-US" altLang="ko-KR" dirty="0"/>
          </a:p>
          <a:p>
            <a:pPr lvl="2"/>
            <a:r>
              <a:rPr lang="en-US" altLang="ko-KR" dirty="0"/>
              <a:t>2) </a:t>
            </a:r>
            <a:r>
              <a:rPr lang="ko-KR" altLang="en-US" dirty="0"/>
              <a:t>두 번째 매개 변수에 함수 전달</a:t>
            </a:r>
            <a:r>
              <a:rPr lang="en-US" altLang="ko-KR" dirty="0"/>
              <a:t>, </a:t>
            </a:r>
            <a:r>
              <a:rPr lang="ko-KR" altLang="en-US" dirty="0"/>
              <a:t>선택한 문서 객체에 </a:t>
            </a:r>
            <a:r>
              <a:rPr lang="ko-KR" altLang="en-US" dirty="0">
                <a:solidFill>
                  <a:srgbClr val="00B050"/>
                </a:solidFill>
              </a:rPr>
              <a:t>개별적으로</a:t>
            </a:r>
            <a:r>
              <a:rPr lang="ko-KR" altLang="en-US" dirty="0"/>
              <a:t> 스타일 속성 적용</a:t>
            </a:r>
            <a:endParaRPr lang="en-US" altLang="ko-KR" dirty="0"/>
          </a:p>
          <a:p>
            <a:pPr lvl="2"/>
            <a:r>
              <a:rPr lang="en-US" altLang="ko-KR" dirty="0"/>
              <a:t>3) </a:t>
            </a:r>
            <a:r>
              <a:rPr lang="ko-KR" altLang="en-US" dirty="0"/>
              <a:t>매개 변수로 객체를 전달</a:t>
            </a:r>
            <a:r>
              <a:rPr lang="en-US" altLang="ko-KR" dirty="0"/>
              <a:t>! 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D5E574-1314-466B-9635-F606786D035D}"/>
              </a:ext>
            </a:extLst>
          </p:cNvPr>
          <p:cNvSpPr/>
          <p:nvPr/>
        </p:nvSpPr>
        <p:spPr>
          <a:xfrm>
            <a:off x="1080517" y="1295871"/>
            <a:ext cx="4472581" cy="70191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value)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(name, function(index, style) {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(object)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6D4BA-FF7B-45AE-9307-C1781EDAFF22}"/>
              </a:ext>
            </a:extLst>
          </p:cNvPr>
          <p:cNvSpPr/>
          <p:nvPr/>
        </p:nvSpPr>
        <p:spPr>
          <a:xfrm>
            <a:off x="7116054" y="1431814"/>
            <a:ext cx="3109479" cy="1062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2EEB36-77A6-4F12-B45D-00CEE55BCFA1}"/>
              </a:ext>
            </a:extLst>
          </p:cNvPr>
          <p:cNvSpPr/>
          <p:nvPr/>
        </p:nvSpPr>
        <p:spPr>
          <a:xfrm>
            <a:off x="1080516" y="2664021"/>
            <a:ext cx="2664297" cy="201622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CE2E2D-CF62-4C5E-8539-2F9894C7CDCB}"/>
              </a:ext>
            </a:extLst>
          </p:cNvPr>
          <p:cNvSpPr/>
          <p:nvPr/>
        </p:nvSpPr>
        <p:spPr>
          <a:xfrm>
            <a:off x="3875694" y="2664022"/>
            <a:ext cx="3109479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color[index];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B2F252-2557-4589-8F6D-13A1748D8D60}"/>
              </a:ext>
            </a:extLst>
          </p:cNvPr>
          <p:cNvSpPr/>
          <p:nvPr/>
        </p:nvSpPr>
        <p:spPr>
          <a:xfrm>
            <a:off x="7116054" y="2664021"/>
            <a:ext cx="3109479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return color[index];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444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let </a:t>
            </a:r>
            <a:r>
              <a:rPr lang="ko-KR" altLang="en-US" dirty="0"/>
              <a:t>키워드와 </a:t>
            </a:r>
            <a:r>
              <a:rPr lang="en-US" altLang="ko-KR" dirty="0"/>
              <a:t>const </a:t>
            </a:r>
            <a:r>
              <a:rPr lang="ko-KR" altLang="en-US" dirty="0"/>
              <a:t>키워드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ko-KR" altLang="en-US" dirty="0"/>
              <a:t>변수와</a:t>
            </a:r>
            <a:r>
              <a:rPr lang="en-US" altLang="ko-KR" dirty="0"/>
              <a:t> </a:t>
            </a:r>
            <a:r>
              <a:rPr lang="ko-KR" altLang="en-US" dirty="0"/>
              <a:t>상수 구분</a:t>
            </a:r>
            <a:endParaRPr lang="en-US" altLang="ko-KR" dirty="0"/>
          </a:p>
          <a:p>
            <a:pPr lvl="2"/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는 변할 수 있는 값을 의미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변수는 값을 변경할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  <a:r>
              <a:rPr lang="ko-KR" altLang="en-US" dirty="0"/>
              <a:t>는 변하지 않는 값을 의미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상수는 값을 변경할 수 없음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상수는 선언 이후 값을 변경할 수 없기 때문에 선언할 때 값을 반듯이 넣어주어야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상수 선언할 때 값을 할당하지 않으면 오류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참고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ECMAScript 5</a:t>
            </a:r>
            <a:r>
              <a:rPr lang="ko-KR" altLang="en-US" dirty="0">
                <a:sym typeface="Wingdings" panose="05000000000000000000" pitchFamily="2" charset="2"/>
              </a:rPr>
              <a:t>까지는 </a:t>
            </a:r>
            <a:r>
              <a:rPr lang="en-US" altLang="ko-KR" dirty="0">
                <a:sym typeface="Wingdings" panose="05000000000000000000" pitchFamily="2" charset="2"/>
              </a:rPr>
              <a:t>var </a:t>
            </a:r>
            <a:r>
              <a:rPr lang="ko-KR" altLang="en-US" dirty="0">
                <a:sym typeface="Wingdings" panose="05000000000000000000" pitchFamily="2" charset="2"/>
              </a:rPr>
              <a:t>키워드를 사용한 변수밖에 없었는데</a:t>
            </a:r>
            <a:r>
              <a:rPr lang="en-US" altLang="ko-KR" dirty="0">
                <a:sym typeface="Wingdings" panose="05000000000000000000" pitchFamily="2" charset="2"/>
              </a:rPr>
              <a:t> ECMAScript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부터 상수라는 개념이 생긴 이유는 성능 향상 때문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상수는 변한 가능성이 없기 때문에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변한다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라는 속성과 관련된 처리를 할 필요가 없다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702000" lvl="3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38AB4-4F3D-49CE-89E0-93C1482B0681}"/>
              </a:ext>
            </a:extLst>
          </p:cNvPr>
          <p:cNvSpPr/>
          <p:nvPr/>
        </p:nvSpPr>
        <p:spPr>
          <a:xfrm>
            <a:off x="1080517" y="1941178"/>
            <a:ext cx="2808312" cy="97760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let variable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variable = 52;	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가능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2ED2B8A4-D32F-4BBE-866B-E54F4EE45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2367"/>
              </p:ext>
            </p:extLst>
          </p:nvPr>
        </p:nvGraphicFramePr>
        <p:xfrm>
          <a:off x="7129189" y="1346279"/>
          <a:ext cx="35405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125">
                  <a:extLst>
                    <a:ext uri="{9D8B030D-6E8A-4147-A177-3AD203B41FA5}">
                      <a16:colId xmlns:a16="http://schemas.microsoft.com/office/drawing/2014/main" val="2922532795"/>
                    </a:ext>
                  </a:extLst>
                </a:gridCol>
                <a:gridCol w="885125">
                  <a:extLst>
                    <a:ext uri="{9D8B030D-6E8A-4147-A177-3AD203B41FA5}">
                      <a16:colId xmlns:a16="http://schemas.microsoft.com/office/drawing/2014/main" val="1647549949"/>
                    </a:ext>
                  </a:extLst>
                </a:gridCol>
                <a:gridCol w="885125">
                  <a:extLst>
                    <a:ext uri="{9D8B030D-6E8A-4147-A177-3AD203B41FA5}">
                      <a16:colId xmlns:a16="http://schemas.microsoft.com/office/drawing/2014/main" val="3718168297"/>
                    </a:ext>
                  </a:extLst>
                </a:gridCol>
                <a:gridCol w="885125">
                  <a:extLst>
                    <a:ext uri="{9D8B030D-6E8A-4147-A177-3AD203B41FA5}">
                      <a16:colId xmlns:a16="http://schemas.microsoft.com/office/drawing/2014/main" val="3001101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/>
                        <a:t>재선언</a:t>
                      </a:r>
                      <a:endParaRPr lang="ko-KR" alt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6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var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전역 </a:t>
                      </a:r>
                      <a:r>
                        <a:rPr lang="ko-KR" altLang="en-US" sz="1050" b="1" dirty="0" err="1"/>
                        <a:t>스코프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let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해당 </a:t>
                      </a:r>
                      <a:r>
                        <a:rPr lang="ko-KR" altLang="en-US" sz="1050" b="1" dirty="0" err="1"/>
                        <a:t>스코프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const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해당 </a:t>
                      </a:r>
                      <a:r>
                        <a:rPr lang="ko-KR" altLang="en-US" sz="1050" b="1" dirty="0" err="1"/>
                        <a:t>스코프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3229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F38D504-801D-4A4D-860F-1B5E3877A6C9}"/>
              </a:ext>
            </a:extLst>
          </p:cNvPr>
          <p:cNvSpPr/>
          <p:nvPr/>
        </p:nvSpPr>
        <p:spPr>
          <a:xfrm>
            <a:off x="4032845" y="1936680"/>
            <a:ext cx="2808312" cy="97760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const constant = 273;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constant = 52;	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불가능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422731540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15.8 </a:t>
            </a:r>
            <a:r>
              <a:rPr lang="ko-KR" altLang="en-US" dirty="0"/>
              <a:t>문서 객체의 스타일 추가</a:t>
            </a:r>
            <a:endParaRPr lang="en-US" altLang="ko-KR" dirty="0"/>
          </a:p>
          <a:p>
            <a:pPr lvl="1"/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(object)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형태의 예제 코드</a:t>
            </a: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B2F252-2557-4589-8F6D-13A1748D8D60}"/>
              </a:ext>
            </a:extLst>
          </p:cNvPr>
          <p:cNvSpPr/>
          <p:nvPr/>
        </p:nvSpPr>
        <p:spPr>
          <a:xfrm>
            <a:off x="1008509" y="1297630"/>
            <a:ext cx="3168352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return color[index];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37A363-8AA0-4247-AF02-3F7C83C7A6F2}"/>
              </a:ext>
            </a:extLst>
          </p:cNvPr>
          <p:cNvSpPr/>
          <p:nvPr/>
        </p:nvSpPr>
        <p:spPr>
          <a:xfrm>
            <a:off x="4392885" y="1295871"/>
            <a:ext cx="4320480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 return color[index];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1C8AF6-2233-42AF-B80D-CEADE5189C12}"/>
              </a:ext>
            </a:extLst>
          </p:cNvPr>
          <p:cNvSpPr/>
          <p:nvPr/>
        </p:nvSpPr>
        <p:spPr>
          <a:xfrm>
            <a:off x="4392885" y="3585062"/>
            <a:ext cx="4320480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 return color[index];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background: ‘black’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3603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15.8 </a:t>
            </a:r>
            <a:r>
              <a:rPr lang="ko-KR" altLang="en-US" dirty="0"/>
              <a:t>문서 객체의 스타일 추가</a:t>
            </a:r>
            <a:endParaRPr lang="en-US" altLang="ko-KR" dirty="0"/>
          </a:p>
          <a:p>
            <a:pPr lvl="1"/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(object)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형태의 예제 코드</a:t>
            </a: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37A363-8AA0-4247-AF02-3F7C83C7A6F2}"/>
              </a:ext>
            </a:extLst>
          </p:cNvPr>
          <p:cNvSpPr/>
          <p:nvPr/>
        </p:nvSpPr>
        <p:spPr>
          <a:xfrm>
            <a:off x="864493" y="1298201"/>
            <a:ext cx="4320480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 return color[index];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1C8AF6-2233-42AF-B80D-CEADE5189C12}"/>
              </a:ext>
            </a:extLst>
          </p:cNvPr>
          <p:cNvSpPr/>
          <p:nvPr/>
        </p:nvSpPr>
        <p:spPr>
          <a:xfrm>
            <a:off x="5400997" y="1298201"/>
            <a:ext cx="4320480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 return color[index];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background: ‘black’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1C8AF6-2233-42AF-B80D-CEADE5189C12}"/>
              </a:ext>
            </a:extLst>
          </p:cNvPr>
          <p:cNvSpPr/>
          <p:nvPr/>
        </p:nvSpPr>
        <p:spPr>
          <a:xfrm>
            <a:off x="2952725" y="3477646"/>
            <a:ext cx="5256584" cy="2016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color = [‘red’, ‘blue’, ‘purple’];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background = [‘yellow’, ‘gray’, ‘yellow’];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color: function(index) { return color[index];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background: function(index) { return background[index];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53652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15.9 </a:t>
            </a:r>
            <a:r>
              <a:rPr lang="ko-KR" altLang="en-US" dirty="0"/>
              <a:t>문서 객체의 내부 검사</a:t>
            </a:r>
            <a:endParaRPr lang="en-US" altLang="ko-KR" dirty="0"/>
          </a:p>
          <a:p>
            <a:pPr lvl="1"/>
            <a:r>
              <a:rPr lang="ko-KR" altLang="en-US" dirty="0"/>
              <a:t>기존 자바스크립트에서 문서 객체의 </a:t>
            </a:r>
            <a:r>
              <a:rPr lang="en-US" altLang="ko-KR" dirty="0" err="1"/>
              <a:t>innerHTML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textContent</a:t>
            </a:r>
            <a:r>
              <a:rPr lang="ko-KR" altLang="en-US" dirty="0"/>
              <a:t> 속성과 관련된 </a:t>
            </a:r>
            <a:r>
              <a:rPr lang="en-US" altLang="ko-KR" dirty="0"/>
              <a:t>jQuery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2"/>
            <a:r>
              <a:rPr lang="en-US" altLang="ko-KR" dirty="0"/>
              <a:t>html( ) – </a:t>
            </a:r>
            <a:r>
              <a:rPr lang="ko-KR" altLang="en-US" dirty="0"/>
              <a:t>문서 객체 내부의 글자와 관련된 모든 기능을 수행</a:t>
            </a:r>
            <a:r>
              <a:rPr lang="en-US" altLang="ko-KR" dirty="0"/>
              <a:t>(HTML </a:t>
            </a:r>
            <a:r>
              <a:rPr lang="ko-KR" altLang="en-US" dirty="0"/>
              <a:t>태그 인식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Text( ) – </a:t>
            </a:r>
            <a:r>
              <a:rPr lang="ko-KR" altLang="en-US" dirty="0"/>
              <a:t>문서 객체 내부의 글자와 관련된 모든 기능을 수행</a:t>
            </a:r>
            <a:endParaRPr lang="en-US" altLang="ko-KR" dirty="0"/>
          </a:p>
          <a:p>
            <a:pPr lvl="2"/>
            <a:r>
              <a:rPr lang="ko-KR" altLang="en-US" dirty="0"/>
              <a:t>위 두 메서드의 차이</a:t>
            </a:r>
            <a:endParaRPr lang="en-US" altLang="ko-KR" dirty="0"/>
          </a:p>
          <a:p>
            <a:pPr lvl="3"/>
            <a:r>
              <a:rPr lang="en-US" altLang="ko-KR" dirty="0"/>
              <a:t>Html( ) </a:t>
            </a:r>
            <a:r>
              <a:rPr lang="ko-KR" altLang="en-US" dirty="0"/>
              <a:t>메서드는 </a:t>
            </a:r>
            <a:r>
              <a:rPr lang="en-US" altLang="ko-KR" dirty="0"/>
              <a:t>HTML </a:t>
            </a:r>
            <a:r>
              <a:rPr lang="ko-KR" altLang="en-US" dirty="0"/>
              <a:t>태그를 인식한다는 것이고 </a:t>
            </a:r>
            <a:r>
              <a:rPr lang="en-US" altLang="ko-KR" dirty="0"/>
              <a:t>text( ) </a:t>
            </a:r>
            <a:r>
              <a:rPr lang="ko-KR" altLang="en-US" dirty="0"/>
              <a:t>메서드는 </a:t>
            </a:r>
            <a:r>
              <a:rPr lang="en-US" altLang="ko-KR" dirty="0"/>
              <a:t>HTML </a:t>
            </a:r>
            <a:r>
              <a:rPr lang="ko-KR" altLang="en-US" dirty="0"/>
              <a:t>태그를 인식하지 못함</a:t>
            </a:r>
            <a:endParaRPr lang="en-US" altLang="ko-KR" dirty="0"/>
          </a:p>
          <a:p>
            <a:pPr lvl="1"/>
            <a:r>
              <a:rPr lang="ko-KR" altLang="en-US" dirty="0"/>
              <a:t>예제 코드</a:t>
            </a:r>
            <a:endParaRPr lang="en-US" altLang="ko-KR" dirty="0"/>
          </a:p>
          <a:p>
            <a:pPr lvl="2"/>
            <a:r>
              <a:rPr lang="en-US" altLang="ko-KR" dirty="0"/>
              <a:t>$(‘h1’).html(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선택된 문서 객체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들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중 첫번째 문자 객체의 글자를 반환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$(‘h1’).text(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선택된 모든 문서 객체의 글자를 이어서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5A040-3A72-41EC-9331-303061E11144}"/>
              </a:ext>
            </a:extLst>
          </p:cNvPr>
          <p:cNvSpPr/>
          <p:nvPr/>
        </p:nvSpPr>
        <p:spPr>
          <a:xfrm>
            <a:off x="862637" y="3394041"/>
            <a:ext cx="1928926" cy="125009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BE9384-B0AE-4D14-B014-15E72B99C877}"/>
              </a:ext>
            </a:extLst>
          </p:cNvPr>
          <p:cNvSpPr/>
          <p:nvPr/>
        </p:nvSpPr>
        <p:spPr>
          <a:xfrm>
            <a:off x="3016090" y="3394040"/>
            <a:ext cx="2952328" cy="1250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html = $(‘h1’).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 html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6E8703-5DFC-474C-9299-BC80C8E2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24" y="3394040"/>
            <a:ext cx="4362450" cy="13144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0E66F-022A-4D46-8E2B-F23F8CAA2BAF}"/>
              </a:ext>
            </a:extLst>
          </p:cNvPr>
          <p:cNvSpPr/>
          <p:nvPr/>
        </p:nvSpPr>
        <p:spPr>
          <a:xfrm>
            <a:off x="3016090" y="4644136"/>
            <a:ext cx="2952328" cy="1250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html = $(‘h1’).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text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alert( html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94482F-55C0-4AD0-8EB2-04D5CC0A0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123" y="4671466"/>
            <a:ext cx="43624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9216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15.10 </a:t>
            </a:r>
            <a:r>
              <a:rPr lang="ko-KR" altLang="en-US" dirty="0"/>
              <a:t>문서 객체의 내부 추가</a:t>
            </a:r>
            <a:endParaRPr lang="en-US" altLang="ko-KR" dirty="0"/>
          </a:p>
          <a:p>
            <a:pPr lvl="1"/>
            <a:r>
              <a:rPr lang="ko-KR" altLang="en-US" dirty="0"/>
              <a:t>문서 객체의 내부에 내용물을 추가 하고 싶을 때도 </a:t>
            </a:r>
            <a:r>
              <a:rPr lang="en-US" altLang="ko-KR" dirty="0"/>
              <a:t>html( )</a:t>
            </a:r>
            <a:r>
              <a:rPr lang="ko-KR" altLang="en-US" dirty="0"/>
              <a:t>이나</a:t>
            </a:r>
            <a:r>
              <a:rPr lang="en-US" altLang="ko-KR" dirty="0"/>
              <a:t> text(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24879-47B6-479E-A760-A959DC9B557F}"/>
              </a:ext>
            </a:extLst>
          </p:cNvPr>
          <p:cNvSpPr/>
          <p:nvPr/>
        </p:nvSpPr>
        <p:spPr>
          <a:xfrm>
            <a:off x="1008509" y="1298384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$(selector).html(value);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$(selector).html( function( index, html ){ } 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5F188-F010-4910-B0CB-24CA946B9C43}"/>
              </a:ext>
            </a:extLst>
          </p:cNvPr>
          <p:cNvSpPr/>
          <p:nvPr/>
        </p:nvSpPr>
        <p:spPr>
          <a:xfrm>
            <a:off x="1012174" y="1943943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 function( index, html ){ } 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4ED54E-2740-4373-BB80-1699BBC952F3}"/>
              </a:ext>
            </a:extLst>
          </p:cNvPr>
          <p:cNvSpPr/>
          <p:nvPr/>
        </p:nvSpPr>
        <p:spPr>
          <a:xfrm>
            <a:off x="1008785" y="2954568"/>
            <a:ext cx="4401438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$(‘div’).html(‘&lt;h1&gt;$( ).html( ) Method&lt;/h1&gt;’);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BAACB-6669-4DBB-9D84-B9770220213D}"/>
              </a:ext>
            </a:extLst>
          </p:cNvPr>
          <p:cNvSpPr/>
          <p:nvPr/>
        </p:nvSpPr>
        <p:spPr>
          <a:xfrm>
            <a:off x="5602875" y="2954568"/>
            <a:ext cx="1526314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84E8D6-1BB5-4E3F-B3B4-4A6D9529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45" y="2981898"/>
            <a:ext cx="2200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555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15.10 </a:t>
            </a:r>
            <a:r>
              <a:rPr lang="ko-KR" altLang="en-US" dirty="0"/>
              <a:t>문서 객체의 내부 추가</a:t>
            </a:r>
            <a:endParaRPr lang="en-US" altLang="ko-KR" dirty="0"/>
          </a:p>
          <a:p>
            <a:pPr lvl="1"/>
            <a:r>
              <a:rPr lang="ko-KR" altLang="en-US" dirty="0"/>
              <a:t>문서 객체의 내부에 내용물을 추가 하고 싶을 때도 </a:t>
            </a:r>
            <a:r>
              <a:rPr lang="en-US" altLang="ko-KR" dirty="0"/>
              <a:t>html( )</a:t>
            </a:r>
            <a:r>
              <a:rPr lang="ko-KR" altLang="en-US" dirty="0"/>
              <a:t>이나</a:t>
            </a:r>
            <a:r>
              <a:rPr lang="en-US" altLang="ko-KR" dirty="0"/>
              <a:t> text(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24879-47B6-479E-A760-A959DC9B557F}"/>
              </a:ext>
            </a:extLst>
          </p:cNvPr>
          <p:cNvSpPr/>
          <p:nvPr/>
        </p:nvSpPr>
        <p:spPr>
          <a:xfrm>
            <a:off x="1008509" y="1298384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$(selector).html(value);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$(selector).html( function( index, html ){ } 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5F188-F010-4910-B0CB-24CA946B9C43}"/>
              </a:ext>
            </a:extLst>
          </p:cNvPr>
          <p:cNvSpPr/>
          <p:nvPr/>
        </p:nvSpPr>
        <p:spPr>
          <a:xfrm>
            <a:off x="1012174" y="1943943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 function( index, html ){ } 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4ED54E-2740-4373-BB80-1699BBC952F3}"/>
              </a:ext>
            </a:extLst>
          </p:cNvPr>
          <p:cNvSpPr/>
          <p:nvPr/>
        </p:nvSpPr>
        <p:spPr>
          <a:xfrm>
            <a:off x="1008785" y="2954568"/>
            <a:ext cx="4401438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$(‘div’).html( function(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index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‘&lt;h1&gt;Header-’ + index + ‘&lt;/h1&gt;’;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BAACB-6669-4DBB-9D84-B9770220213D}"/>
              </a:ext>
            </a:extLst>
          </p:cNvPr>
          <p:cNvSpPr/>
          <p:nvPr/>
        </p:nvSpPr>
        <p:spPr>
          <a:xfrm>
            <a:off x="5602875" y="2954568"/>
            <a:ext cx="1526314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B06607-F6BC-431A-AAF6-8A8F9EB3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29" y="3076582"/>
            <a:ext cx="15144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21113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15.10 </a:t>
            </a:r>
            <a:r>
              <a:rPr lang="ko-KR" altLang="en-US" dirty="0"/>
              <a:t>문서 객체의 내부 추가</a:t>
            </a:r>
            <a:endParaRPr lang="en-US" altLang="ko-KR" dirty="0"/>
          </a:p>
          <a:p>
            <a:pPr lvl="1"/>
            <a:r>
              <a:rPr lang="ko-KR" altLang="en-US" dirty="0"/>
              <a:t>문서 객체의 내부에 내용물을 추가 하고 싶을 때도 </a:t>
            </a:r>
            <a:r>
              <a:rPr lang="en-US" altLang="ko-KR" dirty="0"/>
              <a:t>html( )</a:t>
            </a:r>
            <a:r>
              <a:rPr lang="ko-KR" altLang="en-US" dirty="0"/>
              <a:t>이나</a:t>
            </a:r>
            <a:r>
              <a:rPr lang="en-US" altLang="ko-KR" dirty="0"/>
              <a:t> text(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B24879-47B6-479E-A760-A959DC9B557F}"/>
              </a:ext>
            </a:extLst>
          </p:cNvPr>
          <p:cNvSpPr/>
          <p:nvPr/>
        </p:nvSpPr>
        <p:spPr>
          <a:xfrm>
            <a:off x="1008509" y="1298384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$(selector).html(value);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$(selector).html( function( index, html ){ } 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5F188-F010-4910-B0CB-24CA946B9C43}"/>
              </a:ext>
            </a:extLst>
          </p:cNvPr>
          <p:cNvSpPr/>
          <p:nvPr/>
        </p:nvSpPr>
        <p:spPr>
          <a:xfrm>
            <a:off x="1012174" y="1943943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$(selector).text( function( index, html ){ } 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4ED54E-2740-4373-BB80-1699BBC952F3}"/>
              </a:ext>
            </a:extLst>
          </p:cNvPr>
          <p:cNvSpPr/>
          <p:nvPr/>
        </p:nvSpPr>
        <p:spPr>
          <a:xfrm>
            <a:off x="1008785" y="2954568"/>
            <a:ext cx="4401438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$(‘div’).html( function(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index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‘&lt;h1&gt;’ + html +’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eader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-’ +  index + ‘&lt;/h1&gt;’;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//‘&lt;h1&gt;Header-0&lt;/h1&gt;’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4BAACB-6669-4DBB-9D84-B9770220213D}"/>
              </a:ext>
            </a:extLst>
          </p:cNvPr>
          <p:cNvSpPr/>
          <p:nvPr/>
        </p:nvSpPr>
        <p:spPr>
          <a:xfrm>
            <a:off x="5602875" y="2954568"/>
            <a:ext cx="1526314" cy="202520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&lt;div&gt;H&lt;/div&gt;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&lt;div&gt;H&lt;/div&gt;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&lt;div&gt;H&lt;/div&gt;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B06607-F6BC-431A-AAF6-8A8F9EB38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29" y="3076582"/>
            <a:ext cx="15144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067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Quiz. </a:t>
            </a:r>
            <a:r>
              <a:rPr lang="ko-KR" altLang="en-US" dirty="0"/>
              <a:t>아래 문서를 참고하여 온도 값이 </a:t>
            </a:r>
            <a:r>
              <a:rPr lang="en-US" altLang="ko-KR" dirty="0"/>
              <a:t>1</a:t>
            </a:r>
            <a:r>
              <a:rPr lang="ko-KR" altLang="en-US" dirty="0"/>
              <a:t>초 마다 갱신되도록 스크립트 코드를 작성</a:t>
            </a:r>
            <a:endParaRPr lang="en-US" altLang="ko-KR" dirty="0"/>
          </a:p>
          <a:p>
            <a:pPr lvl="1"/>
            <a:r>
              <a:rPr lang="ko-KR" altLang="en-US" dirty="0"/>
              <a:t>온도 값은 </a:t>
            </a:r>
            <a:r>
              <a:rPr lang="ko-KR" altLang="en-US" dirty="0" err="1"/>
              <a:t>랜덤하게</a:t>
            </a:r>
            <a:r>
              <a:rPr lang="ko-KR" altLang="en-US" dirty="0"/>
              <a:t> 발생시킨 임의의 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</p:spTree>
    <p:extLst>
      <p:ext uri="{BB962C8B-B14F-4D97-AF65-F5344CB8AC3E}">
        <p14:creationId xmlns:p14="http://schemas.microsoft.com/office/powerpoint/2010/main" val="163719458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15.11 </a:t>
            </a:r>
            <a:r>
              <a:rPr lang="ko-KR" altLang="en-US" dirty="0"/>
              <a:t>문서 객체 제거</a:t>
            </a:r>
            <a:endParaRPr lang="en-US" altLang="ko-KR" dirty="0"/>
          </a:p>
          <a:p>
            <a:pPr lvl="1"/>
            <a:r>
              <a:rPr lang="ko-KR" altLang="en-US" dirty="0"/>
              <a:t>문서 객체 제거</a:t>
            </a:r>
            <a:endParaRPr lang="en-US" altLang="ko-KR" dirty="0"/>
          </a:p>
          <a:p>
            <a:pPr lvl="2"/>
            <a:r>
              <a:rPr lang="en-US" altLang="ko-KR" dirty="0"/>
              <a:t>remove(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제거</a:t>
            </a:r>
            <a:endParaRPr lang="en-US" altLang="ko-KR" dirty="0"/>
          </a:p>
          <a:p>
            <a:pPr lvl="2"/>
            <a:r>
              <a:rPr lang="en-US" altLang="ko-KR" dirty="0"/>
              <a:t>empty(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문서 객체 내부를 비움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예제 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remove( 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025258-190A-46BE-AB28-DD7024DC9A51}"/>
              </a:ext>
            </a:extLst>
          </p:cNvPr>
          <p:cNvSpPr/>
          <p:nvPr/>
        </p:nvSpPr>
        <p:spPr>
          <a:xfrm>
            <a:off x="1656581" y="2664098"/>
            <a:ext cx="4401438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$(‘h1’).first( ).remove(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EAA752-CD50-48D1-A0C3-AC820C2CEBBE}"/>
              </a:ext>
            </a:extLst>
          </p:cNvPr>
          <p:cNvSpPr/>
          <p:nvPr/>
        </p:nvSpPr>
        <p:spPr>
          <a:xfrm>
            <a:off x="6250671" y="2664098"/>
            <a:ext cx="2390686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ADAB13-DD66-4B8C-B753-406FB65445F8}"/>
              </a:ext>
            </a:extLst>
          </p:cNvPr>
          <p:cNvSpPr/>
          <p:nvPr/>
        </p:nvSpPr>
        <p:spPr>
          <a:xfrm>
            <a:off x="1656581" y="3934074"/>
            <a:ext cx="4401438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$(‘div’).first( ).remove(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C03B16-F513-41CB-AE49-5E2742AE71C7}"/>
              </a:ext>
            </a:extLst>
          </p:cNvPr>
          <p:cNvSpPr/>
          <p:nvPr/>
        </p:nvSpPr>
        <p:spPr>
          <a:xfrm>
            <a:off x="6250671" y="3934074"/>
            <a:ext cx="2390686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06C5E8-7B57-4A0C-95C3-FC0139D0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05" y="2835273"/>
            <a:ext cx="1495425" cy="809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45C46D-BCDD-4BB0-8AD0-7D668BBF3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405" y="4329087"/>
            <a:ext cx="942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5425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15.11 </a:t>
            </a:r>
            <a:r>
              <a:rPr lang="ko-KR" altLang="en-US" dirty="0"/>
              <a:t>문서 객체 제거</a:t>
            </a:r>
            <a:endParaRPr lang="en-US" altLang="ko-KR" dirty="0"/>
          </a:p>
          <a:p>
            <a:pPr lvl="1"/>
            <a:r>
              <a:rPr lang="ko-KR" altLang="en-US" dirty="0"/>
              <a:t>문서 객체 제거</a:t>
            </a:r>
            <a:endParaRPr lang="en-US" altLang="ko-KR" dirty="0"/>
          </a:p>
          <a:p>
            <a:pPr lvl="2"/>
            <a:r>
              <a:rPr lang="en-US" altLang="ko-KR" dirty="0"/>
              <a:t>remove(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제거</a:t>
            </a:r>
            <a:endParaRPr lang="en-US" altLang="ko-KR" dirty="0"/>
          </a:p>
          <a:p>
            <a:pPr lvl="2"/>
            <a:r>
              <a:rPr lang="en-US" altLang="ko-KR" dirty="0"/>
              <a:t>empty(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문서 객체 내부를 비움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예제 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empty( 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025258-190A-46BE-AB28-DD7024DC9A51}"/>
              </a:ext>
            </a:extLst>
          </p:cNvPr>
          <p:cNvSpPr/>
          <p:nvPr/>
        </p:nvSpPr>
        <p:spPr>
          <a:xfrm>
            <a:off x="1224533" y="2592015"/>
            <a:ext cx="4401438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$(‘h1’).empty(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EAA752-CD50-48D1-A0C3-AC820C2CEBBE}"/>
              </a:ext>
            </a:extLst>
          </p:cNvPr>
          <p:cNvSpPr/>
          <p:nvPr/>
        </p:nvSpPr>
        <p:spPr>
          <a:xfrm>
            <a:off x="5818623" y="2592015"/>
            <a:ext cx="2390686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ADAB13-DD66-4B8C-B753-406FB65445F8}"/>
              </a:ext>
            </a:extLst>
          </p:cNvPr>
          <p:cNvSpPr/>
          <p:nvPr/>
        </p:nvSpPr>
        <p:spPr>
          <a:xfrm>
            <a:off x="1224533" y="3861991"/>
            <a:ext cx="4401438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$(‘div’).empty();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C03B16-F513-41CB-AE49-5E2742AE71C7}"/>
              </a:ext>
            </a:extLst>
          </p:cNvPr>
          <p:cNvSpPr/>
          <p:nvPr/>
        </p:nvSpPr>
        <p:spPr>
          <a:xfrm>
            <a:off x="5818623" y="3861991"/>
            <a:ext cx="2390686" cy="115197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6E321-C371-4F40-A825-D93316CF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341" y="2672703"/>
            <a:ext cx="1190625" cy="990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F67CF0-5005-4198-ADB3-BEAA4A81C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166" y="4199854"/>
            <a:ext cx="10668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4809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15.12 </a:t>
            </a:r>
            <a:r>
              <a:rPr lang="ko-KR" altLang="en-US" dirty="0"/>
              <a:t>문서 객체 생성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문서 객체는 텍스트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노드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를 가지고 있는 문서 객체와 텍스트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노드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dirty="0"/>
              <a:t>를 가지고 있지 않은 문서 객체로 구분</a:t>
            </a:r>
            <a:endParaRPr lang="en-US" altLang="ko-KR" dirty="0"/>
          </a:p>
          <a:p>
            <a:pPr lvl="1"/>
            <a:r>
              <a:rPr lang="ko-KR" altLang="en-US" dirty="0"/>
              <a:t>문서 객체</a:t>
            </a:r>
            <a:endParaRPr lang="en-US" altLang="ko-KR" dirty="0"/>
          </a:p>
          <a:p>
            <a:pPr lvl="2"/>
            <a:r>
              <a:rPr lang="ko-KR" altLang="en-US" dirty="0"/>
              <a:t>텍스트 노드를 갖는 문서 객체</a:t>
            </a:r>
            <a:endParaRPr lang="en-US" altLang="ko-KR" dirty="0"/>
          </a:p>
          <a:p>
            <a:pPr lvl="3"/>
            <a:r>
              <a:rPr lang="ko-KR" altLang="en-US" dirty="0"/>
              <a:t>문서 객체를 생성할 때 </a:t>
            </a:r>
            <a:r>
              <a:rPr lang="en-US" altLang="ko-KR" dirty="0"/>
              <a:t>$( ) </a:t>
            </a:r>
            <a:r>
              <a:rPr lang="ko-KR" altLang="en-US" dirty="0"/>
              <a:t>코드 사용</a:t>
            </a:r>
            <a:endParaRPr lang="en-US" altLang="ko-KR" dirty="0"/>
          </a:p>
          <a:p>
            <a:pPr lvl="3"/>
            <a:r>
              <a:rPr lang="ko-KR" altLang="en-US" dirty="0"/>
              <a:t>예제 코드 분석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1EE6C-74BD-412D-8A62-5D1082BE2BB8}"/>
              </a:ext>
            </a:extLst>
          </p:cNvPr>
          <p:cNvSpPr/>
          <p:nvPr/>
        </p:nvSpPr>
        <p:spPr>
          <a:xfrm>
            <a:off x="1296541" y="2520007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$(‘&lt;h1&gt;&lt;/h1&gt;’);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9991F-A4B7-4AFC-9B06-FBC0DE1E9416}"/>
              </a:ext>
            </a:extLst>
          </p:cNvPr>
          <p:cNvSpPr/>
          <p:nvPr/>
        </p:nvSpPr>
        <p:spPr>
          <a:xfrm>
            <a:off x="6409109" y="2520007"/>
            <a:ext cx="2390686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32FCEA-8473-4BCA-B5A1-13B092B1357D}"/>
              </a:ext>
            </a:extLst>
          </p:cNvPr>
          <p:cNvSpPr/>
          <p:nvPr/>
        </p:nvSpPr>
        <p:spPr>
          <a:xfrm>
            <a:off x="1296541" y="3528118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$(‘&lt;h1&gt;&lt;/h1&gt;’).html(‘Hello World .. !’);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6C8C6-B4E6-4E21-B259-2793356DD2D8}"/>
              </a:ext>
            </a:extLst>
          </p:cNvPr>
          <p:cNvSpPr/>
          <p:nvPr/>
        </p:nvSpPr>
        <p:spPr>
          <a:xfrm>
            <a:off x="1296541" y="4536229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$(‘&lt;h1&gt;&lt;/h1&gt;’).html(‘Hello World .. !’).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829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let </a:t>
            </a:r>
            <a:r>
              <a:rPr lang="ko-KR" altLang="en-US" dirty="0"/>
              <a:t>키워드와 </a:t>
            </a:r>
            <a:r>
              <a:rPr lang="en-US" altLang="ko-KR" dirty="0"/>
              <a:t>const </a:t>
            </a:r>
            <a:r>
              <a:rPr lang="ko-KR" altLang="en-US" dirty="0"/>
              <a:t>키워드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var </a:t>
            </a:r>
            <a:r>
              <a:rPr lang="ko-KR" altLang="en-US" dirty="0"/>
              <a:t>키워드로 선언한 변수와 </a:t>
            </a:r>
            <a:r>
              <a:rPr lang="en-US" altLang="ko-KR" dirty="0"/>
              <a:t>let </a:t>
            </a:r>
            <a:r>
              <a:rPr lang="ko-KR" altLang="en-US" dirty="0"/>
              <a:t>키워드로 선언한 변수의 차이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중괄호</a:t>
            </a:r>
            <a:r>
              <a:rPr lang="en-US" altLang="ko-KR" dirty="0">
                <a:solidFill>
                  <a:srgbClr val="FF0000"/>
                </a:solidFill>
              </a:rPr>
              <a:t>({ })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ko-KR" altLang="en-US" dirty="0" err="1">
                <a:solidFill>
                  <a:srgbClr val="FF0000"/>
                </a:solidFill>
              </a:rPr>
              <a:t>스코프를</a:t>
            </a:r>
            <a:r>
              <a:rPr lang="ko-KR" altLang="en-US" dirty="0">
                <a:solidFill>
                  <a:srgbClr val="FF0000"/>
                </a:solidFill>
              </a:rPr>
              <a:t> 지정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var - </a:t>
            </a:r>
            <a:r>
              <a:rPr lang="ko-KR" altLang="en-US" dirty="0"/>
              <a:t>특정 </a:t>
            </a:r>
            <a:r>
              <a:rPr lang="ko-KR" altLang="en-US" dirty="0" err="1"/>
              <a:t>스코프의</a:t>
            </a:r>
            <a:r>
              <a:rPr lang="ko-KR" altLang="en-US" dirty="0"/>
              <a:t> 변수를 다른 </a:t>
            </a:r>
            <a:r>
              <a:rPr lang="ko-KR" altLang="en-US" dirty="0" err="1"/>
              <a:t>스코프에서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3"/>
            <a:r>
              <a:rPr lang="en-US" altLang="ko-KR" dirty="0"/>
              <a:t>var</a:t>
            </a:r>
            <a:r>
              <a:rPr lang="ko-KR" altLang="en-US" dirty="0"/>
              <a:t> 키워드는 </a:t>
            </a:r>
            <a:r>
              <a:rPr lang="en-US" altLang="ko-KR" dirty="0"/>
              <a:t>‘</a:t>
            </a:r>
            <a:r>
              <a:rPr lang="ko-KR" altLang="en-US" dirty="0"/>
              <a:t>전역 </a:t>
            </a:r>
            <a:r>
              <a:rPr lang="ko-KR" altLang="en-US" dirty="0" err="1"/>
              <a:t>스코프</a:t>
            </a:r>
            <a:r>
              <a:rPr lang="ko-KR" altLang="en-US" dirty="0"/>
              <a:t> 위치</a:t>
            </a:r>
            <a:r>
              <a:rPr lang="en-US" altLang="ko-KR" dirty="0"/>
              <a:t>’</a:t>
            </a:r>
            <a:r>
              <a:rPr lang="ko-KR" altLang="en-US" dirty="0"/>
              <a:t>에 변수를 선언</a:t>
            </a:r>
            <a:endParaRPr lang="en-US" altLang="ko-KR" dirty="0"/>
          </a:p>
          <a:p>
            <a:pPr lvl="4"/>
            <a:r>
              <a:rPr lang="en-US" altLang="ko-KR" dirty="0"/>
              <a:t>var </a:t>
            </a:r>
            <a:r>
              <a:rPr lang="ko-KR" altLang="en-US" dirty="0"/>
              <a:t>키워드는 변수를 전역 변수로 선언함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let – </a:t>
            </a:r>
            <a:r>
              <a:rPr lang="ko-KR" altLang="en-US" dirty="0"/>
              <a:t>특정 </a:t>
            </a:r>
            <a:r>
              <a:rPr lang="ko-KR" altLang="en-US" dirty="0" err="1"/>
              <a:t>스코프</a:t>
            </a:r>
            <a:r>
              <a:rPr lang="ko-KR" altLang="en-US" dirty="0"/>
              <a:t> 내에서만 변수를 사용</a:t>
            </a:r>
            <a:endParaRPr lang="en-US" altLang="ko-KR" dirty="0"/>
          </a:p>
          <a:p>
            <a:pPr lvl="3"/>
            <a:r>
              <a:rPr lang="en-US" altLang="ko-KR" dirty="0"/>
              <a:t>let </a:t>
            </a:r>
            <a:r>
              <a:rPr lang="ko-KR" altLang="en-US" dirty="0"/>
              <a:t>키워드로 선언한 변수는 해당 </a:t>
            </a:r>
            <a:r>
              <a:rPr lang="ko-KR" altLang="en-US" dirty="0" err="1"/>
              <a:t>스코프</a:t>
            </a:r>
            <a:r>
              <a:rPr lang="ko-KR" altLang="en-US" dirty="0"/>
              <a:t> 내에서만 사용 가능</a:t>
            </a:r>
            <a:endParaRPr lang="en-US" altLang="ko-KR" dirty="0"/>
          </a:p>
          <a:p>
            <a:pPr lvl="4"/>
            <a:r>
              <a:rPr lang="ko-KR" altLang="en-US" dirty="0"/>
              <a:t>인터넷 </a:t>
            </a:r>
            <a:r>
              <a:rPr lang="ko-KR" altLang="en-US" dirty="0" err="1"/>
              <a:t>익스플로서에서는</a:t>
            </a:r>
            <a:r>
              <a:rPr lang="ko-KR" altLang="en-US" dirty="0"/>
              <a:t> </a:t>
            </a:r>
            <a:r>
              <a:rPr lang="en-US" altLang="ko-KR" dirty="0"/>
              <a:t>let </a:t>
            </a:r>
            <a:r>
              <a:rPr lang="ko-KR" altLang="en-US" dirty="0"/>
              <a:t>키워드를 사용할 수 없음</a:t>
            </a:r>
            <a:endParaRPr lang="en-US" altLang="ko-KR" dirty="0"/>
          </a:p>
          <a:p>
            <a:pPr lvl="4"/>
            <a:r>
              <a:rPr lang="ko-KR" altLang="en-US" dirty="0"/>
              <a:t>크롬에서 코드를 테스트하면 에러 발생</a:t>
            </a:r>
            <a:endParaRPr lang="en-US" altLang="ko-KR" dirty="0"/>
          </a:p>
          <a:p>
            <a:pPr marL="914400" lvl="4" indent="0">
              <a:buNone/>
            </a:pPr>
            <a:r>
              <a:rPr lang="en-US" altLang="ko-KR" dirty="0"/>
              <a:t>     Uncaught Reference Error: variable is not defined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E38AB4-4F3D-49CE-89E0-93C1482B0681}"/>
              </a:ext>
            </a:extLst>
          </p:cNvPr>
          <p:cNvSpPr/>
          <p:nvPr/>
        </p:nvSpPr>
        <p:spPr>
          <a:xfrm>
            <a:off x="5617021" y="1295871"/>
            <a:ext cx="2592288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전역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// </a:t>
            </a:r>
            <a:r>
              <a:rPr lang="ko-KR" altLang="en-US" sz="1200" b="1" dirty="0" err="1">
                <a:solidFill>
                  <a:srgbClr val="00B050"/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//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B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38D504-801D-4A4D-860F-1B5E3877A6C9}"/>
              </a:ext>
            </a:extLst>
          </p:cNvPr>
          <p:cNvSpPr/>
          <p:nvPr/>
        </p:nvSpPr>
        <p:spPr>
          <a:xfrm>
            <a:off x="8328867" y="1295871"/>
            <a:ext cx="2808312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//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variable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237;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//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B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variable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전역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alert( variable 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002C20-8474-4A93-9BA9-62A2D86DD68C}"/>
              </a:ext>
            </a:extLst>
          </p:cNvPr>
          <p:cNvSpPr/>
          <p:nvPr/>
        </p:nvSpPr>
        <p:spPr>
          <a:xfrm>
            <a:off x="5602875" y="3438574"/>
            <a:ext cx="2592288" cy="20928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//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let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variable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237;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//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B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variable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전역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스코프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alert( variable );</a:t>
            </a:r>
          </a:p>
        </p:txBody>
      </p:sp>
    </p:spTree>
    <p:extLst>
      <p:ext uri="{BB962C8B-B14F-4D97-AF65-F5344CB8AC3E}">
        <p14:creationId xmlns:p14="http://schemas.microsoft.com/office/powerpoint/2010/main" val="1650273643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15.12 </a:t>
            </a:r>
            <a:r>
              <a:rPr lang="ko-KR" altLang="en-US" dirty="0"/>
              <a:t>문서 객체 생성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문서 객체는 텍스트 노드를 가지고 있는 문서 객체와 텍스트 노드를 가지고 있지 않은 문서 객체로 구분</a:t>
            </a:r>
            <a:endParaRPr lang="en-US" altLang="ko-KR" dirty="0"/>
          </a:p>
          <a:p>
            <a:pPr lvl="1"/>
            <a:r>
              <a:rPr lang="ko-KR" altLang="en-US" dirty="0"/>
              <a:t>문서 객체</a:t>
            </a:r>
            <a:endParaRPr lang="en-US" altLang="ko-KR" dirty="0"/>
          </a:p>
          <a:p>
            <a:pPr lvl="2"/>
            <a:r>
              <a:rPr lang="ko-KR" altLang="en-US" dirty="0"/>
              <a:t>텍스트 노드를 갖는 문서 객체</a:t>
            </a:r>
            <a:endParaRPr lang="en-US" altLang="ko-KR" dirty="0"/>
          </a:p>
          <a:p>
            <a:pPr lvl="3"/>
            <a:r>
              <a:rPr lang="ko-KR" altLang="en-US" dirty="0"/>
              <a:t>문서 객체를 생성할 때 </a:t>
            </a:r>
            <a:r>
              <a:rPr lang="en-US" altLang="ko-KR" dirty="0"/>
              <a:t>$( ) </a:t>
            </a:r>
            <a:r>
              <a:rPr lang="ko-KR" altLang="en-US" dirty="0"/>
              <a:t>코드 사용</a:t>
            </a:r>
            <a:endParaRPr lang="en-US" altLang="ko-KR" dirty="0"/>
          </a:p>
          <a:p>
            <a:pPr lvl="3"/>
            <a:r>
              <a:rPr lang="ko-KR" altLang="en-US" dirty="0"/>
              <a:t>예제 코드 분석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9991F-A4B7-4AFC-9B06-FBC0DE1E9416}"/>
              </a:ext>
            </a:extLst>
          </p:cNvPr>
          <p:cNvSpPr/>
          <p:nvPr/>
        </p:nvSpPr>
        <p:spPr>
          <a:xfrm>
            <a:off x="6409109" y="2520007"/>
            <a:ext cx="2390686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32FCEA-8473-4BCA-B5A1-13B092B1357D}"/>
              </a:ext>
            </a:extLst>
          </p:cNvPr>
          <p:cNvSpPr/>
          <p:nvPr/>
        </p:nvSpPr>
        <p:spPr>
          <a:xfrm>
            <a:off x="1296541" y="3528118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$(‘&lt;h1&gt;Hello World .. !&lt;/h1&gt;’).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6C8C6-B4E6-4E21-B259-2793356DD2D8}"/>
              </a:ext>
            </a:extLst>
          </p:cNvPr>
          <p:cNvSpPr/>
          <p:nvPr/>
        </p:nvSpPr>
        <p:spPr>
          <a:xfrm>
            <a:off x="1296541" y="2531535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$(‘&lt;h1&gt;&lt;/h1&gt;’).html(‘Hello World .. !’).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1138799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en-US" altLang="ko-KR" dirty="0" err="1"/>
              <a:t>img</a:t>
            </a:r>
            <a:r>
              <a:rPr lang="ko-KR" altLang="en-US" dirty="0"/>
              <a:t> 태그를 동적으로 생성해서 </a:t>
            </a:r>
            <a:r>
              <a:rPr lang="en-US" altLang="ko-KR" dirty="0"/>
              <a:t>body </a:t>
            </a:r>
            <a:r>
              <a:rPr lang="ko-KR" altLang="en-US" dirty="0"/>
              <a:t>태그에 추가하는 스크립트 작성</a:t>
            </a:r>
            <a:endParaRPr lang="en-US" altLang="ko-KR" dirty="0"/>
          </a:p>
          <a:p>
            <a:pPr lvl="2"/>
            <a:r>
              <a:rPr lang="ko-KR" altLang="en-US" dirty="0"/>
              <a:t>이미지 </a:t>
            </a:r>
            <a:r>
              <a:rPr lang="en-US" altLang="ko-KR" dirty="0"/>
              <a:t>3</a:t>
            </a:r>
            <a:r>
              <a:rPr lang="ko-KR" altLang="en-US" dirty="0"/>
              <a:t>개를 웹 브라우저에 나타나도록 할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</p:spTree>
    <p:extLst>
      <p:ext uri="{BB962C8B-B14F-4D97-AF65-F5344CB8AC3E}">
        <p14:creationId xmlns:p14="http://schemas.microsoft.com/office/powerpoint/2010/main" val="1222769017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en-US" altLang="ko-KR" dirty="0" err="1"/>
              <a:t>img</a:t>
            </a:r>
            <a:r>
              <a:rPr lang="ko-KR" altLang="en-US" dirty="0"/>
              <a:t> 태그를 동적으로 생성해서 </a:t>
            </a:r>
            <a:r>
              <a:rPr lang="en-US" altLang="ko-KR" dirty="0"/>
              <a:t>body </a:t>
            </a:r>
            <a:r>
              <a:rPr lang="ko-KR" altLang="en-US" dirty="0"/>
              <a:t>태그에 추가하는 스크립트 작성</a:t>
            </a:r>
            <a:endParaRPr lang="en-US" altLang="ko-KR" dirty="0"/>
          </a:p>
          <a:p>
            <a:pPr lvl="2"/>
            <a:r>
              <a:rPr lang="ko-KR" altLang="en-US" dirty="0"/>
              <a:t>이미지 </a:t>
            </a:r>
            <a:r>
              <a:rPr lang="en-US" altLang="ko-KR" dirty="0"/>
              <a:t>3</a:t>
            </a:r>
            <a:r>
              <a:rPr lang="ko-KR" altLang="en-US" dirty="0"/>
              <a:t>개를 웹 브라우저에 나타나도록 할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E5D41-EFD1-4D08-A329-B44A4ADEEA78}"/>
              </a:ext>
            </a:extLst>
          </p:cNvPr>
          <p:cNvSpPr/>
          <p:nvPr/>
        </p:nvSpPr>
        <p:spPr>
          <a:xfrm>
            <a:off x="936501" y="1652372"/>
            <a:ext cx="6768752" cy="26083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links = [ ‘minion.jpg’, ‘penguins.jpg’, ‘sunflower.jpg’];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tags = Array(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 in links)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tags[i] =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‘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=“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links[i] +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‘</a:t>
            </a:r>
            <a:r>
              <a:rPr lang="en-US" altLang="ko-KR" sz="1200" b="1" dirty="0">
                <a:solidFill>
                  <a:srgbClr val="7030A0"/>
                </a:solidFill>
                <a:latin typeface="맑은 고딕" pitchFamily="50" charset="-127"/>
              </a:rPr>
              <a:t>”&gt;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//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=“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minion.jpg</a:t>
            </a:r>
            <a:r>
              <a:rPr lang="en-US" altLang="ko-KR" sz="1200" b="1" dirty="0">
                <a:solidFill>
                  <a:srgbClr val="7030A0"/>
                </a:solidFill>
                <a:latin typeface="맑은 고딕" pitchFamily="50" charset="-127"/>
              </a:rPr>
              <a:t>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 var tag of tags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$(tag).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372004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en-US" altLang="ko-KR" dirty="0" err="1"/>
              <a:t>img</a:t>
            </a:r>
            <a:r>
              <a:rPr lang="ko-KR" altLang="en-US" dirty="0"/>
              <a:t> 태그를 동적으로 생성해서 </a:t>
            </a:r>
            <a:r>
              <a:rPr lang="en-US" altLang="ko-KR" dirty="0"/>
              <a:t>body </a:t>
            </a:r>
            <a:r>
              <a:rPr lang="ko-KR" altLang="en-US" dirty="0"/>
              <a:t>태그에 추가하는 스크립트 작성</a:t>
            </a:r>
            <a:endParaRPr lang="en-US" altLang="ko-KR" dirty="0"/>
          </a:p>
          <a:p>
            <a:pPr lvl="2"/>
            <a:r>
              <a:rPr lang="ko-KR" altLang="en-US" dirty="0"/>
              <a:t>이미지 </a:t>
            </a:r>
            <a:r>
              <a:rPr lang="en-US" altLang="ko-KR" dirty="0"/>
              <a:t>3</a:t>
            </a:r>
            <a:r>
              <a:rPr lang="ko-KR" altLang="en-US" dirty="0"/>
              <a:t>개를 웹 브라우저에 나타나도록 할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E5D41-EFD1-4D08-A329-B44A4ADEEA78}"/>
              </a:ext>
            </a:extLst>
          </p:cNvPr>
          <p:cNvSpPr/>
          <p:nvPr/>
        </p:nvSpPr>
        <p:spPr>
          <a:xfrm>
            <a:off x="936501" y="1652372"/>
            <a:ext cx="4968552" cy="26083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links = [ ‘minion.jpg’, ‘penguins.jpg’, ‘sunflower.jpg’];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tags = Array(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i in links)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tags[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=“’+ links[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+ ‘”&gt;’;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for( var tag of tags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$(tag).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(‘body’);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C5B969-7662-46AA-97A8-A97F6620B0A8}"/>
              </a:ext>
            </a:extLst>
          </p:cNvPr>
          <p:cNvSpPr/>
          <p:nvPr/>
        </p:nvSpPr>
        <p:spPr>
          <a:xfrm>
            <a:off x="5993488" y="1652374"/>
            <a:ext cx="4968552" cy="374795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links = [ ‘minion.jpg’, ‘penguins.jpg’, ‘sunflower.jpg’];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tags = Array(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for(var I in links)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tags[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=“’+ links[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+ ‘”&gt;’;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/*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tags.forEach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function(element)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$(element).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*/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/*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$(tags).each( function(element)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$(element).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*/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81614630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앞서 사용한 이미지의 크기</a:t>
            </a:r>
            <a:r>
              <a:rPr lang="en-US" altLang="ko-KR" dirty="0"/>
              <a:t>(</a:t>
            </a:r>
            <a:r>
              <a:rPr lang="ko-KR" altLang="en-US" dirty="0"/>
              <a:t>폭</a:t>
            </a:r>
            <a:r>
              <a:rPr lang="en-US" altLang="ko-KR" dirty="0"/>
              <a:t>, </a:t>
            </a:r>
            <a:r>
              <a:rPr lang="ko-KR" altLang="en-US" dirty="0" err="1"/>
              <a:t>높</a:t>
            </a:r>
            <a:r>
              <a:rPr lang="en-US" altLang="ko-KR" dirty="0"/>
              <a:t>)</a:t>
            </a:r>
            <a:r>
              <a:rPr lang="ko-KR" altLang="en-US" dirty="0"/>
              <a:t>를 모두 같은 크기로 보이도록 수정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C5B969-7662-46AA-97A8-A97F6620B0A8}"/>
              </a:ext>
            </a:extLst>
          </p:cNvPr>
          <p:cNvSpPr/>
          <p:nvPr/>
        </p:nvSpPr>
        <p:spPr>
          <a:xfrm>
            <a:off x="864493" y="1463774"/>
            <a:ext cx="4968552" cy="364852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links = [ ‘minion.jpg’, ‘penguins.jpg’, ‘sunflower.jpg’];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tags = Array(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links.length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for(var I in links)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tags[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=“’+ links[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+ ‘”&gt;’;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$(tags).each(function(element)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$(element).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width:200,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height:300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70978106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15.13 </a:t>
            </a:r>
            <a:r>
              <a:rPr lang="ko-KR" altLang="en-US" dirty="0"/>
              <a:t>문서 객체 생성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텍스트 노드를 사용하지 않는 문서 객체 생성</a:t>
            </a:r>
            <a:endParaRPr lang="en-US" altLang="ko-KR" dirty="0"/>
          </a:p>
          <a:p>
            <a:pPr lvl="1"/>
            <a:r>
              <a:rPr lang="ko-KR" altLang="en-US" dirty="0"/>
              <a:t>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$( ) </a:t>
            </a:r>
            <a:r>
              <a:rPr lang="ko-KR" altLang="en-US" dirty="0"/>
              <a:t>메서드로 문서 객체를 생성하고 </a:t>
            </a:r>
            <a:r>
              <a:rPr lang="en-US" altLang="ko-KR" dirty="0" err="1"/>
              <a:t>attr</a:t>
            </a:r>
            <a:r>
              <a:rPr lang="en-US" altLang="ko-KR" dirty="0"/>
              <a:t>( ) </a:t>
            </a:r>
            <a:r>
              <a:rPr lang="ko-KR" altLang="en-US" dirty="0"/>
              <a:t>메서드로 속성을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$( ) </a:t>
            </a:r>
            <a:r>
              <a:rPr lang="ko-KR" altLang="en-US" dirty="0"/>
              <a:t>메서드의 두 번째 매개 변수에 객체를 넣어 원하는 속성을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638D9-1AC1-4F3E-A3E5-56E77E1D6404}"/>
              </a:ext>
            </a:extLst>
          </p:cNvPr>
          <p:cNvSpPr/>
          <p:nvPr/>
        </p:nvSpPr>
        <p:spPr>
          <a:xfrm>
            <a:off x="898677" y="1600995"/>
            <a:ext cx="4968552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attr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‘minion.jpg’).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172685-80FA-4D36-B3C2-B4F53EDD5859}"/>
              </a:ext>
            </a:extLst>
          </p:cNvPr>
          <p:cNvSpPr/>
          <p:nvPr/>
        </p:nvSpPr>
        <p:spPr>
          <a:xfrm>
            <a:off x="904511" y="2904311"/>
            <a:ext cx="4968552" cy="16319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$(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/&gt;’,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: ‘minion.jpg’,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width : 300,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height : 400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}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6D174-0261-422B-9BE2-3B4348A29784}"/>
              </a:ext>
            </a:extLst>
          </p:cNvPr>
          <p:cNvSpPr/>
          <p:nvPr/>
        </p:nvSpPr>
        <p:spPr>
          <a:xfrm>
            <a:off x="6042385" y="1586834"/>
            <a:ext cx="870780" cy="9361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E53D88-2EC8-473E-81CC-88A6691508C6}"/>
              </a:ext>
            </a:extLst>
          </p:cNvPr>
          <p:cNvSpPr/>
          <p:nvPr/>
        </p:nvSpPr>
        <p:spPr>
          <a:xfrm>
            <a:off x="6042385" y="2904311"/>
            <a:ext cx="870780" cy="16319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272B01-E2E0-4558-A7DA-DF1E76E4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88" y="3488469"/>
            <a:ext cx="40100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468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15.14 </a:t>
            </a:r>
            <a:r>
              <a:rPr lang="ko-KR" altLang="en-US" dirty="0"/>
              <a:t>문서 객체 삽입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에서는 문서 객체에 문서 객체를 삽입하는 메서드가 </a:t>
            </a:r>
            <a:r>
              <a:rPr lang="en-US" altLang="ko-KR" dirty="0"/>
              <a:t>8</a:t>
            </a:r>
            <a:r>
              <a:rPr lang="ko-KR" altLang="en-US" dirty="0"/>
              <a:t>개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15.15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 삽입 </a:t>
            </a:r>
            <a:r>
              <a:rPr lang="en-US" altLang="ko-KR" dirty="0"/>
              <a:t>2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84348ED-16CF-435C-83A9-30E578E9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215"/>
              </p:ext>
            </p:extLst>
          </p:nvPr>
        </p:nvGraphicFramePr>
        <p:xfrm>
          <a:off x="3563620" y="1295871"/>
          <a:ext cx="42484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13048531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507102729"/>
                    </a:ext>
                  </a:extLst>
                </a:gridCol>
              </a:tblGrid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628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</a:t>
                      </a:r>
                      <a:r>
                        <a:rPr lang="en-US" altLang="ko-KR" sz="1200" dirty="0" err="1"/>
                        <a:t>appendTo</a:t>
                      </a:r>
                      <a:r>
                        <a:rPr lang="en-US" altLang="ko-KR" sz="1200" dirty="0"/>
                        <a:t>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B </a:t>
                      </a:r>
                      <a:r>
                        <a:rPr lang="ko-KR" altLang="en-US" sz="1200" dirty="0"/>
                        <a:t>뒤에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1967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</a:t>
                      </a:r>
                      <a:r>
                        <a:rPr lang="en-US" altLang="ko-KR" sz="1200" dirty="0" err="1"/>
                        <a:t>prependTo</a:t>
                      </a:r>
                      <a:r>
                        <a:rPr lang="en-US" altLang="ko-KR" sz="1200" dirty="0"/>
                        <a:t>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B </a:t>
                      </a:r>
                      <a:r>
                        <a:rPr lang="ko-KR" altLang="en-US" sz="1200" dirty="0"/>
                        <a:t>앞에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9340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</a:t>
                      </a:r>
                      <a:r>
                        <a:rPr lang="en-US" altLang="ko-KR" sz="1200" dirty="0" err="1"/>
                        <a:t>insertAfter</a:t>
                      </a:r>
                      <a:r>
                        <a:rPr lang="en-US" altLang="ko-KR" sz="1200" dirty="0"/>
                        <a:t>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B </a:t>
                      </a:r>
                      <a:r>
                        <a:rPr lang="ko-KR" altLang="en-US" sz="1200" dirty="0"/>
                        <a:t>뒤에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41366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</a:t>
                      </a:r>
                      <a:r>
                        <a:rPr lang="en-US" altLang="ko-KR" sz="1200" dirty="0" err="1"/>
                        <a:t>insertBefore</a:t>
                      </a:r>
                      <a:r>
                        <a:rPr lang="en-US" altLang="ko-KR" sz="1200" dirty="0"/>
                        <a:t>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B </a:t>
                      </a:r>
                      <a:r>
                        <a:rPr lang="ko-KR" altLang="en-US" sz="1200" dirty="0"/>
                        <a:t>앞에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90468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E0AC9E8D-CD5C-499E-BDE8-D9DE2D9EA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08240"/>
              </p:ext>
            </p:extLst>
          </p:nvPr>
        </p:nvGraphicFramePr>
        <p:xfrm>
          <a:off x="3563620" y="2952055"/>
          <a:ext cx="42484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13048531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507102729"/>
                    </a:ext>
                  </a:extLst>
                </a:gridCol>
              </a:tblGrid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628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$(A).append(B)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뒤에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1967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$(A).prepend(B)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앞에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9340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$(A).after(B)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뒤에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41366"/>
                  </a:ext>
                </a:extLst>
              </a:tr>
              <a:tr h="226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$(A).before(B)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앞에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9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43013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15.15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 삽입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예제 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E0AC9E8D-CD5C-499E-BDE8-D9DE2D9EA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55526"/>
              </p:ext>
            </p:extLst>
          </p:nvPr>
        </p:nvGraphicFramePr>
        <p:xfrm>
          <a:off x="6625133" y="1295871"/>
          <a:ext cx="4248472" cy="15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13048531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507102729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628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$(A).append(B)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뒤에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  <a:r>
                        <a:rPr lang="en-US" altLang="ko-KR" sz="1200" dirty="0"/>
                        <a:t>(B</a:t>
                      </a:r>
                      <a:r>
                        <a:rPr lang="ko-KR" altLang="en-US" sz="1200" dirty="0"/>
                        <a:t>를 뒤에 붙여라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196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</a:t>
                      </a:r>
                      <a:r>
                        <a:rPr lang="en-US" altLang="ko-KR" sz="1200" dirty="0" err="1"/>
                        <a:t>prepand</a:t>
                      </a:r>
                      <a:r>
                        <a:rPr lang="en-US" altLang="ko-KR" sz="1200" dirty="0"/>
                        <a:t>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앞에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  <a:r>
                        <a:rPr lang="en-US" altLang="ko-KR" sz="1200" dirty="0"/>
                        <a:t>(B</a:t>
                      </a:r>
                      <a:r>
                        <a:rPr lang="ko-KR" altLang="en-US" sz="1200" dirty="0"/>
                        <a:t>를 앞에 붙여라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7934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$(A).after(B)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뒤에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41366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$(A). before(B)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 앞에 </a:t>
                      </a:r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를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9046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9AB5F5F-A1CC-49D0-A822-4AE80F5DA97A}"/>
              </a:ext>
            </a:extLst>
          </p:cNvPr>
          <p:cNvSpPr/>
          <p:nvPr/>
        </p:nvSpPr>
        <p:spPr>
          <a:xfrm>
            <a:off x="936501" y="1295871"/>
            <a:ext cx="3240360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h1 = ‘&lt;h1&gt;Header1&lt;/h1&gt;’;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h2 = ‘&lt;h2&gt;Header2&lt;/h2&gt;’;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$(‘body’).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append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(h1, h2, h1, h2);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7C7EEF-382C-4F67-9719-52F55EAAB251}"/>
              </a:ext>
            </a:extLst>
          </p:cNvPr>
          <p:cNvSpPr/>
          <p:nvPr/>
        </p:nvSpPr>
        <p:spPr>
          <a:xfrm>
            <a:off x="4248869" y="1295871"/>
            <a:ext cx="1800200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&lt;h1&gt; First Line&lt;/h1&gt;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828710-F003-4B34-A37E-354222BE298B}"/>
              </a:ext>
            </a:extLst>
          </p:cNvPr>
          <p:cNvSpPr/>
          <p:nvPr/>
        </p:nvSpPr>
        <p:spPr>
          <a:xfrm>
            <a:off x="936501" y="3096071"/>
            <a:ext cx="3240360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h1 = ‘&lt;h1&gt;Header1&lt;/h1&gt;’;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h2 = ‘&lt;h2&gt;Header2&lt;/h2&gt;’;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$(‘body’).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prepend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(h1, h2, h1, h2);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28FB47-9968-493D-BAAE-C9BB4D4C77C6}"/>
              </a:ext>
            </a:extLst>
          </p:cNvPr>
          <p:cNvSpPr/>
          <p:nvPr/>
        </p:nvSpPr>
        <p:spPr>
          <a:xfrm>
            <a:off x="4248869" y="3096071"/>
            <a:ext cx="1800200" cy="15841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&lt;h1&gt; First Line&lt;/h1&gt;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93879598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15.15 </a:t>
            </a:r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객체 삽입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예제 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AB5F5F-A1CC-49D0-A822-4AE80F5DA97A}"/>
              </a:ext>
            </a:extLst>
          </p:cNvPr>
          <p:cNvSpPr/>
          <p:nvPr/>
        </p:nvSpPr>
        <p:spPr>
          <a:xfrm>
            <a:off x="936501" y="1295871"/>
            <a:ext cx="4824536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content = [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{ name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‘, region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서울특별시 강서구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‘},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{ name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윤하린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region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서울특별시 광진구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{ name : ‘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윤인아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region 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미국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메사추세츠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append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index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item = content[index];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output+=‘&lt;h1&gt;’+item.name+’&lt;/h1&gt;’;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output+=‘&lt;h2&gt;’+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item.region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+’&lt;/h2&gt;’;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output; 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7C7EEF-382C-4F67-9719-52F55EAAB251}"/>
              </a:ext>
            </a:extLst>
          </p:cNvPr>
          <p:cNvSpPr/>
          <p:nvPr/>
        </p:nvSpPr>
        <p:spPr>
          <a:xfrm>
            <a:off x="5977061" y="1295871"/>
            <a:ext cx="1800200" cy="31683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35E085-440C-4222-A14E-49E2AB89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01" y="1832297"/>
            <a:ext cx="1943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09201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15.16 </a:t>
            </a:r>
            <a:r>
              <a:rPr lang="ko-KR" altLang="en-US" dirty="0"/>
              <a:t>문서 객체 이동</a:t>
            </a:r>
            <a:endParaRPr lang="en-US" altLang="ko-KR" dirty="0"/>
          </a:p>
          <a:p>
            <a:pPr lvl="1"/>
            <a:r>
              <a:rPr lang="ko-KR" altLang="en-US" dirty="0"/>
              <a:t>시간에 따라 이미지의 순서를 변경하는 예제</a:t>
            </a:r>
            <a:endParaRPr lang="en-US" altLang="ko-KR" dirty="0"/>
          </a:p>
          <a:p>
            <a:pPr lvl="1"/>
            <a:r>
              <a:rPr lang="ko-KR" altLang="en-US" dirty="0"/>
              <a:t>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수정 후 확인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5CC6AA-3B45-435F-9B7C-F3757A677495}"/>
              </a:ext>
            </a:extLst>
          </p:cNvPr>
          <p:cNvSpPr/>
          <p:nvPr/>
        </p:nvSpPr>
        <p:spPr>
          <a:xfrm>
            <a:off x="6195680" y="1583903"/>
            <a:ext cx="2808312" cy="100811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=‘penguins.jpg’&gt;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=‘sunflower.jpg’&gt;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=‘minion.jpg’&gt;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276845-54E1-431B-B87D-78EFEF9CC835}"/>
              </a:ext>
            </a:extLst>
          </p:cNvPr>
          <p:cNvSpPr/>
          <p:nvPr/>
        </p:nvSpPr>
        <p:spPr>
          <a:xfrm>
            <a:off x="1016075" y="1583903"/>
            <a:ext cx="4464496" cy="100811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’).first(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10F832-FEFD-40B9-819C-67544A930499}"/>
              </a:ext>
            </a:extLst>
          </p:cNvPr>
          <p:cNvSpPr/>
          <p:nvPr/>
        </p:nvSpPr>
        <p:spPr>
          <a:xfrm>
            <a:off x="1008509" y="3204094"/>
            <a:ext cx="4464496" cy="164451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(‘width’, ‘250’);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img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’).first(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appendTo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(‘body’);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}, 2000);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28826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ko-KR" altLang="en-US" dirty="0"/>
              <a:t>키워드와 </a:t>
            </a:r>
            <a:r>
              <a:rPr lang="en-US" altLang="ko-KR" dirty="0"/>
              <a:t>const </a:t>
            </a:r>
            <a:r>
              <a:rPr lang="ko-KR" altLang="en-US" dirty="0"/>
              <a:t>키워드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자바스크립트 문법에 큰 변화가 있었음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const, let</a:t>
            </a:r>
          </a:p>
          <a:p>
            <a:pPr lvl="2"/>
            <a:r>
              <a:rPr lang="ko-KR" altLang="en-US" dirty="0"/>
              <a:t>블록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pPr lvl="3"/>
            <a:r>
              <a:rPr lang="ko-KR" altLang="en-US" dirty="0"/>
              <a:t>블록의 범위는 </a:t>
            </a:r>
            <a:r>
              <a:rPr lang="en-US" altLang="ko-KR" dirty="0"/>
              <a:t>if, while, for, function </a:t>
            </a:r>
            <a:r>
              <a:rPr lang="ko-KR" altLang="en-US" dirty="0"/>
              <a:t>등에서 볼 수 있는 중괄호</a:t>
            </a:r>
            <a:r>
              <a:rPr lang="en-US" altLang="ko-KR" dirty="0"/>
              <a:t>({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const</a:t>
            </a:r>
          </a:p>
          <a:p>
            <a:pPr lvl="3"/>
            <a:r>
              <a:rPr lang="ko-KR" altLang="en-US" dirty="0"/>
              <a:t>한번</a:t>
            </a:r>
            <a:r>
              <a:rPr lang="en-US" altLang="ko-KR" dirty="0"/>
              <a:t> </a:t>
            </a:r>
            <a:r>
              <a:rPr lang="ko-KR" altLang="en-US" dirty="0"/>
              <a:t>값을 할당하면 다른 값을 다시 할당 할 수 없음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상수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 – </a:t>
            </a:r>
            <a:r>
              <a:rPr lang="ko-KR" altLang="en-US" dirty="0"/>
              <a:t>기본 문법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9B481D-2FA5-4D11-8416-8CAA48B73EAF}"/>
              </a:ext>
            </a:extLst>
          </p:cNvPr>
          <p:cNvSpPr/>
          <p:nvPr/>
        </p:nvSpPr>
        <p:spPr>
          <a:xfrm>
            <a:off x="3387245" y="2323879"/>
            <a:ext cx="1656184" cy="14922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var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347A0-F4DE-4726-8F08-53976EC57FDF}"/>
              </a:ext>
            </a:extLst>
          </p:cNvPr>
          <p:cNvSpPr/>
          <p:nvPr/>
        </p:nvSpPr>
        <p:spPr>
          <a:xfrm>
            <a:off x="5187444" y="2323879"/>
            <a:ext cx="1656184" cy="149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const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209D3D-CFCE-49C9-969C-B50A0C2F8420}"/>
              </a:ext>
            </a:extLst>
          </p:cNvPr>
          <p:cNvSpPr/>
          <p:nvPr/>
        </p:nvSpPr>
        <p:spPr>
          <a:xfrm>
            <a:off x="6985173" y="2323879"/>
            <a:ext cx="1656184" cy="149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let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25CD7072-6365-0200-F67F-A8B5B1261718}"/>
              </a:ext>
            </a:extLst>
          </p:cNvPr>
          <p:cNvSpPr/>
          <p:nvPr/>
        </p:nvSpPr>
        <p:spPr>
          <a:xfrm>
            <a:off x="6517121" y="1512549"/>
            <a:ext cx="936104" cy="73997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Error!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BCE33324-BF44-DDA4-BDF8-30143F5F64CD}"/>
              </a:ext>
            </a:extLst>
          </p:cNvPr>
          <p:cNvSpPr/>
          <p:nvPr/>
        </p:nvSpPr>
        <p:spPr>
          <a:xfrm>
            <a:off x="8353325" y="1512549"/>
            <a:ext cx="936104" cy="739976"/>
          </a:xfrm>
          <a:prstGeom prst="cloud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Error!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6607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15.17 </a:t>
            </a:r>
            <a:r>
              <a:rPr lang="ko-KR" altLang="en-US" dirty="0"/>
              <a:t>문서 객체 복제</a:t>
            </a:r>
            <a:endParaRPr lang="en-US" altLang="ko-KR" dirty="0"/>
          </a:p>
          <a:p>
            <a:pPr lvl="1"/>
            <a:r>
              <a:rPr lang="ko-KR" altLang="en-US" dirty="0"/>
              <a:t>문서 객체를 생성하지 않고 기존의 문서 객체를 선택하고 문서 객체 삽입 메서드를 사용하면 문서 객체가 이동</a:t>
            </a:r>
            <a:endParaRPr lang="en-US" altLang="ko-KR" dirty="0"/>
          </a:p>
          <a:p>
            <a:pPr lvl="2"/>
            <a:r>
              <a:rPr lang="ko-KR" altLang="en-US" dirty="0"/>
              <a:t>잘라내기 </a:t>
            </a:r>
            <a:r>
              <a:rPr lang="en-US" altLang="ko-KR" dirty="0"/>
              <a:t>then </a:t>
            </a:r>
            <a:r>
              <a:rPr lang="ko-KR" altLang="en-US" dirty="0"/>
              <a:t>복사</a:t>
            </a:r>
            <a:endParaRPr lang="en-US" altLang="ko-KR" dirty="0"/>
          </a:p>
          <a:p>
            <a:pPr lvl="1"/>
            <a:r>
              <a:rPr lang="ko-KR" altLang="en-US" dirty="0"/>
              <a:t>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스크립트 실행 전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스크립트 실행 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15 – </a:t>
            </a:r>
            <a:r>
              <a:rPr lang="ko-KR" altLang="en-US" dirty="0"/>
              <a:t>문서 객체 조작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9438AD-8C62-41DC-8C62-384ADB8A176B}"/>
              </a:ext>
            </a:extLst>
          </p:cNvPr>
          <p:cNvSpPr/>
          <p:nvPr/>
        </p:nvSpPr>
        <p:spPr>
          <a:xfrm>
            <a:off x="936501" y="2015951"/>
            <a:ext cx="4464496" cy="11521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$(‘div’).append( $(‘h1’)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2155D-FFA5-4DF4-87DD-D6236DAC749A}"/>
              </a:ext>
            </a:extLst>
          </p:cNvPr>
          <p:cNvSpPr/>
          <p:nvPr/>
        </p:nvSpPr>
        <p:spPr>
          <a:xfrm>
            <a:off x="5917904" y="2015951"/>
            <a:ext cx="4464496" cy="11521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C60593-E3F3-44F7-94AB-8D731477A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85" y="3528119"/>
            <a:ext cx="133350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74BF85-0F21-4F9E-8810-51E906C9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060" y="4824263"/>
            <a:ext cx="14287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456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16</a:t>
            </a:r>
            <a:br>
              <a:rPr lang="en-US" altLang="ko-KR" b="1" dirty="0"/>
            </a:br>
            <a:r>
              <a:rPr lang="ko-KR" altLang="en-US" b="1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381449808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 </a:t>
            </a:r>
            <a:r>
              <a:rPr lang="ko-KR" altLang="en-US" dirty="0"/>
              <a:t>이벤트 개요</a:t>
            </a:r>
            <a:endParaRPr lang="en-US" altLang="ko-KR" dirty="0"/>
          </a:p>
          <a:p>
            <a:pPr lvl="2"/>
            <a:r>
              <a:rPr lang="ko-KR" altLang="en-US" dirty="0"/>
              <a:t>이벤트에 대한 개괄적인 내용은 </a:t>
            </a:r>
            <a:r>
              <a:rPr lang="en-US" altLang="ko-KR" dirty="0"/>
              <a:t>11</a:t>
            </a:r>
            <a:r>
              <a:rPr lang="ko-KR" altLang="en-US" dirty="0"/>
              <a:t>장에서 살펴 보았음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를 사용하면 기존 자바스크립트의 이벤트를 연결할 때 보다 훨씬 간편</a:t>
            </a:r>
            <a:endParaRPr lang="en-US" altLang="ko-KR" dirty="0"/>
          </a:p>
          <a:p>
            <a:pPr lvl="1"/>
            <a:r>
              <a:rPr lang="ko-KR" altLang="en-US" dirty="0"/>
              <a:t>지금까지 자주 사용했던 아래 코드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객체에 </a:t>
            </a:r>
            <a:r>
              <a:rPr lang="en-US" altLang="ko-KR" dirty="0"/>
              <a:t>ready </a:t>
            </a:r>
            <a:r>
              <a:rPr lang="ko-KR" altLang="en-US" dirty="0"/>
              <a:t>이벤트를 연결한 것임</a:t>
            </a:r>
            <a:r>
              <a:rPr lang="en-US" altLang="ko-KR" dirty="0"/>
              <a:t>(ready </a:t>
            </a:r>
            <a:r>
              <a:rPr lang="ko-KR" altLang="en-US" dirty="0"/>
              <a:t>이벤트에 대한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정의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문서 로드 완료 </a:t>
            </a:r>
            <a:r>
              <a:rPr lang="en-US" altLang="ko-KR" dirty="0">
                <a:sym typeface="Wingdings" pitchFamily="2" charset="2"/>
              </a:rPr>
              <a:t> ready </a:t>
            </a:r>
            <a:r>
              <a:rPr lang="ko-KR" altLang="en-US" dirty="0">
                <a:sym typeface="Wingdings" pitchFamily="2" charset="2"/>
              </a:rPr>
              <a:t>이벤트 발생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위에서 정의한 함수가 실행됨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A40C11-C217-48FC-A74A-3D277F2C2458}"/>
              </a:ext>
            </a:extLst>
          </p:cNvPr>
          <p:cNvSpPr/>
          <p:nvPr/>
        </p:nvSpPr>
        <p:spPr>
          <a:xfrm>
            <a:off x="1720504" y="1942154"/>
            <a:ext cx="4472581" cy="55968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$(document).ready( 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368031692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16.2 </a:t>
            </a:r>
            <a:r>
              <a:rPr lang="ko-KR" altLang="en-US" dirty="0"/>
              <a:t>이벤트 연결 기본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로 이벤트를 연결하는 가장 기본적인 방법은 </a:t>
            </a:r>
            <a:r>
              <a:rPr lang="en-US" altLang="ko-KR" dirty="0"/>
              <a:t>on(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메서드를 사용하는 것임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예제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253D7A-3480-4785-9756-828E019F0C0C}"/>
              </a:ext>
            </a:extLst>
          </p:cNvPr>
          <p:cNvSpPr/>
          <p:nvPr/>
        </p:nvSpPr>
        <p:spPr>
          <a:xfrm>
            <a:off x="1008509" y="1298384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$(selector).on( 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eventName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, function(event){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$(selector).on(object);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4778D1-68A8-4B95-83B8-85BD076101B1}"/>
              </a:ext>
            </a:extLst>
          </p:cNvPr>
          <p:cNvSpPr/>
          <p:nvPr/>
        </p:nvSpPr>
        <p:spPr>
          <a:xfrm>
            <a:off x="5776939" y="2332210"/>
            <a:ext cx="2216346" cy="17457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3AB99-6457-409F-A5FB-A3B354E212B9}"/>
              </a:ext>
            </a:extLst>
          </p:cNvPr>
          <p:cNvSpPr/>
          <p:nvPr/>
        </p:nvSpPr>
        <p:spPr>
          <a:xfrm>
            <a:off x="1008509" y="2321304"/>
            <a:ext cx="4401714" cy="17457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$(‘h1’).on(‘click’,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 function(index, html)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return html + ‘+’;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0894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16.2 </a:t>
            </a:r>
            <a:r>
              <a:rPr lang="ko-KR" altLang="en-US" dirty="0"/>
              <a:t>이벤트 연결 기본</a:t>
            </a:r>
            <a:endParaRPr lang="en-US" altLang="ko-KR" dirty="0"/>
          </a:p>
          <a:p>
            <a:pPr lvl="1"/>
            <a:r>
              <a:rPr lang="en-US" altLang="ko-KR" dirty="0"/>
              <a:t>jQuery</a:t>
            </a:r>
            <a:r>
              <a:rPr lang="ko-KR" altLang="en-US" dirty="0"/>
              <a:t>로 이벤트를 연결하는 가장 기본적인 방법은 </a:t>
            </a:r>
            <a:r>
              <a:rPr lang="en-US" altLang="ko-KR" dirty="0"/>
              <a:t>on(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메서드를 사용하는 것임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예제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마우스 커서가 </a:t>
            </a:r>
            <a:r>
              <a:rPr lang="en-US" altLang="ko-KR" dirty="0"/>
              <a:t>h1 </a:t>
            </a:r>
            <a:r>
              <a:rPr lang="ko-KR" altLang="en-US" dirty="0"/>
              <a:t>태그 위로 진입하면 해당 </a:t>
            </a:r>
            <a:r>
              <a:rPr lang="en-US" altLang="ko-KR" dirty="0"/>
              <a:t>h1 </a:t>
            </a:r>
            <a:r>
              <a:rPr lang="ko-KR" altLang="en-US" dirty="0"/>
              <a:t>태그의 </a:t>
            </a:r>
            <a:r>
              <a:rPr lang="en-US" altLang="ko-KR" dirty="0"/>
              <a:t>reverse </a:t>
            </a:r>
            <a:r>
              <a:rPr lang="ko-KR" altLang="en-US" dirty="0"/>
              <a:t>속성을 추가하고 마우스 커서가 </a:t>
            </a:r>
            <a:r>
              <a:rPr lang="en-US" altLang="ko-KR" dirty="0"/>
              <a:t>h1 </a:t>
            </a:r>
            <a:r>
              <a:rPr lang="ko-KR" altLang="en-US" dirty="0"/>
              <a:t>태그를 벗어나면 해당 </a:t>
            </a:r>
            <a:r>
              <a:rPr lang="en-US" altLang="ko-KR" dirty="0"/>
              <a:t>h1 </a:t>
            </a:r>
            <a:r>
              <a:rPr lang="ko-KR" altLang="en-US" dirty="0"/>
              <a:t>태그의 </a:t>
            </a:r>
            <a:r>
              <a:rPr lang="en-US" altLang="ko-KR" dirty="0"/>
              <a:t>reverse </a:t>
            </a:r>
            <a:r>
              <a:rPr lang="ko-KR" altLang="en-US" dirty="0"/>
              <a:t>클래스 속성을 제거</a:t>
            </a:r>
            <a:endParaRPr lang="en-US" altLang="ko-KR" dirty="0"/>
          </a:p>
          <a:p>
            <a:pPr lvl="2"/>
            <a:r>
              <a:rPr lang="ko-KR" altLang="en-US" dirty="0"/>
              <a:t>크롬에서 </a:t>
            </a:r>
            <a:r>
              <a:rPr lang="en-US" altLang="ko-KR" dirty="0"/>
              <a:t>F12</a:t>
            </a:r>
            <a:r>
              <a:rPr lang="ko-KR" altLang="en-US" dirty="0"/>
              <a:t>키를 누른 후 마우스 커서를 </a:t>
            </a:r>
            <a:r>
              <a:rPr lang="en-US" altLang="ko-KR" dirty="0"/>
              <a:t>h1 </a:t>
            </a:r>
            <a:r>
              <a:rPr lang="ko-KR" altLang="en-US" dirty="0"/>
              <a:t>태그 위로 진입 또는 벗어나면서 </a:t>
            </a:r>
            <a:r>
              <a:rPr lang="en-US" altLang="ko-KR" dirty="0"/>
              <a:t>Elements </a:t>
            </a:r>
            <a:r>
              <a:rPr lang="ko-KR" altLang="en-US" dirty="0"/>
              <a:t>탭 영역의 코드를 확인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253D7A-3480-4785-9756-828E019F0C0C}"/>
              </a:ext>
            </a:extLst>
          </p:cNvPr>
          <p:cNvSpPr/>
          <p:nvPr/>
        </p:nvSpPr>
        <p:spPr>
          <a:xfrm>
            <a:off x="1008509" y="1298384"/>
            <a:ext cx="4401714" cy="573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$(selector).on(eventName, function(event){ } )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$(selector).on(object);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4778D1-68A8-4B95-83B8-85BD076101B1}"/>
              </a:ext>
            </a:extLst>
          </p:cNvPr>
          <p:cNvSpPr/>
          <p:nvPr/>
        </p:nvSpPr>
        <p:spPr>
          <a:xfrm>
            <a:off x="7129189" y="2282782"/>
            <a:ext cx="2216346" cy="26360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3AB99-6457-409F-A5FB-A3B354E212B9}"/>
              </a:ext>
            </a:extLst>
          </p:cNvPr>
          <p:cNvSpPr/>
          <p:nvPr/>
        </p:nvSpPr>
        <p:spPr>
          <a:xfrm>
            <a:off x="1008509" y="2271876"/>
            <a:ext cx="5760640" cy="26469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$(‘h1’).on(‘click’,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$(this).html(function(index, html)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return html + ‘+’;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mouseenter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function( ) {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(‘reverse’);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mouseleave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function( ) {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removeClass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(‘reverse’);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2233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16.2 </a:t>
            </a:r>
            <a:r>
              <a:rPr lang="ko-KR" altLang="en-US" dirty="0"/>
              <a:t>이벤트 연결 기본</a:t>
            </a:r>
            <a:endParaRPr lang="en-US" altLang="ko-KR" dirty="0"/>
          </a:p>
          <a:p>
            <a:pPr lvl="1"/>
            <a:r>
              <a:rPr lang="ko-KR" altLang="en-US" dirty="0"/>
              <a:t>예제</a:t>
            </a:r>
            <a:r>
              <a:rPr lang="en-US" altLang="ko-KR" dirty="0"/>
              <a:t> </a:t>
            </a:r>
            <a:r>
              <a:rPr lang="ko-KR" altLang="en-US" dirty="0"/>
              <a:t>코드 수정 후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4778D1-68A8-4B95-83B8-85BD076101B1}"/>
              </a:ext>
            </a:extLst>
          </p:cNvPr>
          <p:cNvSpPr/>
          <p:nvPr/>
        </p:nvSpPr>
        <p:spPr>
          <a:xfrm>
            <a:off x="7129189" y="1475108"/>
            <a:ext cx="2216346" cy="26360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.reverse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background: black;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color:white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3AB99-6457-409F-A5FB-A3B354E212B9}"/>
              </a:ext>
            </a:extLst>
          </p:cNvPr>
          <p:cNvSpPr/>
          <p:nvPr/>
        </p:nvSpPr>
        <p:spPr>
          <a:xfrm>
            <a:off x="1080517" y="1430964"/>
            <a:ext cx="5760640" cy="40413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$(‘h1’).on(‘click’,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function(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$(this).html(function(index, html)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 return html + ‘+’;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$(‘h1’).on(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mouseenter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function( ) {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       $(this).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addClass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(‘reverse’);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mouseleave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: function( 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	$(this).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removeClass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(‘reverse’);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927016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16.3 </a:t>
            </a:r>
            <a:r>
              <a:rPr lang="ko-KR" altLang="en-US" dirty="0"/>
              <a:t>간단한 이벤트 연결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는 많이 사용되는 이벤트를 간단한 방식으로 연결할 수 있게 해 줌</a:t>
            </a:r>
            <a:endParaRPr lang="en-US" altLang="ko-KR" dirty="0"/>
          </a:p>
          <a:p>
            <a:pPr lvl="3"/>
            <a:r>
              <a:rPr lang="en-US" altLang="ko-KR" dirty="0"/>
              <a:t>ready( ) </a:t>
            </a:r>
            <a:r>
              <a:rPr lang="ko-KR" altLang="en-US" dirty="0"/>
              <a:t>메서드도 간단한 형태의 이벤트 연결이라고 할 수 있음</a:t>
            </a:r>
            <a:endParaRPr lang="en-US" altLang="ko-KR" dirty="0"/>
          </a:p>
          <a:p>
            <a:pPr lvl="1"/>
            <a:r>
              <a:rPr lang="ko-KR" altLang="en-US" dirty="0"/>
              <a:t>간단한 방식으로 연결할 수 있는 이벤트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blur, focus, </a:t>
            </a:r>
            <a:r>
              <a:rPr lang="en-US" altLang="ko-KR" dirty="0" err="1"/>
              <a:t>focusin</a:t>
            </a:r>
            <a:r>
              <a:rPr lang="en-US" altLang="ko-KR" dirty="0"/>
              <a:t>, </a:t>
            </a:r>
            <a:r>
              <a:rPr lang="en-US" altLang="ko-KR" dirty="0" err="1"/>
              <a:t>focusout</a:t>
            </a:r>
            <a:r>
              <a:rPr lang="en-US" altLang="ko-KR" dirty="0"/>
              <a:t>, load, resize, scroll, unload, click, </a:t>
            </a:r>
            <a:r>
              <a:rPr lang="en-US" altLang="ko-KR" dirty="0" err="1"/>
              <a:t>dblclick</a:t>
            </a:r>
            <a:r>
              <a:rPr lang="en-US" altLang="ko-KR" dirty="0"/>
              <a:t>, </a:t>
            </a:r>
            <a:r>
              <a:rPr lang="en-US" altLang="ko-KR" dirty="0" err="1"/>
              <a:t>mousedown</a:t>
            </a:r>
            <a:r>
              <a:rPr lang="en-US" altLang="ko-KR" dirty="0"/>
              <a:t>, </a:t>
            </a:r>
            <a:r>
              <a:rPr lang="en-US" altLang="ko-KR" dirty="0" err="1"/>
              <a:t>mouseup</a:t>
            </a:r>
            <a:r>
              <a:rPr lang="en-US" altLang="ko-KR" dirty="0"/>
              <a:t> </a:t>
            </a:r>
            <a:r>
              <a:rPr lang="en-US" altLang="ko-KR" dirty="0" err="1"/>
              <a:t>mousemove</a:t>
            </a:r>
            <a:endParaRPr lang="en-US" altLang="ko-KR" dirty="0"/>
          </a:p>
          <a:p>
            <a:pPr lvl="2"/>
            <a:r>
              <a:rPr lang="en-US" altLang="ko-KR" dirty="0" err="1"/>
              <a:t>mouseover</a:t>
            </a:r>
            <a:r>
              <a:rPr lang="en-US" altLang="ko-KR" dirty="0"/>
              <a:t>, </a:t>
            </a:r>
            <a:r>
              <a:rPr lang="en-US" altLang="ko-KR" dirty="0" err="1"/>
              <a:t>mouseout</a:t>
            </a:r>
            <a:r>
              <a:rPr lang="en-US" altLang="ko-KR" dirty="0"/>
              <a:t>, </a:t>
            </a:r>
            <a:r>
              <a:rPr lang="en-US" altLang="ko-KR" dirty="0" err="1"/>
              <a:t>mouseenter</a:t>
            </a:r>
            <a:r>
              <a:rPr lang="en-US" altLang="ko-KR" dirty="0"/>
              <a:t>, </a:t>
            </a:r>
            <a:r>
              <a:rPr lang="en-US" altLang="ko-KR" dirty="0" err="1"/>
              <a:t>mouseleave</a:t>
            </a:r>
            <a:r>
              <a:rPr lang="en-US" altLang="ko-KR" dirty="0"/>
              <a:t>, change, select, submit</a:t>
            </a:r>
          </a:p>
          <a:p>
            <a:pPr lvl="2"/>
            <a:r>
              <a:rPr lang="en-US" altLang="ko-KR" dirty="0" err="1"/>
              <a:t>keydown</a:t>
            </a:r>
            <a:r>
              <a:rPr lang="en-US" altLang="ko-KR" dirty="0"/>
              <a:t>, keypress, </a:t>
            </a:r>
            <a:r>
              <a:rPr lang="en-US" altLang="ko-KR" dirty="0" err="1"/>
              <a:t>keyup</a:t>
            </a:r>
            <a:r>
              <a:rPr lang="en-US" altLang="ko-KR" dirty="0"/>
              <a:t>, error, ready</a:t>
            </a:r>
          </a:p>
          <a:p>
            <a:pPr lvl="1"/>
            <a:r>
              <a:rPr lang="ko-KR" altLang="en-US" dirty="0"/>
              <a:t>사용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F6239C-E030-45D5-84D8-EF65748352FC}"/>
              </a:ext>
            </a:extLst>
          </p:cNvPr>
          <p:cNvSpPr/>
          <p:nvPr/>
        </p:nvSpPr>
        <p:spPr>
          <a:xfrm>
            <a:off x="1008509" y="3059001"/>
            <a:ext cx="4401714" cy="3449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400" b="1" i="1" dirty="0">
                <a:solidFill>
                  <a:schemeClr val="tx1"/>
                </a:solidFill>
                <a:latin typeface="맑은 고딕" pitchFamily="50" charset="-127"/>
              </a:rPr>
              <a:t>method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function(event) { }; 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C957E-DBC6-47CC-B6A5-4B0F9C1CD7DA}"/>
              </a:ext>
            </a:extLst>
          </p:cNvPr>
          <p:cNvSpPr/>
          <p:nvPr/>
        </p:nvSpPr>
        <p:spPr>
          <a:xfrm>
            <a:off x="1008509" y="3828820"/>
            <a:ext cx="4401714" cy="3449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$(document).ready( function( ) { }; );</a:t>
            </a:r>
          </a:p>
        </p:txBody>
      </p:sp>
    </p:spTree>
    <p:extLst>
      <p:ext uri="{BB962C8B-B14F-4D97-AF65-F5344CB8AC3E}">
        <p14:creationId xmlns:p14="http://schemas.microsoft.com/office/powerpoint/2010/main" val="316594989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16.3 </a:t>
            </a:r>
            <a:r>
              <a:rPr lang="ko-KR" altLang="en-US" dirty="0"/>
              <a:t>간단한 이벤트 연결</a:t>
            </a:r>
            <a:endParaRPr lang="en-US" altLang="ko-KR" dirty="0"/>
          </a:p>
          <a:p>
            <a:pPr lvl="1"/>
            <a:r>
              <a:rPr lang="en-US" altLang="ko-KR" dirty="0"/>
              <a:t>hover( ) – </a:t>
            </a:r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ko-KR" altLang="en-US" dirty="0"/>
              <a:t>이벤트와 </a:t>
            </a:r>
            <a:r>
              <a:rPr lang="en-US" altLang="ko-KR" dirty="0" err="1"/>
              <a:t>mouseleave</a:t>
            </a:r>
            <a:r>
              <a:rPr lang="en-US" altLang="ko-KR" dirty="0"/>
              <a:t> </a:t>
            </a:r>
            <a:r>
              <a:rPr lang="ko-KR" altLang="en-US" dirty="0"/>
              <a:t>이벤트를 동시에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F2C7BD-E773-4A65-9F06-1B2269A67CA4}"/>
              </a:ext>
            </a:extLst>
          </p:cNvPr>
          <p:cNvSpPr/>
          <p:nvPr/>
        </p:nvSpPr>
        <p:spPr>
          <a:xfrm>
            <a:off x="936501" y="1278550"/>
            <a:ext cx="5472608" cy="3053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$(selector).hover( function(event) { }, function(event) { } 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9C467E-1FD0-4920-9D8D-172F7A8B4315}"/>
              </a:ext>
            </a:extLst>
          </p:cNvPr>
          <p:cNvSpPr/>
          <p:nvPr/>
        </p:nvSpPr>
        <p:spPr>
          <a:xfrm>
            <a:off x="936501" y="1998498"/>
            <a:ext cx="5472608" cy="39035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&lt;!DOCTYPE 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&lt;html&gt;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&lt;style&gt; .reverse {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background:black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color:white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} &lt;/style&gt;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&lt;script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src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“jquery-3.5.1.js”&gt;&lt;/script&gt;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&lt;/head&gt;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&lt;/html&gt;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7D21E8-77AC-4E11-B9C8-0A997942A9A0}"/>
              </a:ext>
            </a:extLst>
          </p:cNvPr>
          <p:cNvSpPr/>
          <p:nvPr/>
        </p:nvSpPr>
        <p:spPr>
          <a:xfrm>
            <a:off x="6553124" y="2003686"/>
            <a:ext cx="4032449" cy="39035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$(‘h1’).hover(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addClass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(‘reverse’);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}, 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removeClass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(‘reverse’);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9738671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16.3 </a:t>
            </a:r>
            <a:r>
              <a:rPr lang="ko-KR" altLang="en-US" dirty="0"/>
              <a:t>간단한 이벤트 연결</a:t>
            </a:r>
            <a:endParaRPr lang="en-US" altLang="ko-KR" dirty="0"/>
          </a:p>
          <a:p>
            <a:pPr lvl="1"/>
            <a:r>
              <a:rPr lang="en-US" altLang="ko-KR" dirty="0"/>
              <a:t>hover( ) – </a:t>
            </a:r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ko-KR" altLang="en-US" dirty="0"/>
              <a:t>이벤트와 </a:t>
            </a:r>
            <a:r>
              <a:rPr lang="en-US" altLang="ko-KR" dirty="0" err="1"/>
              <a:t>mouseleave</a:t>
            </a:r>
            <a:r>
              <a:rPr lang="en-US" altLang="ko-KR" dirty="0"/>
              <a:t> </a:t>
            </a:r>
            <a:r>
              <a:rPr lang="ko-KR" altLang="en-US" dirty="0"/>
              <a:t>이벤트를 동시에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F2C7BD-E773-4A65-9F06-1B2269A67CA4}"/>
              </a:ext>
            </a:extLst>
          </p:cNvPr>
          <p:cNvSpPr/>
          <p:nvPr/>
        </p:nvSpPr>
        <p:spPr>
          <a:xfrm>
            <a:off x="936501" y="1278550"/>
            <a:ext cx="5472608" cy="3053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$(selector).hover(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function(event) { }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function(event) { }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7D21E8-77AC-4E11-B9C8-0A997942A9A0}"/>
              </a:ext>
            </a:extLst>
          </p:cNvPr>
          <p:cNvSpPr/>
          <p:nvPr/>
        </p:nvSpPr>
        <p:spPr>
          <a:xfrm>
            <a:off x="936501" y="2025011"/>
            <a:ext cx="9445900" cy="135909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$(document).ready(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  $(‘h1’).hover(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function( ) {  $(this).</a:t>
            </a:r>
            <a:r>
              <a:rPr lang="en-US" altLang="ko-KR" sz="14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addClass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(‘reverse’); }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function( ) { $(this).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</a:rPr>
              <a:t>removeClass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(‘reverse’); }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03964786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16.4 </a:t>
            </a:r>
            <a:r>
              <a:rPr lang="ko-KR" altLang="en-US" dirty="0"/>
              <a:t>이벤트 연결 제거</a:t>
            </a:r>
            <a:endParaRPr lang="en-US" altLang="ko-KR" dirty="0"/>
          </a:p>
          <a:p>
            <a:pPr lvl="1"/>
            <a:r>
              <a:rPr lang="ko-KR" altLang="en-US" dirty="0"/>
              <a:t>이벤트를 제거할 때는 </a:t>
            </a:r>
            <a:r>
              <a:rPr lang="en-US" altLang="ko-KR" dirty="0"/>
              <a:t>off(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$(selector).off(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해당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문서 객체와 관련된 모든 이벤트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$(selector).off( </a:t>
            </a:r>
            <a:r>
              <a:rPr lang="en-US" altLang="ko-KR" dirty="0" err="1">
                <a:sym typeface="Wingdings" panose="05000000000000000000" pitchFamily="2" charset="2"/>
              </a:rPr>
              <a:t>eventName</a:t>
            </a:r>
            <a:r>
              <a:rPr lang="en-US" altLang="ko-KR" dirty="0">
                <a:sym typeface="Wingdings" panose="05000000000000000000" pitchFamily="2" charset="2"/>
              </a:rPr>
              <a:t> )  </a:t>
            </a:r>
            <a:r>
              <a:rPr lang="ko-KR" altLang="en-US" dirty="0">
                <a:sym typeface="Wingdings" panose="05000000000000000000" pitchFamily="2" charset="2"/>
              </a:rPr>
              <a:t>해당 문서 객체의 특정 이벤트와 관련된 모든 이벤트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$(selector).off( </a:t>
            </a:r>
            <a:r>
              <a:rPr lang="en-US" altLang="ko-KR" dirty="0" err="1">
                <a:sym typeface="Wingdings" panose="05000000000000000000" pitchFamily="2" charset="2"/>
              </a:rPr>
              <a:t>eventName</a:t>
            </a:r>
            <a:r>
              <a:rPr lang="en-US" altLang="ko-KR" dirty="0">
                <a:sym typeface="Wingdings" panose="05000000000000000000" pitchFamily="2" charset="2"/>
              </a:rPr>
              <a:t>, function )  </a:t>
            </a:r>
            <a:r>
              <a:rPr lang="ko-KR" altLang="en-US" dirty="0">
                <a:sym typeface="Wingdings" panose="05000000000000000000" pitchFamily="2" charset="2"/>
              </a:rPr>
              <a:t>해당 문서 객체의 특정 이벤트의 특정 이벤트 </a:t>
            </a:r>
            <a:r>
              <a:rPr lang="ko-KR" altLang="en-US" dirty="0" err="1">
                <a:sym typeface="Wingdings" panose="05000000000000000000" pitchFamily="2" charset="2"/>
              </a:rPr>
              <a:t>리스너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핸들러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예제 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h1 </a:t>
            </a:r>
            <a:r>
              <a:rPr lang="ko-KR" altLang="en-US" dirty="0">
                <a:sym typeface="Wingdings" panose="05000000000000000000" pitchFamily="2" charset="2"/>
              </a:rPr>
              <a:t>태그에 대해 이벤트가 한번만 실행됨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이러한 기능을 수행하는 메서드가 있음 </a:t>
            </a:r>
            <a:r>
              <a:rPr lang="en-US" altLang="ko-KR" dirty="0">
                <a:sym typeface="Wingdings" panose="05000000000000000000" pitchFamily="2" charset="2"/>
              </a:rPr>
              <a:t> one( ) 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코드와 동일한 기능을 하도록 </a:t>
            </a:r>
            <a:r>
              <a:rPr lang="en-US" altLang="ko-KR" dirty="0">
                <a:sym typeface="Wingdings" panose="05000000000000000000" pitchFamily="2" charset="2"/>
              </a:rPr>
              <a:t>one( )</a:t>
            </a:r>
            <a:r>
              <a:rPr lang="ko-KR" altLang="en-US" dirty="0">
                <a:sym typeface="Wingdings" panose="05000000000000000000" pitchFamily="2" charset="2"/>
              </a:rPr>
              <a:t>메서드를 사용하여 스크립트를 작성해보세요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D2615E-17B0-4734-8784-12B4B8FFC9FF}"/>
              </a:ext>
            </a:extLst>
          </p:cNvPr>
          <p:cNvSpPr/>
          <p:nvPr/>
        </p:nvSpPr>
        <p:spPr>
          <a:xfrm>
            <a:off x="1008509" y="1367879"/>
            <a:ext cx="4401714" cy="7681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$(selector).off(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$(selector).off(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$(selector).off(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function)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15AE0-85B7-46A5-83FB-A7570D2D8B30}"/>
              </a:ext>
            </a:extLst>
          </p:cNvPr>
          <p:cNvSpPr/>
          <p:nvPr/>
        </p:nvSpPr>
        <p:spPr>
          <a:xfrm>
            <a:off x="1008509" y="3456111"/>
            <a:ext cx="4401714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 ‘CLICK’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이벤트가 발생했습니다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$(this).off(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3600D7-5D86-4D6D-BE4C-0C3537E957F0}"/>
              </a:ext>
            </a:extLst>
          </p:cNvPr>
          <p:cNvSpPr/>
          <p:nvPr/>
        </p:nvSpPr>
        <p:spPr>
          <a:xfrm>
            <a:off x="5833045" y="3456111"/>
            <a:ext cx="2216346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84774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한 걸음 더 </a:t>
            </a:r>
            <a:r>
              <a:rPr lang="en-US" altLang="ko-KR" dirty="0">
                <a:solidFill>
                  <a:srgbClr val="00B050"/>
                </a:solidFill>
              </a:rPr>
              <a:t>- let </a:t>
            </a:r>
            <a:r>
              <a:rPr lang="ko-KR" altLang="en-US" dirty="0">
                <a:solidFill>
                  <a:srgbClr val="00B050"/>
                </a:solidFill>
              </a:rPr>
              <a:t>키워드와 </a:t>
            </a:r>
            <a:r>
              <a:rPr lang="en-US" altLang="ko-KR" dirty="0">
                <a:solidFill>
                  <a:srgbClr val="00B050"/>
                </a:solidFill>
              </a:rPr>
              <a:t>const </a:t>
            </a:r>
            <a:r>
              <a:rPr lang="ko-KR" altLang="en-US" dirty="0">
                <a:solidFill>
                  <a:srgbClr val="00B050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ECMAScript 5</a:t>
            </a:r>
            <a:r>
              <a:rPr lang="ko-KR" altLang="en-US" dirty="0"/>
              <a:t>까지는 </a:t>
            </a:r>
            <a:r>
              <a:rPr lang="en-US" altLang="ko-KR" i="1" dirty="0"/>
              <a:t>‘</a:t>
            </a:r>
            <a:r>
              <a:rPr lang="ko-KR" altLang="en-US" i="1" dirty="0"/>
              <a:t>식별자에 값을 넣어 활용하기 위한 기능</a:t>
            </a:r>
            <a:r>
              <a:rPr lang="en-US" altLang="ko-KR" i="1" dirty="0"/>
              <a:t>’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00B050"/>
                </a:solidFill>
              </a:rPr>
              <a:t>‘var </a:t>
            </a:r>
            <a:r>
              <a:rPr lang="ko-KR" altLang="en-US" dirty="0">
                <a:solidFill>
                  <a:srgbClr val="00B050"/>
                </a:solidFill>
              </a:rPr>
              <a:t>키워드를 사용한 변수 선언</a:t>
            </a:r>
            <a:r>
              <a:rPr lang="en-US" altLang="ko-KR" dirty="0">
                <a:solidFill>
                  <a:srgbClr val="00B050"/>
                </a:solidFill>
              </a:rPr>
              <a:t>’</a:t>
            </a:r>
            <a:r>
              <a:rPr lang="ko-KR" altLang="en-US" dirty="0"/>
              <a:t>밖에 없었음</a:t>
            </a:r>
            <a:endParaRPr lang="en-US" altLang="ko-KR" dirty="0"/>
          </a:p>
          <a:p>
            <a:pPr lvl="1"/>
            <a:r>
              <a:rPr lang="en-US" altLang="ko-KR" dirty="0"/>
              <a:t>ECMAScript 6</a:t>
            </a:r>
            <a:r>
              <a:rPr lang="ko-KR" altLang="en-US" dirty="0"/>
              <a:t>부터는 아래 두 개념이 추가됨 </a:t>
            </a:r>
            <a:endParaRPr lang="en-US" altLang="ko-KR" dirty="0"/>
          </a:p>
          <a:p>
            <a:pPr lvl="2"/>
            <a:r>
              <a:rPr lang="en-US" altLang="ko-KR" dirty="0"/>
              <a:t>‘let </a:t>
            </a:r>
            <a:r>
              <a:rPr lang="ko-KR" altLang="en-US" dirty="0"/>
              <a:t>키워드를 사용한 변수‘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‘const</a:t>
            </a:r>
            <a:r>
              <a:rPr lang="ko-KR" altLang="en-US" dirty="0"/>
              <a:t> 키워드를 사용한 상수</a:t>
            </a:r>
            <a:r>
              <a:rPr lang="en-US" altLang="ko-KR" dirty="0"/>
              <a:t>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변수를 사용할 수 있는 유효 범위를 </a:t>
            </a:r>
            <a:r>
              <a:rPr lang="en-US" altLang="ko-KR" dirty="0"/>
              <a:t>‘</a:t>
            </a:r>
            <a:r>
              <a:rPr lang="ko-KR" altLang="en-US" dirty="0" err="1"/>
              <a:t>스코프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위 코드 실행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- </a:t>
            </a:r>
            <a:r>
              <a:rPr lang="ko-KR" altLang="en-US" dirty="0"/>
              <a:t>나중에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1080517" y="2231975"/>
            <a:ext cx="4039004" cy="20834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JavaScript/variable_scope.js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52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let_variable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273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const_variable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52   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let_variable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273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const_variable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103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3F7EED9-22E5-4DD3-AE2B-86E349E4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29002"/>
              </p:ext>
            </p:extLst>
          </p:nvPr>
        </p:nvGraphicFramePr>
        <p:xfrm>
          <a:off x="5788963" y="2303983"/>
          <a:ext cx="4364564" cy="124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41">
                  <a:extLst>
                    <a:ext uri="{9D8B030D-6E8A-4147-A177-3AD203B41FA5}">
                      <a16:colId xmlns:a16="http://schemas.microsoft.com/office/drawing/2014/main" val="2922532795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1647549949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718168297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001101283"/>
                    </a:ext>
                  </a:extLst>
                </a:gridCol>
              </a:tblGrid>
              <a:tr h="310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재선언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63367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var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전역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2514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let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1395"/>
                  </a:ext>
                </a:extLst>
              </a:tr>
              <a:tr h="310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const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3229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17" y="4896271"/>
            <a:ext cx="2876951" cy="714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2525" y="2736031"/>
            <a:ext cx="3888432" cy="151216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0800000" flipV="1">
            <a:off x="4680917" y="1799927"/>
            <a:ext cx="1224136" cy="936104"/>
          </a:xfrm>
          <a:prstGeom prst="curvedConnector3">
            <a:avLst>
              <a:gd name="adj1" fmla="val 541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72241" y="159550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 </a:t>
            </a:r>
            <a:r>
              <a:rPr lang="ko-KR" altLang="en-US" dirty="0" err="1"/>
              <a:t>스코프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74506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16.4 </a:t>
            </a:r>
            <a:r>
              <a:rPr lang="ko-KR" altLang="en-US" dirty="0"/>
              <a:t>이벤트 연결 제거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one( ) </a:t>
            </a:r>
            <a:r>
              <a:rPr lang="ko-KR" altLang="en-US" dirty="0" err="1">
                <a:sym typeface="Wingdings" panose="05000000000000000000" pitchFamily="2" charset="2"/>
              </a:rPr>
              <a:t>메서드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이벤트를 한 번만 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$(selector).one( </a:t>
            </a:r>
            <a:r>
              <a:rPr lang="en-US" altLang="ko-KR" dirty="0" err="1">
                <a:sym typeface="Wingdings" panose="05000000000000000000" pitchFamily="2" charset="2"/>
              </a:rPr>
              <a:t>eventName</a:t>
            </a:r>
            <a:r>
              <a:rPr lang="en-US" altLang="ko-KR" dirty="0">
                <a:sym typeface="Wingdings" panose="05000000000000000000" pitchFamily="2" charset="2"/>
              </a:rPr>
              <a:t>, function( ) { } );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예제 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15AE0-85B7-46A5-83FB-A7570D2D8B30}"/>
              </a:ext>
            </a:extLst>
          </p:cNvPr>
          <p:cNvSpPr/>
          <p:nvPr/>
        </p:nvSpPr>
        <p:spPr>
          <a:xfrm>
            <a:off x="904546" y="1943942"/>
            <a:ext cx="4401714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click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 ‘CLICK’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이벤트가 발생했습니다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$(this).off(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3600D7-5D86-4D6D-BE4C-0C3537E957F0}"/>
              </a:ext>
            </a:extLst>
          </p:cNvPr>
          <p:cNvSpPr/>
          <p:nvPr/>
        </p:nvSpPr>
        <p:spPr>
          <a:xfrm>
            <a:off x="3089914" y="3744143"/>
            <a:ext cx="2216346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&lt;h1&gt;Header-2&lt;/h1&gt;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3CFF99-545A-4352-85AD-FED43D0353CC}"/>
              </a:ext>
            </a:extLst>
          </p:cNvPr>
          <p:cNvSpPr/>
          <p:nvPr/>
        </p:nvSpPr>
        <p:spPr>
          <a:xfrm>
            <a:off x="5657074" y="1929555"/>
            <a:ext cx="4401714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(‘click’, 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 ‘CLICK’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이벤트가 발생했습니다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$(this).off(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DF843D-725E-42E4-B6EC-3C190A4EE809}"/>
              </a:ext>
            </a:extLst>
          </p:cNvPr>
          <p:cNvSpPr/>
          <p:nvPr/>
        </p:nvSpPr>
        <p:spPr>
          <a:xfrm>
            <a:off x="5687856" y="3744143"/>
            <a:ext cx="4401714" cy="165618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one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(‘click’, function(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 ‘CLICK’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이벤트가 발생했습니다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23269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en-US" altLang="ko-KR" dirty="0"/>
              <a:t>$( )</a:t>
            </a:r>
            <a:r>
              <a:rPr lang="ko-KR" altLang="en-US" dirty="0"/>
              <a:t>는 매개 변수를 </a:t>
            </a:r>
            <a:r>
              <a:rPr lang="en-US" altLang="ko-KR" dirty="0"/>
              <a:t>2</a:t>
            </a:r>
            <a:r>
              <a:rPr lang="ko-KR" altLang="en-US" dirty="0"/>
              <a:t>개 전달할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매개 변수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selector</a:t>
            </a:r>
            <a:r>
              <a:rPr lang="ko-KR" altLang="en-US" dirty="0"/>
              <a:t>가 적용하는 범위를 제한</a:t>
            </a:r>
            <a:r>
              <a:rPr lang="en-US" altLang="ko-KR" dirty="0"/>
              <a:t>(</a:t>
            </a:r>
            <a:r>
              <a:rPr lang="ko-KR" altLang="en-US" dirty="0"/>
              <a:t>한정</a:t>
            </a:r>
            <a:r>
              <a:rPr lang="en-US" altLang="ko-KR" dirty="0"/>
              <a:t>)</a:t>
            </a:r>
            <a:r>
              <a:rPr lang="ko-KR" altLang="en-US" dirty="0"/>
              <a:t>함</a:t>
            </a:r>
            <a:endParaRPr lang="en-US" altLang="ko-KR" dirty="0"/>
          </a:p>
          <a:p>
            <a:pPr lvl="3"/>
            <a:r>
              <a:rPr lang="ko-KR" altLang="en-US" dirty="0"/>
              <a:t>일반적으로 이벤트와 함께 사용됨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 내의 </a:t>
            </a:r>
            <a:r>
              <a:rPr lang="en-US" altLang="ko-KR" dirty="0"/>
              <a:t>h1 </a:t>
            </a:r>
            <a:r>
              <a:rPr lang="ko-KR" altLang="en-US" dirty="0"/>
              <a:t>태그와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내용을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3F9BC4-60A0-4543-BE7F-2627FA769E7C}"/>
              </a:ext>
            </a:extLst>
          </p:cNvPr>
          <p:cNvSpPr/>
          <p:nvPr/>
        </p:nvSpPr>
        <p:spPr>
          <a:xfrm>
            <a:off x="1008509" y="1333696"/>
            <a:ext cx="4401714" cy="5040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$(selector, content)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39901" y="3079426"/>
            <a:ext cx="4401714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958662-557F-40BB-879F-33307993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77" y="3079426"/>
            <a:ext cx="1299009" cy="25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0910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en-US" altLang="ko-KR" dirty="0"/>
              <a:t>$( )</a:t>
            </a:r>
            <a:r>
              <a:rPr lang="ko-KR" altLang="en-US" dirty="0"/>
              <a:t>는 매개 변수를 </a:t>
            </a:r>
            <a:r>
              <a:rPr lang="en-US" altLang="ko-KR" dirty="0"/>
              <a:t>2</a:t>
            </a:r>
            <a:r>
              <a:rPr lang="ko-KR" altLang="en-US" dirty="0"/>
              <a:t>개 전달할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매개 변수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selector</a:t>
            </a:r>
            <a:r>
              <a:rPr lang="ko-KR" altLang="en-US" dirty="0"/>
              <a:t>가 적용되는 범위를 제한</a:t>
            </a:r>
            <a:r>
              <a:rPr lang="en-US" altLang="ko-KR" dirty="0"/>
              <a:t>(</a:t>
            </a:r>
            <a:r>
              <a:rPr lang="ko-KR" altLang="en-US" dirty="0"/>
              <a:t>한정</a:t>
            </a:r>
            <a:r>
              <a:rPr lang="en-US" altLang="ko-KR" dirty="0"/>
              <a:t>)</a:t>
            </a:r>
            <a:r>
              <a:rPr lang="ko-KR" altLang="en-US" dirty="0"/>
              <a:t>함</a:t>
            </a:r>
            <a:endParaRPr lang="en-US" altLang="ko-KR" dirty="0"/>
          </a:p>
          <a:p>
            <a:pPr lvl="3"/>
            <a:r>
              <a:rPr lang="ko-KR" altLang="en-US" dirty="0"/>
              <a:t>일반적으로 이벤트와 함께 사용됨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태그를 클릭했을 때 해당 </a:t>
            </a:r>
            <a:r>
              <a:rPr lang="en-US" altLang="ko-KR" dirty="0"/>
              <a:t>div</a:t>
            </a:r>
            <a:r>
              <a:rPr lang="ko-KR" altLang="en-US" dirty="0"/>
              <a:t> 내의 </a:t>
            </a:r>
            <a:r>
              <a:rPr lang="en-US" altLang="ko-KR" dirty="0"/>
              <a:t>h1 </a:t>
            </a:r>
            <a:r>
              <a:rPr lang="ko-KR" altLang="en-US" dirty="0"/>
              <a:t>태그와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내용을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3F9BC4-60A0-4543-BE7F-2627FA769E7C}"/>
              </a:ext>
            </a:extLst>
          </p:cNvPr>
          <p:cNvSpPr/>
          <p:nvPr/>
        </p:nvSpPr>
        <p:spPr>
          <a:xfrm>
            <a:off x="1008509" y="1333696"/>
            <a:ext cx="4401714" cy="5040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</a:rPr>
              <a:t>$(selector)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$(selector, content)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39901" y="3079426"/>
            <a:ext cx="4401714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958662-557F-40BB-879F-33307993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77" y="3079426"/>
            <a:ext cx="1299009" cy="25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51243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태그를 클릭했을 때 해당 </a:t>
            </a:r>
            <a:r>
              <a:rPr lang="en-US" altLang="ko-KR" dirty="0"/>
              <a:t>div</a:t>
            </a:r>
            <a:r>
              <a:rPr lang="ko-KR" altLang="en-US" dirty="0"/>
              <a:t> 내의 </a:t>
            </a:r>
            <a:r>
              <a:rPr lang="en-US" altLang="ko-KR" dirty="0"/>
              <a:t>h1 </a:t>
            </a:r>
            <a:r>
              <a:rPr lang="ko-KR" altLang="en-US" dirty="0"/>
              <a:t>태그와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내용을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$(’h1’, this)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this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 ‘div’ </a:t>
            </a:r>
            <a:r>
              <a:rPr lang="ko-KR" altLang="en-US" dirty="0">
                <a:sym typeface="Wingdings" panose="05000000000000000000" pitchFamily="2" charset="2"/>
              </a:rPr>
              <a:t>태그가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 있으므로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번째 </a:t>
            </a:r>
            <a:r>
              <a:rPr lang="en-US" altLang="ko-KR" dirty="0">
                <a:sym typeface="Wingdings" panose="05000000000000000000" pitchFamily="2" charset="2"/>
              </a:rPr>
              <a:t>‘div’ </a:t>
            </a:r>
            <a:r>
              <a:rPr lang="ko-KR" altLang="en-US" dirty="0">
                <a:sym typeface="Wingdings" panose="05000000000000000000" pitchFamily="2" charset="2"/>
              </a:rPr>
              <a:t>태그를 말함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4"/>
            <a:r>
              <a:rPr lang="en-US" altLang="ko-KR" dirty="0"/>
              <a:t>‘h1’ </a:t>
            </a:r>
            <a:r>
              <a:rPr lang="ko-KR" altLang="en-US" dirty="0"/>
              <a:t>태그를 찾는 범위를 </a:t>
            </a:r>
            <a:r>
              <a:rPr lang="en-US" altLang="ko-KR" dirty="0"/>
              <a:t>this, </a:t>
            </a:r>
            <a:r>
              <a:rPr lang="ko-KR" altLang="en-US" dirty="0"/>
              <a:t>즉</a:t>
            </a:r>
            <a:r>
              <a:rPr lang="en-US" altLang="ko-KR" dirty="0"/>
              <a:t> n</a:t>
            </a:r>
            <a:r>
              <a:rPr lang="ko-KR" altLang="en-US" dirty="0"/>
              <a:t>번째 </a:t>
            </a:r>
            <a:r>
              <a:rPr lang="en-US" altLang="ko-KR" dirty="0"/>
              <a:t>‘div’</a:t>
            </a:r>
            <a:r>
              <a:rPr lang="ko-KR" altLang="en-US" dirty="0"/>
              <a:t>태그 문서 객체 내로 제한함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80517" y="1727919"/>
            <a:ext cx="2448272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E981ED-5058-423D-9C5E-39EBD1100995}"/>
              </a:ext>
            </a:extLst>
          </p:cNvPr>
          <p:cNvSpPr/>
          <p:nvPr/>
        </p:nvSpPr>
        <p:spPr>
          <a:xfrm>
            <a:off x="3672805" y="1727919"/>
            <a:ext cx="2592288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* { margin: 0px; padding: 0px;}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div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margin: 5px,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padding: 3px;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border: 3px solid black;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border-radius: 10px;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A9202-2B10-4BDD-952C-4BD1176E291C}"/>
              </a:ext>
            </a:extLst>
          </p:cNvPr>
          <p:cNvSpPr/>
          <p:nvPr/>
        </p:nvSpPr>
        <p:spPr>
          <a:xfrm>
            <a:off x="6409109" y="1729588"/>
            <a:ext cx="4464496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$(‘div’).click(function 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$(‘h1’, this)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.text(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paragraph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$(‘p’, this)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.text(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alert(header+’\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n’+paragraph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926089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태그를 클릭했을 때 해당 </a:t>
            </a:r>
            <a:r>
              <a:rPr lang="en-US" altLang="ko-KR" dirty="0"/>
              <a:t>div</a:t>
            </a:r>
            <a:r>
              <a:rPr lang="ko-KR" altLang="en-US" dirty="0"/>
              <a:t> 내의 </a:t>
            </a:r>
            <a:r>
              <a:rPr lang="en-US" altLang="ko-KR" dirty="0"/>
              <a:t>h1 </a:t>
            </a:r>
            <a:r>
              <a:rPr lang="ko-KR" altLang="en-US" dirty="0"/>
              <a:t>태그와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내용을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$(’h1’, this)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this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 ‘div’ </a:t>
            </a:r>
            <a:r>
              <a:rPr lang="ko-KR" altLang="en-US" dirty="0">
                <a:sym typeface="Wingdings" panose="05000000000000000000" pitchFamily="2" charset="2"/>
              </a:rPr>
              <a:t>태그가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 있으므로 </a:t>
            </a:r>
            <a:r>
              <a:rPr lang="en-US" altLang="ko-KR" dirty="0">
                <a:sym typeface="Wingdings" panose="05000000000000000000" pitchFamily="2" charset="2"/>
              </a:rPr>
              <a:t>n</a:t>
            </a:r>
            <a:r>
              <a:rPr lang="ko-KR" altLang="en-US" dirty="0">
                <a:sym typeface="Wingdings" panose="05000000000000000000" pitchFamily="2" charset="2"/>
              </a:rPr>
              <a:t>번째 </a:t>
            </a:r>
            <a:r>
              <a:rPr lang="en-US" altLang="ko-KR" dirty="0">
                <a:sym typeface="Wingdings" panose="05000000000000000000" pitchFamily="2" charset="2"/>
              </a:rPr>
              <a:t>‘div’ </a:t>
            </a:r>
            <a:r>
              <a:rPr lang="ko-KR" altLang="en-US" dirty="0">
                <a:sym typeface="Wingdings" panose="05000000000000000000" pitchFamily="2" charset="2"/>
              </a:rPr>
              <a:t>태그를 말함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4"/>
            <a:r>
              <a:rPr lang="en-US" altLang="ko-KR" dirty="0"/>
              <a:t>‘h1’ </a:t>
            </a:r>
            <a:r>
              <a:rPr lang="ko-KR" altLang="en-US" dirty="0"/>
              <a:t>태그를 찾는 범위를 </a:t>
            </a:r>
            <a:r>
              <a:rPr lang="en-US" altLang="ko-KR" dirty="0"/>
              <a:t>this, </a:t>
            </a:r>
            <a:r>
              <a:rPr lang="ko-KR" altLang="en-US" dirty="0"/>
              <a:t>즉</a:t>
            </a:r>
            <a:r>
              <a:rPr lang="en-US" altLang="ko-KR" dirty="0"/>
              <a:t> n</a:t>
            </a:r>
            <a:r>
              <a:rPr lang="ko-KR" altLang="en-US" dirty="0"/>
              <a:t>번째 </a:t>
            </a:r>
            <a:r>
              <a:rPr lang="en-US" altLang="ko-KR" dirty="0"/>
              <a:t>‘div’</a:t>
            </a:r>
            <a:r>
              <a:rPr lang="ko-KR" altLang="en-US" dirty="0"/>
              <a:t>태그 문서 객체 내로 제한함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80517" y="1727919"/>
            <a:ext cx="2448272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E981ED-5058-423D-9C5E-39EBD1100995}"/>
              </a:ext>
            </a:extLst>
          </p:cNvPr>
          <p:cNvSpPr/>
          <p:nvPr/>
        </p:nvSpPr>
        <p:spPr>
          <a:xfrm>
            <a:off x="3672805" y="1727919"/>
            <a:ext cx="2592288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* { margin: 0px; padding: 0px;}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div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margin: 5px,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padding: 3px;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border: 3px solid black;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border-radius: 10px;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A9202-2B10-4BDD-952C-4BD1176E291C}"/>
              </a:ext>
            </a:extLst>
          </p:cNvPr>
          <p:cNvSpPr/>
          <p:nvPr/>
        </p:nvSpPr>
        <p:spPr>
          <a:xfrm>
            <a:off x="6409109" y="1729588"/>
            <a:ext cx="4464496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$(‘div’).click(function 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header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$(this).find(‘h1’)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.text(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paragraph =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$(this).find(‘p’)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.text(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alert(header+’\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n’+paragraph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8132292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Quiz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태그를 클릭했을 때 해당 </a:t>
            </a:r>
            <a:r>
              <a:rPr lang="en-US" altLang="ko-KR" dirty="0"/>
              <a:t>div</a:t>
            </a:r>
            <a:r>
              <a:rPr lang="ko-KR" altLang="en-US" dirty="0"/>
              <a:t> 내의 마지막 번째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내용만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80517" y="1727918"/>
            <a:ext cx="4464496" cy="41040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1-1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0&lt;/p&gt;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1&lt;/p&gt;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2&lt;/p&gt;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3&lt;/p&gt;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4&lt;/p&gt;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5&lt;/p&gt;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307808972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16.5 </a:t>
            </a:r>
            <a:r>
              <a:rPr lang="ko-KR" altLang="en-US" dirty="0"/>
              <a:t>매개변수 </a:t>
            </a:r>
            <a:r>
              <a:rPr lang="en-US" altLang="ko-KR" dirty="0"/>
              <a:t>context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Quiz</a:t>
            </a:r>
            <a:r>
              <a:rPr lang="en-US" altLang="ko-KR" dirty="0"/>
              <a:t> - </a:t>
            </a:r>
            <a:r>
              <a:rPr lang="ko-KR" altLang="en-US" dirty="0"/>
              <a:t>특정 </a:t>
            </a:r>
            <a:r>
              <a:rPr lang="en-US" altLang="ko-KR" dirty="0"/>
              <a:t>div </a:t>
            </a:r>
            <a:r>
              <a:rPr lang="ko-KR" altLang="en-US" dirty="0"/>
              <a:t>태그를 클릭했을 때 해당 </a:t>
            </a:r>
            <a:r>
              <a:rPr lang="en-US" altLang="ko-KR" dirty="0"/>
              <a:t>div</a:t>
            </a:r>
            <a:r>
              <a:rPr lang="ko-KR" altLang="en-US" dirty="0"/>
              <a:t> 내의 마지막 번째 </a:t>
            </a:r>
            <a:r>
              <a:rPr lang="en-US" altLang="ko-KR" dirty="0"/>
              <a:t>p </a:t>
            </a:r>
            <a:r>
              <a:rPr lang="ko-KR" altLang="en-US" dirty="0"/>
              <a:t>태그가</a:t>
            </a:r>
            <a:r>
              <a:rPr lang="en-US" altLang="ko-KR" dirty="0"/>
              <a:t> </a:t>
            </a:r>
            <a:r>
              <a:rPr lang="ko-KR" altLang="en-US" dirty="0"/>
              <a:t>가지고 있는 내용만 추출하려면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코드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2339C-97EA-4DDA-8C58-1BEDCBD5207A}"/>
              </a:ext>
            </a:extLst>
          </p:cNvPr>
          <p:cNvSpPr/>
          <p:nvPr/>
        </p:nvSpPr>
        <p:spPr>
          <a:xfrm>
            <a:off x="1080517" y="1727918"/>
            <a:ext cx="4464496" cy="41040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1-1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0&lt;/p&gt;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1-2&lt;/h1&gt;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1&lt;/p&gt;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2&lt;/p&gt;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2-2&lt;/h1&gt;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3&lt;/p&gt;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3-1&lt;/h1&gt;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4&lt;/p&gt;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 3-2&lt;/h1&gt;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&lt;p&gt;Paragraph 5&lt;/p&gt;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A9202-2B10-4BDD-952C-4BD1176E291C}"/>
              </a:ext>
            </a:extLst>
          </p:cNvPr>
          <p:cNvSpPr/>
          <p:nvPr/>
        </p:nvSpPr>
        <p:spPr>
          <a:xfrm>
            <a:off x="5833045" y="1727918"/>
            <a:ext cx="4464496" cy="20865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$(‘div’).click(function 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$(‘p’, this).each( function(index, el)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if( index == 1)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  alert(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el.textContent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EAA3C-EF0F-4ABB-8BAD-7197CFBE60C8}"/>
              </a:ext>
            </a:extLst>
          </p:cNvPr>
          <p:cNvSpPr/>
          <p:nvPr/>
        </p:nvSpPr>
        <p:spPr>
          <a:xfrm>
            <a:off x="5833045" y="3877890"/>
            <a:ext cx="4464496" cy="19541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$(‘div’).click(function 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str = $(‘p’, this).last( ).text(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 str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5344452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16.6 </a:t>
            </a:r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모든 이벤트 </a:t>
            </a:r>
            <a:r>
              <a:rPr lang="ko-KR" altLang="en-US" dirty="0" err="1"/>
              <a:t>리스너는</a:t>
            </a:r>
            <a:r>
              <a:rPr lang="ko-KR" altLang="en-US" dirty="0"/>
              <a:t> 이벤트 객체를 가지고 있음</a:t>
            </a:r>
            <a:r>
              <a:rPr lang="en-US" altLang="ko-KR" dirty="0"/>
              <a:t>(11</a:t>
            </a:r>
            <a:r>
              <a:rPr lang="ko-KR" altLang="en-US" dirty="0"/>
              <a:t>장 참고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기존 자바스크립트의 이벤트 객체는 웹 브라우저 마다 사용 방법은 물론 이벤트 객체의 속성이 다름</a:t>
            </a:r>
            <a:endParaRPr lang="en-US" altLang="ko-KR" dirty="0"/>
          </a:p>
          <a:p>
            <a:pPr lvl="2"/>
            <a:r>
              <a:rPr lang="ko-KR" altLang="en-US" dirty="0"/>
              <a:t>그러나 </a:t>
            </a:r>
            <a:r>
              <a:rPr lang="en-US" altLang="ko-KR" dirty="0"/>
              <a:t>jQuery</a:t>
            </a:r>
            <a:r>
              <a:rPr lang="ko-KR" altLang="en-US" dirty="0"/>
              <a:t>가 이벤트 객체를 </a:t>
            </a:r>
            <a:r>
              <a:rPr lang="ko-KR" altLang="en-US" dirty="0" err="1"/>
              <a:t>정형화하므로</a:t>
            </a:r>
            <a:r>
              <a:rPr lang="ko-KR" altLang="en-US" dirty="0"/>
              <a:t> </a:t>
            </a:r>
            <a:r>
              <a:rPr lang="en-US" altLang="ko-KR" dirty="0"/>
              <a:t>jQuery</a:t>
            </a:r>
            <a:r>
              <a:rPr lang="ko-KR" altLang="en-US" dirty="0"/>
              <a:t>의 이벤트 객체는 모든 웹 브라우저에서 같은 방법으로 사용할 수 있으며 같은 속성을 가짐</a:t>
            </a:r>
            <a:endParaRPr lang="en-US" altLang="ko-KR" dirty="0"/>
          </a:p>
          <a:p>
            <a:pPr lvl="1"/>
            <a:r>
              <a:rPr lang="ko-KR" altLang="en-US" dirty="0"/>
              <a:t>자주 사용되는 </a:t>
            </a:r>
            <a:r>
              <a:rPr lang="en-US" altLang="ko-KR" dirty="0"/>
              <a:t>jQuery </a:t>
            </a:r>
            <a:r>
              <a:rPr lang="ko-KR" altLang="en-US" dirty="0"/>
              <a:t>이벤트 객체 속성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1E3A48E-E432-4A27-BE4B-8080E7B09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54474"/>
              </p:ext>
            </p:extLst>
          </p:nvPr>
        </p:nvGraphicFramePr>
        <p:xfrm>
          <a:off x="2016621" y="2520007"/>
          <a:ext cx="768138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581487481"/>
                    </a:ext>
                  </a:extLst>
                </a:gridCol>
                <a:gridCol w="5161104">
                  <a:extLst>
                    <a:ext uri="{9D8B030D-6E8A-4147-A177-3AD203B41FA5}">
                      <a16:colId xmlns:a16="http://schemas.microsoft.com/office/drawing/2014/main" val="6061012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객체 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83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event.pageX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브라우저의 화면을 기준으로 한 마우스의 </a:t>
                      </a:r>
                      <a:r>
                        <a:rPr lang="en-US" altLang="ko-KR" sz="1400" dirty="0"/>
                        <a:t>X </a:t>
                      </a:r>
                      <a:r>
                        <a:rPr lang="ko-KR" altLang="en-US" sz="1400" dirty="0"/>
                        <a:t>좌표 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35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event.pageY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브라우저의 화면을 기준으로 한 마우스의 </a:t>
                      </a:r>
                      <a:r>
                        <a:rPr lang="en-US" altLang="ko-KR" sz="1400" dirty="0"/>
                        <a:t>Y </a:t>
                      </a:r>
                      <a:r>
                        <a:rPr lang="ko-KR" altLang="en-US" sz="1400" dirty="0"/>
                        <a:t>좌표 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836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event.preventDefault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 이벤트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759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event.stopProgagation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전달을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1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41702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16.6 </a:t>
            </a:r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이벤트 객체 활용 예제 코드</a:t>
            </a:r>
            <a:endParaRPr lang="en-US" altLang="ko-KR" dirty="0"/>
          </a:p>
          <a:p>
            <a:pPr lvl="2"/>
            <a:r>
              <a:rPr lang="ko-KR" altLang="en-US" dirty="0"/>
              <a:t>소스 코드의 </a:t>
            </a:r>
            <a:r>
              <a:rPr lang="en-US" altLang="ko-KR" dirty="0"/>
              <a:t>body </a:t>
            </a:r>
            <a:r>
              <a:rPr lang="ko-KR" altLang="en-US" dirty="0"/>
              <a:t>영역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jQuery</a:t>
            </a:r>
            <a:r>
              <a:rPr lang="ko-KR" altLang="en-US" dirty="0"/>
              <a:t>가 </a:t>
            </a:r>
            <a:r>
              <a:rPr lang="en-US" altLang="ko-KR" dirty="0"/>
              <a:t>canvas </a:t>
            </a:r>
            <a:r>
              <a:rPr lang="ko-KR" altLang="en-US" dirty="0"/>
              <a:t>태그를 정식으로 지원하지 않음</a:t>
            </a:r>
            <a:endParaRPr lang="en-US" altLang="ko-KR" dirty="0"/>
          </a:p>
          <a:p>
            <a:pPr lvl="3"/>
            <a:r>
              <a:rPr lang="ko-KR" altLang="en-US" dirty="0"/>
              <a:t>따라서 아래 코드와 같이 </a:t>
            </a:r>
            <a:r>
              <a:rPr lang="en-US" altLang="ko-KR" dirty="0" err="1"/>
              <a:t>getElementById</a:t>
            </a:r>
            <a:r>
              <a:rPr lang="en-US" altLang="ko-KR" dirty="0"/>
              <a:t>( ) </a:t>
            </a:r>
            <a:r>
              <a:rPr lang="ko-KR" altLang="en-US" dirty="0"/>
              <a:t>메서드를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script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선을</a:t>
            </a:r>
            <a:r>
              <a:rPr lang="en-US" altLang="ko-KR" dirty="0"/>
              <a:t> </a:t>
            </a:r>
            <a:r>
              <a:rPr lang="ko-KR" altLang="en-US" dirty="0"/>
              <a:t>그리기 위한 코드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345736-1EE5-43E4-849B-8B366C1F8960}"/>
              </a:ext>
            </a:extLst>
          </p:cNvPr>
          <p:cNvSpPr/>
          <p:nvPr/>
        </p:nvSpPr>
        <p:spPr>
          <a:xfrm>
            <a:off x="1080517" y="1583904"/>
            <a:ext cx="7344816" cy="84607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&lt;canvas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“canvas”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width=“700”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height=“400”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style=“border: 3px solid black”&gt;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&lt;/canvas&gt;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1BEAC-5C9F-447A-8D63-E127AC115CA7}"/>
              </a:ext>
            </a:extLst>
          </p:cNvPr>
          <p:cNvSpPr/>
          <p:nvPr/>
        </p:nvSpPr>
        <p:spPr>
          <a:xfrm>
            <a:off x="1112524" y="3672135"/>
            <a:ext cx="7344816" cy="20882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canvas = document.getElementById(‘canvas’);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context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canvas.getContext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(‘2d’);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이벤트 연결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$(canvas).on({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mousedown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63217231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16.6 </a:t>
            </a:r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이벤트 객체 활용 예제 코드</a:t>
            </a:r>
            <a:endParaRPr lang="en-US" altLang="ko-KR" dirty="0"/>
          </a:p>
          <a:p>
            <a:pPr lvl="2"/>
            <a:r>
              <a:rPr lang="en-US" altLang="ko-KR" dirty="0"/>
              <a:t>script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선을</a:t>
            </a:r>
            <a:r>
              <a:rPr lang="en-US" altLang="ko-KR" dirty="0"/>
              <a:t> </a:t>
            </a:r>
            <a:r>
              <a:rPr lang="ko-KR" altLang="en-US" dirty="0"/>
              <a:t>그리기 위한 코드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문서 객체와 마우스 커서의 상대 위치를 구함</a:t>
            </a:r>
            <a:endParaRPr lang="en-US" altLang="ko-KR" dirty="0"/>
          </a:p>
          <a:p>
            <a:pPr lvl="4"/>
            <a:r>
              <a:rPr lang="en-US" altLang="ko-KR" dirty="0" err="1"/>
              <a:t>position.left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body </a:t>
            </a:r>
            <a:r>
              <a:rPr lang="ko-KR" altLang="en-US" dirty="0">
                <a:sym typeface="Wingdings" panose="05000000000000000000" pitchFamily="2" charset="2"/>
              </a:rPr>
              <a:t>영역에서 </a:t>
            </a:r>
            <a:r>
              <a:rPr lang="en-US" altLang="ko-KR" dirty="0">
                <a:sym typeface="Wingdings" panose="05000000000000000000" pitchFamily="2" charset="2"/>
              </a:rPr>
              <a:t>canvas</a:t>
            </a:r>
            <a:r>
              <a:rPr lang="ko-KR" altLang="en-US" dirty="0">
                <a:sym typeface="Wingdings" panose="05000000000000000000" pitchFamily="2" charset="2"/>
              </a:rPr>
              <a:t>의 왼쪽 좌표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 err="1"/>
              <a:t>event.pageX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body </a:t>
            </a:r>
            <a:r>
              <a:rPr lang="ko-KR" altLang="en-US" dirty="0">
                <a:sym typeface="Wingdings" panose="05000000000000000000" pitchFamily="2" charset="2"/>
              </a:rPr>
              <a:t>영역에서 마우스 커서의 왼쪽 위치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 err="1"/>
              <a:t>event.pageX</a:t>
            </a:r>
            <a:r>
              <a:rPr lang="en-US" altLang="ko-KR" dirty="0"/>
              <a:t> – </a:t>
            </a:r>
            <a:r>
              <a:rPr lang="en-US" altLang="ko-KR" dirty="0" err="1"/>
              <a:t>position.left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canvas </a:t>
            </a:r>
            <a:r>
              <a:rPr lang="ko-KR" altLang="en-US" dirty="0">
                <a:sym typeface="Wingdings" panose="05000000000000000000" pitchFamily="2" charset="2"/>
              </a:rPr>
              <a:t>내에서의 마우스 커서 왼쪽 위치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1BEAC-5C9F-447A-8D63-E127AC115CA7}"/>
              </a:ext>
            </a:extLst>
          </p:cNvPr>
          <p:cNvSpPr/>
          <p:nvPr/>
        </p:nvSpPr>
        <p:spPr>
          <a:xfrm>
            <a:off x="5687856" y="1583903"/>
            <a:ext cx="4392488" cy="36724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canvas = document.getElementById(‘canvas’);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context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canvas.getContext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(‘2d’);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    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이벤트 연결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$(canvas).on({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mousedown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position = $(this).offset(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x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position.left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y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position.top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position = $(this).offset(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x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position.left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var y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position.top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649516-4E84-48CC-992A-0B515FA5CB56}"/>
              </a:ext>
            </a:extLst>
          </p:cNvPr>
          <p:cNvCxnSpPr/>
          <p:nvPr/>
        </p:nvCxnSpPr>
        <p:spPr>
          <a:xfrm>
            <a:off x="1440557" y="3096071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1CAC6E-85C7-4483-B9A5-5DA5267F6876}"/>
              </a:ext>
            </a:extLst>
          </p:cNvPr>
          <p:cNvCxnSpPr>
            <a:cxnSpLocks/>
          </p:cNvCxnSpPr>
          <p:nvPr/>
        </p:nvCxnSpPr>
        <p:spPr>
          <a:xfrm flipH="1">
            <a:off x="1440557" y="3093690"/>
            <a:ext cx="2381" cy="194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3346AB0-970B-4430-87BA-F4126BCDDC7A}"/>
              </a:ext>
            </a:extLst>
          </p:cNvPr>
          <p:cNvCxnSpPr/>
          <p:nvPr/>
        </p:nvCxnSpPr>
        <p:spPr>
          <a:xfrm>
            <a:off x="1746817" y="3386484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743A50-2F26-40D2-B1C7-9AA67715EC43}"/>
              </a:ext>
            </a:extLst>
          </p:cNvPr>
          <p:cNvCxnSpPr>
            <a:cxnSpLocks/>
          </p:cNvCxnSpPr>
          <p:nvPr/>
        </p:nvCxnSpPr>
        <p:spPr>
          <a:xfrm flipH="1">
            <a:off x="1746817" y="3384103"/>
            <a:ext cx="2381" cy="1946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D91CB8-F3D9-4B87-8BAC-E88BEE5F91FB}"/>
              </a:ext>
            </a:extLst>
          </p:cNvPr>
          <p:cNvCxnSpPr/>
          <p:nvPr/>
        </p:nvCxnSpPr>
        <p:spPr>
          <a:xfrm>
            <a:off x="1080517" y="3888159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0EC305-66B6-4D51-8229-95BB67A478E2}"/>
              </a:ext>
            </a:extLst>
          </p:cNvPr>
          <p:cNvCxnSpPr>
            <a:cxnSpLocks/>
          </p:cNvCxnSpPr>
          <p:nvPr/>
        </p:nvCxnSpPr>
        <p:spPr>
          <a:xfrm flipH="1">
            <a:off x="1746817" y="3883768"/>
            <a:ext cx="341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215E2D-3D4E-4C67-B3F3-D14639B52B7C}"/>
              </a:ext>
            </a:extLst>
          </p:cNvPr>
          <p:cNvSpPr txBox="1"/>
          <p:nvPr/>
        </p:nvSpPr>
        <p:spPr>
          <a:xfrm>
            <a:off x="2088629" y="3729764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position.left</a:t>
            </a:r>
            <a:r>
              <a:rPr lang="en-US" altLang="ko-KR" sz="1200" dirty="0"/>
              <a:t> : 8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3B37B-F0FD-42E6-94EA-44DADCAB7A3F}"/>
              </a:ext>
            </a:extLst>
          </p:cNvPr>
          <p:cNvSpPr/>
          <p:nvPr/>
        </p:nvSpPr>
        <p:spPr>
          <a:xfrm>
            <a:off x="1998460" y="4321207"/>
            <a:ext cx="45719" cy="4571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E1254E2-6827-4EE4-88D9-AAE225727B88}"/>
              </a:ext>
            </a:extLst>
          </p:cNvPr>
          <p:cNvCxnSpPr>
            <a:cxnSpLocks/>
          </p:cNvCxnSpPr>
          <p:nvPr/>
        </p:nvCxnSpPr>
        <p:spPr>
          <a:xfrm flipV="1">
            <a:off x="1440557" y="4344622"/>
            <a:ext cx="57606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F32F1F-8FFC-4B42-8DCA-1364FDC57FDA}"/>
              </a:ext>
            </a:extLst>
          </p:cNvPr>
          <p:cNvSpPr txBox="1"/>
          <p:nvPr/>
        </p:nvSpPr>
        <p:spPr>
          <a:xfrm>
            <a:off x="2088629" y="4227047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event.pageX</a:t>
            </a:r>
            <a:r>
              <a:rPr lang="en-US" altLang="ko-KR" sz="1200" dirty="0"/>
              <a:t> : 15</a:t>
            </a:r>
            <a:endParaRPr lang="ko-KR" altLang="en-US" sz="12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DDDF72-35B3-4099-9FE2-F7E7D7EBF6BF}"/>
              </a:ext>
            </a:extLst>
          </p:cNvPr>
          <p:cNvCxnSpPr>
            <a:cxnSpLocks/>
          </p:cNvCxnSpPr>
          <p:nvPr/>
        </p:nvCxnSpPr>
        <p:spPr>
          <a:xfrm>
            <a:off x="2020685" y="4344067"/>
            <a:ext cx="0" cy="6962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8EC01E-CCF7-403C-93D9-B6ECAD770309}"/>
              </a:ext>
            </a:extLst>
          </p:cNvPr>
          <p:cNvCxnSpPr>
            <a:cxnSpLocks/>
          </p:cNvCxnSpPr>
          <p:nvPr/>
        </p:nvCxnSpPr>
        <p:spPr>
          <a:xfrm flipV="1">
            <a:off x="1749992" y="4724337"/>
            <a:ext cx="26980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F5D8CF-AD10-44D9-8CA7-C80497D66EAB}"/>
              </a:ext>
            </a:extLst>
          </p:cNvPr>
          <p:cNvSpPr txBox="1"/>
          <p:nvPr/>
        </p:nvSpPr>
        <p:spPr>
          <a:xfrm>
            <a:off x="2088629" y="4585830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event.pageX</a:t>
            </a:r>
            <a:r>
              <a:rPr lang="en-US" altLang="ko-KR" sz="1200" dirty="0"/>
              <a:t>(15) – </a:t>
            </a:r>
            <a:r>
              <a:rPr lang="en-US" altLang="ko-KR" sz="1200" dirty="0" err="1"/>
              <a:t>positon.left</a:t>
            </a:r>
            <a:r>
              <a:rPr lang="en-US" altLang="ko-KR" sz="1200" dirty="0"/>
              <a:t>(8) = 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7225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한 걸음 더 </a:t>
            </a:r>
            <a:r>
              <a:rPr lang="en-US" altLang="ko-KR" dirty="0">
                <a:solidFill>
                  <a:srgbClr val="00B050"/>
                </a:solidFill>
              </a:rPr>
              <a:t>- let </a:t>
            </a:r>
            <a:r>
              <a:rPr lang="ko-KR" altLang="en-US" dirty="0">
                <a:solidFill>
                  <a:srgbClr val="00B050"/>
                </a:solidFill>
              </a:rPr>
              <a:t>키워드와 </a:t>
            </a:r>
            <a:r>
              <a:rPr lang="en-US" altLang="ko-KR" dirty="0">
                <a:solidFill>
                  <a:srgbClr val="00B050"/>
                </a:solidFill>
              </a:rPr>
              <a:t>const </a:t>
            </a:r>
            <a:r>
              <a:rPr lang="ko-KR" altLang="en-US" dirty="0">
                <a:solidFill>
                  <a:srgbClr val="00B050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ECMAScript 5</a:t>
            </a:r>
            <a:r>
              <a:rPr lang="ko-KR" altLang="en-US" dirty="0"/>
              <a:t>까지는 </a:t>
            </a:r>
            <a:r>
              <a:rPr lang="en-US" altLang="ko-KR" i="1" dirty="0"/>
              <a:t>‘</a:t>
            </a:r>
            <a:r>
              <a:rPr lang="ko-KR" altLang="en-US" i="1" dirty="0"/>
              <a:t>식별자에 값을 넣어 활용하기 위한 기능</a:t>
            </a:r>
            <a:r>
              <a:rPr lang="en-US" altLang="ko-KR" i="1" dirty="0"/>
              <a:t>’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00B050"/>
                </a:solidFill>
              </a:rPr>
              <a:t>‘var </a:t>
            </a:r>
            <a:r>
              <a:rPr lang="ko-KR" altLang="en-US" dirty="0">
                <a:solidFill>
                  <a:srgbClr val="00B050"/>
                </a:solidFill>
              </a:rPr>
              <a:t>키워드를 사용한 변수 선언</a:t>
            </a:r>
            <a:r>
              <a:rPr lang="en-US" altLang="ko-KR" dirty="0">
                <a:solidFill>
                  <a:srgbClr val="00B050"/>
                </a:solidFill>
              </a:rPr>
              <a:t>’</a:t>
            </a:r>
            <a:r>
              <a:rPr lang="ko-KR" altLang="en-US" dirty="0"/>
              <a:t>밖에 없었음</a:t>
            </a:r>
            <a:endParaRPr lang="en-US" altLang="ko-KR" dirty="0"/>
          </a:p>
          <a:p>
            <a:pPr lvl="2"/>
            <a:r>
              <a:rPr lang="en-US" altLang="ko-KR" dirty="0"/>
              <a:t>‘let </a:t>
            </a:r>
            <a:r>
              <a:rPr lang="ko-KR" altLang="en-US" dirty="0"/>
              <a:t>키워드를 사용한 </a:t>
            </a:r>
            <a:r>
              <a:rPr lang="ko-KR" altLang="en-US" dirty="0" err="1"/>
              <a:t>변수‘의</a:t>
            </a:r>
            <a:r>
              <a:rPr lang="ko-KR" altLang="en-US" dirty="0"/>
              <a:t>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pPr lvl="3"/>
            <a:r>
              <a:rPr lang="ko-KR" altLang="en-US" dirty="0"/>
              <a:t>변수를 사용할 수 있는 유효 범위를 </a:t>
            </a:r>
            <a:r>
              <a:rPr lang="en-US" altLang="ko-KR" dirty="0"/>
              <a:t>‘</a:t>
            </a:r>
            <a:r>
              <a:rPr lang="ko-KR" altLang="en-US" dirty="0" err="1"/>
              <a:t>스코프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 코드 실행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- </a:t>
            </a:r>
            <a:r>
              <a:rPr lang="ko-KR" altLang="en-US" dirty="0"/>
              <a:t>나중에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1080517" y="1835422"/>
            <a:ext cx="8928992" cy="20834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JavaScript/variable_scope.js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'if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문 내에서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var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로 선언한 변수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let_variable_in_if_statement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'if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문 내에서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let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로 선언한 변수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let_variable_in_if_statement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3F7EED9-22E5-4DD3-AE2B-86E349E4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26999"/>
              </p:ext>
            </p:extLst>
          </p:nvPr>
        </p:nvGraphicFramePr>
        <p:xfrm>
          <a:off x="5545013" y="4294921"/>
          <a:ext cx="4364564" cy="119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41">
                  <a:extLst>
                    <a:ext uri="{9D8B030D-6E8A-4147-A177-3AD203B41FA5}">
                      <a16:colId xmlns:a16="http://schemas.microsoft.com/office/drawing/2014/main" val="2922532795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1647549949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718168297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001101283"/>
                    </a:ext>
                  </a:extLst>
                </a:gridCol>
              </a:tblGrid>
              <a:tr h="28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재선언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6336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var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전역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2514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let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1395"/>
                  </a:ext>
                </a:extLst>
              </a:tr>
              <a:tr h="28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const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3229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325245" y="2643703"/>
            <a:ext cx="7820168" cy="468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0800000" flipV="1">
            <a:off x="6769149" y="1483213"/>
            <a:ext cx="1191324" cy="116742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06909" y="129587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</a:t>
            </a:r>
            <a:r>
              <a:rPr lang="ko-KR" altLang="en-US" dirty="0" err="1"/>
              <a:t>스코프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17" y="4292543"/>
            <a:ext cx="410584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81056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16.6 </a:t>
            </a:r>
            <a:r>
              <a:rPr lang="ko-KR" altLang="en-US" dirty="0"/>
              <a:t>이벤트 객체</a:t>
            </a:r>
            <a:endParaRPr lang="en-US" altLang="ko-KR" dirty="0"/>
          </a:p>
          <a:p>
            <a:pPr lvl="1"/>
            <a:r>
              <a:rPr lang="ko-KR" altLang="en-US" dirty="0"/>
              <a:t>이벤트 객체 활용 예제 코드</a:t>
            </a:r>
            <a:endParaRPr lang="en-US" altLang="ko-KR" dirty="0"/>
          </a:p>
          <a:p>
            <a:pPr lvl="2"/>
            <a:r>
              <a:rPr lang="en-US" altLang="ko-KR" dirty="0"/>
              <a:t>script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선을</a:t>
            </a:r>
            <a:r>
              <a:rPr lang="en-US" altLang="ko-KR" dirty="0"/>
              <a:t> </a:t>
            </a:r>
            <a:r>
              <a:rPr lang="ko-KR" altLang="en-US" dirty="0"/>
              <a:t>그리기 위한 코드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context </a:t>
            </a:r>
            <a:r>
              <a:rPr lang="ko-KR" altLang="en-US" dirty="0"/>
              <a:t>객체의 </a:t>
            </a:r>
            <a:r>
              <a:rPr lang="en-US" altLang="ko-KR" dirty="0" err="1"/>
              <a:t>beginPath</a:t>
            </a:r>
            <a:r>
              <a:rPr lang="en-US" altLang="ko-KR" dirty="0"/>
              <a:t>( ), </a:t>
            </a:r>
            <a:r>
              <a:rPr lang="en-US" altLang="ko-KR" dirty="0" err="1"/>
              <a:t>moveTo</a:t>
            </a:r>
            <a:r>
              <a:rPr lang="en-US" altLang="ko-KR" dirty="0"/>
              <a:t>( ), </a:t>
            </a:r>
            <a:r>
              <a:rPr lang="en-US" altLang="ko-KR" dirty="0" err="1"/>
              <a:t>lineTo</a:t>
            </a:r>
            <a:r>
              <a:rPr lang="en-US" altLang="ko-KR" dirty="0"/>
              <a:t>( ), stroke( ) </a:t>
            </a:r>
            <a:r>
              <a:rPr lang="ko-KR" altLang="en-US" dirty="0"/>
              <a:t>메서드로 </a:t>
            </a:r>
            <a:r>
              <a:rPr lang="en-US" altLang="ko-KR" dirty="0"/>
              <a:t>canvas </a:t>
            </a:r>
            <a:r>
              <a:rPr lang="ko-KR" altLang="en-US" dirty="0"/>
              <a:t>객체에 선을 그을 수 있음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51BEAC-5C9F-447A-8D63-E127AC115CA7}"/>
              </a:ext>
            </a:extLst>
          </p:cNvPr>
          <p:cNvSpPr/>
          <p:nvPr/>
        </p:nvSpPr>
        <p:spPr>
          <a:xfrm>
            <a:off x="1295368" y="2143966"/>
            <a:ext cx="4392488" cy="188820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mousedown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position = $(this).offset(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x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position.left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y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position.top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context.beginPath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context.moveTo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(x, y);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      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EAEF9-5813-48D2-9DC4-C2D6FE764AA7}"/>
              </a:ext>
            </a:extLst>
          </p:cNvPr>
          <p:cNvSpPr/>
          <p:nvPr/>
        </p:nvSpPr>
        <p:spPr>
          <a:xfrm>
            <a:off x="6049069" y="2143966"/>
            <a:ext cx="4392488" cy="188820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: function(event)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position = $(this).offset(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x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event.pageX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position.left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y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event.pageY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position.top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context.lineTo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(x, y);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context.stroke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190469456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16.7 </a:t>
            </a:r>
            <a:r>
              <a:rPr lang="ko-KR" altLang="en-US" dirty="0"/>
              <a:t>이벤트 강제 발생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에서 이벤트를 강제로 실행할 경우 </a:t>
            </a:r>
            <a:r>
              <a:rPr lang="en-US" altLang="ko-KR" dirty="0" err="1"/>
              <a:t>triger</a:t>
            </a:r>
            <a:r>
              <a:rPr lang="en-US" altLang="ko-KR" dirty="0"/>
              <a:t>( ) </a:t>
            </a:r>
            <a:r>
              <a:rPr lang="ko-KR" altLang="en-US" dirty="0"/>
              <a:t>메서드서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$(selector).</a:t>
            </a:r>
            <a:r>
              <a:rPr lang="en-US" altLang="ko-KR" dirty="0" err="1"/>
              <a:t>triger</a:t>
            </a:r>
            <a:r>
              <a:rPr lang="en-US" altLang="ko-KR" dirty="0"/>
              <a:t>(</a:t>
            </a:r>
            <a:r>
              <a:rPr lang="en-US" altLang="ko-KR" dirty="0" err="1"/>
              <a:t>eventName</a:t>
            </a:r>
            <a:r>
              <a:rPr lang="en-US" altLang="ko-KR" dirty="0"/>
              <a:t>) </a:t>
            </a:r>
            <a:r>
              <a:rPr lang="ko-KR" altLang="en-US" dirty="0"/>
              <a:t>형태의 예제 코드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6903CD-729A-4C54-8B93-CFF4E5DC8F4D}"/>
              </a:ext>
            </a:extLst>
          </p:cNvPr>
          <p:cNvSpPr/>
          <p:nvPr/>
        </p:nvSpPr>
        <p:spPr>
          <a:xfrm>
            <a:off x="1080517" y="1282006"/>
            <a:ext cx="4392488" cy="5179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triger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triger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data)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83E845-6B90-4BB1-8989-D6AEAFDB3FB4}"/>
              </a:ext>
            </a:extLst>
          </p:cNvPr>
          <p:cNvSpPr/>
          <p:nvPr/>
        </p:nvSpPr>
        <p:spPr>
          <a:xfrm>
            <a:off x="6121077" y="2323879"/>
            <a:ext cx="4392488" cy="9044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&lt;h1&gt;Start: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&lt;h1&gt;Start: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7A7CD-1D59-4858-BF7B-88250C524C4A}"/>
              </a:ext>
            </a:extLst>
          </p:cNvPr>
          <p:cNvSpPr/>
          <p:nvPr/>
        </p:nvSpPr>
        <p:spPr>
          <a:xfrm>
            <a:off x="1080517" y="2323879"/>
            <a:ext cx="4392488" cy="25003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$(this).html(function( index, html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return html + ‘*’;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setInterval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$(‘h1’).last( ).trigger(‘click’);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}, 1000);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27235197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16.7 </a:t>
            </a:r>
            <a:r>
              <a:rPr lang="ko-KR" altLang="en-US" dirty="0"/>
              <a:t>이벤트 강제 발생</a:t>
            </a:r>
            <a:endParaRPr lang="en-US" altLang="ko-KR" dirty="0"/>
          </a:p>
          <a:p>
            <a:pPr lvl="2"/>
            <a:r>
              <a:rPr lang="en-US" altLang="ko-KR" dirty="0"/>
              <a:t>jQuery</a:t>
            </a:r>
            <a:r>
              <a:rPr lang="ko-KR" altLang="en-US" dirty="0"/>
              <a:t>에서 이벤트를 강제로 실행할 경우 </a:t>
            </a:r>
            <a:r>
              <a:rPr lang="en-US" altLang="ko-KR" dirty="0" err="1"/>
              <a:t>triger</a:t>
            </a:r>
            <a:r>
              <a:rPr lang="en-US" altLang="ko-KR" dirty="0"/>
              <a:t>( ) </a:t>
            </a:r>
            <a:r>
              <a:rPr lang="ko-KR" altLang="en-US" dirty="0"/>
              <a:t>메서드서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data</a:t>
            </a:r>
            <a:r>
              <a:rPr lang="ko-KR" altLang="en-US" dirty="0"/>
              <a:t>는 배열 </a:t>
            </a:r>
            <a:endParaRPr lang="en-US" altLang="ko-KR" dirty="0"/>
          </a:p>
          <a:p>
            <a:pPr lvl="1"/>
            <a:r>
              <a:rPr lang="en-US" altLang="ko-KR" dirty="0"/>
              <a:t>$(selector).</a:t>
            </a:r>
            <a:r>
              <a:rPr lang="en-US" altLang="ko-KR" dirty="0" err="1"/>
              <a:t>triger</a:t>
            </a:r>
            <a:r>
              <a:rPr lang="en-US" altLang="ko-KR" dirty="0"/>
              <a:t>(</a:t>
            </a:r>
            <a:r>
              <a:rPr lang="en-US" altLang="ko-KR" dirty="0" err="1"/>
              <a:t>eventName</a:t>
            </a:r>
            <a:r>
              <a:rPr lang="en-US" altLang="ko-KR" dirty="0"/>
              <a:t>, data) </a:t>
            </a:r>
            <a:r>
              <a:rPr lang="ko-KR" altLang="en-US" dirty="0"/>
              <a:t>형태의 예제 코드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6903CD-729A-4C54-8B93-CFF4E5DC8F4D}"/>
              </a:ext>
            </a:extLst>
          </p:cNvPr>
          <p:cNvSpPr/>
          <p:nvPr/>
        </p:nvSpPr>
        <p:spPr>
          <a:xfrm>
            <a:off x="1080517" y="1282006"/>
            <a:ext cx="4392488" cy="5179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triger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triger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eventName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data)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83E845-6B90-4BB1-8989-D6AEAFDB3FB4}"/>
              </a:ext>
            </a:extLst>
          </p:cNvPr>
          <p:cNvSpPr/>
          <p:nvPr/>
        </p:nvSpPr>
        <p:spPr>
          <a:xfrm>
            <a:off x="6121077" y="2592015"/>
            <a:ext cx="4392488" cy="9044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&lt;h1&gt;Start: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&lt;h1&gt;Start: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7A7CD-1D59-4858-BF7B-88250C524C4A}"/>
              </a:ext>
            </a:extLst>
          </p:cNvPr>
          <p:cNvSpPr/>
          <p:nvPr/>
        </p:nvSpPr>
        <p:spPr>
          <a:xfrm>
            <a:off x="1075748" y="2592015"/>
            <a:ext cx="4392488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function(event, data1, data2 )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alert(data1 + ‘:’ + data2);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$(‘h1’).eq(1).trigger(‘click’, [273, 52]);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95989873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16.8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이벤트와 이벤트 전달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부의 자바스크립트 이벤트</a:t>
            </a:r>
            <a:r>
              <a:rPr lang="en-US" altLang="ko-KR" dirty="0"/>
              <a:t>(10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에서 기본 이벤트와 이벤트 전달에 대한 내용을 학습한 적이 있음</a:t>
            </a:r>
            <a:endParaRPr lang="en-US" altLang="ko-KR" dirty="0"/>
          </a:p>
          <a:p>
            <a:pPr lvl="2"/>
            <a:r>
              <a:rPr lang="ko-KR" altLang="en-US" dirty="0"/>
              <a:t>이번 절에서는 </a:t>
            </a:r>
            <a:r>
              <a:rPr lang="en-US" altLang="ko-KR" dirty="0"/>
              <a:t>jQuery</a:t>
            </a:r>
            <a:r>
              <a:rPr lang="ko-KR" altLang="en-US" dirty="0"/>
              <a:t>에서 기본 이벤트 처리와 이벤트 전달을 어떻게 하는지 살펴 봄</a:t>
            </a:r>
            <a:endParaRPr lang="en-US" altLang="ko-KR" dirty="0"/>
          </a:p>
          <a:p>
            <a:pPr lvl="1"/>
            <a:r>
              <a:rPr lang="ko-KR" altLang="en-US" dirty="0"/>
              <a:t>이벤트 객체의 메서드</a:t>
            </a:r>
            <a:endParaRPr lang="en-US" altLang="ko-KR" dirty="0"/>
          </a:p>
          <a:p>
            <a:pPr lvl="2"/>
            <a:r>
              <a:rPr lang="en-US" altLang="ko-KR" dirty="0" err="1"/>
              <a:t>preventDefault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기본 이벤트 제거</a:t>
            </a:r>
            <a:endParaRPr lang="en-US" altLang="ko-KR" dirty="0"/>
          </a:p>
          <a:p>
            <a:pPr lvl="2"/>
            <a:r>
              <a:rPr lang="en-US" altLang="ko-KR" dirty="0" err="1"/>
              <a:t>stopPropagation</a:t>
            </a:r>
            <a:r>
              <a:rPr lang="en-US" altLang="ko-KR" dirty="0"/>
              <a:t>( )- </a:t>
            </a:r>
            <a:r>
              <a:rPr lang="ko-KR" altLang="en-US" dirty="0"/>
              <a:t>이벤트 전달 제거</a:t>
            </a:r>
            <a:endParaRPr lang="en-US" altLang="ko-KR" dirty="0"/>
          </a:p>
          <a:p>
            <a:pPr lvl="1"/>
            <a:r>
              <a:rPr lang="ko-KR" altLang="en-US" dirty="0"/>
              <a:t>기본 이벤트 제거를 구현한 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H1 </a:t>
            </a:r>
            <a:r>
              <a:rPr lang="ko-KR" altLang="en-US" dirty="0" err="1"/>
              <a:t>테그에도</a:t>
            </a:r>
            <a:r>
              <a:rPr lang="ko-KR" altLang="en-US" dirty="0"/>
              <a:t> 이벤트 전달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F55CC4-EEBE-438D-AECD-E775672CE7D4}"/>
              </a:ext>
            </a:extLst>
          </p:cNvPr>
          <p:cNvSpPr/>
          <p:nvPr/>
        </p:nvSpPr>
        <p:spPr>
          <a:xfrm>
            <a:off x="936501" y="2880047"/>
            <a:ext cx="4392488" cy="22322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$(‘a’).click( function(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event.preventDefault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91E2A-6E84-421A-9EFB-1F50987E91D0}"/>
              </a:ext>
            </a:extLst>
          </p:cNvPr>
          <p:cNvSpPr/>
          <p:nvPr/>
        </p:nvSpPr>
        <p:spPr>
          <a:xfrm>
            <a:off x="5776969" y="2880047"/>
            <a:ext cx="4392488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*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margin : 5px;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padding : 5px;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border : 3px solid black;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D99A0C-A90B-40E5-8A68-53A4D9F0004B}"/>
              </a:ext>
            </a:extLst>
          </p:cNvPr>
          <p:cNvSpPr/>
          <p:nvPr/>
        </p:nvSpPr>
        <p:spPr>
          <a:xfrm>
            <a:off x="5776969" y="4392215"/>
            <a:ext cx="4392488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&lt;a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href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=“http://hanbit.co.kr”&gt;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Hanbit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Media&lt;/a&gt;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43981133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16.8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이벤트와 이벤트 전달</a:t>
            </a:r>
            <a:endParaRPr lang="en-US" altLang="ko-KR" dirty="0"/>
          </a:p>
          <a:p>
            <a:pPr lvl="1"/>
            <a:r>
              <a:rPr lang="ko-KR" altLang="en-US" dirty="0"/>
              <a:t>이벤트 객체의 메서드</a:t>
            </a:r>
            <a:endParaRPr lang="en-US" altLang="ko-KR" dirty="0"/>
          </a:p>
          <a:p>
            <a:pPr lvl="2"/>
            <a:r>
              <a:rPr lang="en-US" altLang="ko-KR" dirty="0" err="1"/>
              <a:t>preventDefault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기본 이벤트 제거</a:t>
            </a:r>
            <a:endParaRPr lang="en-US" altLang="ko-KR" dirty="0"/>
          </a:p>
          <a:p>
            <a:pPr lvl="2"/>
            <a:r>
              <a:rPr lang="en-US" altLang="ko-KR" dirty="0" err="1"/>
              <a:t>stopProgagation</a:t>
            </a:r>
            <a:r>
              <a:rPr lang="en-US" altLang="ko-KR" dirty="0"/>
              <a:t>( )- </a:t>
            </a:r>
            <a:r>
              <a:rPr lang="ko-KR" altLang="en-US" dirty="0"/>
              <a:t>이벤트 전달 제거</a:t>
            </a:r>
            <a:endParaRPr lang="en-US" altLang="ko-KR" dirty="0"/>
          </a:p>
          <a:p>
            <a:pPr lvl="1"/>
            <a:r>
              <a:rPr lang="ko-KR" altLang="en-US" dirty="0"/>
              <a:t>이벤트 전달 제거를 구현한 예제 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F55CC4-EEBE-438D-AECD-E775672CE7D4}"/>
              </a:ext>
            </a:extLst>
          </p:cNvPr>
          <p:cNvSpPr/>
          <p:nvPr/>
        </p:nvSpPr>
        <p:spPr>
          <a:xfrm>
            <a:off x="936501" y="2267979"/>
            <a:ext cx="4392488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$(‘a’).click( function(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event.stopPropagation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event.preventDefault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C91E2A-6E84-421A-9EFB-1F50987E91D0}"/>
              </a:ext>
            </a:extLst>
          </p:cNvPr>
          <p:cNvSpPr/>
          <p:nvPr/>
        </p:nvSpPr>
        <p:spPr>
          <a:xfrm>
            <a:off x="5776969" y="2249551"/>
            <a:ext cx="4392488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*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margin : 5px;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padding : 5px;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border : 3px solid black;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D99A0C-A90B-40E5-8A68-53A4D9F0004B}"/>
              </a:ext>
            </a:extLst>
          </p:cNvPr>
          <p:cNvSpPr/>
          <p:nvPr/>
        </p:nvSpPr>
        <p:spPr>
          <a:xfrm>
            <a:off x="5776969" y="3764264"/>
            <a:ext cx="4392488" cy="108012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&lt;a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href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=“http://hanbit.co.kr”&gt;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Hanbit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Media&lt;/a&gt;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4145072596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16.8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이벤트와 이벤트 전달</a:t>
            </a:r>
            <a:endParaRPr lang="en-US" altLang="ko-KR" dirty="0"/>
          </a:p>
          <a:p>
            <a:pPr lvl="1"/>
            <a:r>
              <a:rPr lang="ko-KR" altLang="en-US" dirty="0"/>
              <a:t>이벤트 전달 제거를 구현한 예제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stopPropagation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preventDefault</a:t>
            </a:r>
            <a:r>
              <a:rPr lang="en-US" altLang="ko-KR" dirty="0"/>
              <a:t>( )</a:t>
            </a:r>
            <a:r>
              <a:rPr lang="ko-KR" altLang="en-US" dirty="0"/>
              <a:t>가 같이 사용되는 경우가 많음</a:t>
            </a:r>
            <a:endParaRPr lang="en-US" altLang="ko-KR" dirty="0"/>
          </a:p>
          <a:p>
            <a:pPr lvl="3"/>
            <a:r>
              <a:rPr lang="en-US" altLang="ko-KR" dirty="0"/>
              <a:t>jQuery</a:t>
            </a:r>
            <a:r>
              <a:rPr lang="ko-KR" altLang="en-US" dirty="0"/>
              <a:t>에서는 </a:t>
            </a:r>
            <a:r>
              <a:rPr lang="en-US" altLang="ko-KR" dirty="0"/>
              <a:t>return false</a:t>
            </a:r>
            <a:r>
              <a:rPr lang="ko-KR" altLang="en-US" dirty="0"/>
              <a:t>를 사용하면 이 두 가지를 같이 적용하는 것으로 인식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기존 자바스크립트에서는 </a:t>
            </a:r>
            <a:r>
              <a:rPr lang="en-US" altLang="ko-KR" dirty="0"/>
              <a:t>return false</a:t>
            </a:r>
            <a:r>
              <a:rPr lang="ko-KR" altLang="en-US" dirty="0"/>
              <a:t>를 사용하면 기본 이벤트만 제거 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F55CC4-EEBE-438D-AECD-E775672CE7D4}"/>
              </a:ext>
            </a:extLst>
          </p:cNvPr>
          <p:cNvSpPr/>
          <p:nvPr/>
        </p:nvSpPr>
        <p:spPr>
          <a:xfrm>
            <a:off x="936501" y="1308776"/>
            <a:ext cx="4392488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$(‘a’).click( function(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event.stopPropagation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event.preventDefault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6F73CE-5AF3-4178-98F2-1709A5A26A60}"/>
              </a:ext>
            </a:extLst>
          </p:cNvPr>
          <p:cNvSpPr/>
          <p:nvPr/>
        </p:nvSpPr>
        <p:spPr>
          <a:xfrm>
            <a:off x="5989912" y="1327500"/>
            <a:ext cx="4392488" cy="25922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$(‘a’).click( function(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‘blue’);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return false;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(‘background-color’,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809130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2"/>
            <a:r>
              <a:rPr lang="ko-KR" altLang="en-US" dirty="0"/>
              <a:t>이벤트를 연결할 때 </a:t>
            </a:r>
            <a:r>
              <a:rPr lang="en-US" altLang="ko-KR" dirty="0"/>
              <a:t>on(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코드를 실행하고 첫 번째 </a:t>
            </a:r>
            <a:r>
              <a:rPr lang="en-US" altLang="ko-KR" dirty="0"/>
              <a:t>h1 </a:t>
            </a:r>
            <a:r>
              <a:rPr lang="ko-KR" altLang="en-US" dirty="0"/>
              <a:t>태그를 클릭하면 </a:t>
            </a:r>
            <a:r>
              <a:rPr lang="en-US" altLang="ko-KR" dirty="0"/>
              <a:t>h1 </a:t>
            </a:r>
            <a:r>
              <a:rPr lang="ko-KR" altLang="en-US" dirty="0"/>
              <a:t>태그가 추가됨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그러나 새로 생긴 </a:t>
            </a:r>
            <a:r>
              <a:rPr lang="en-US" altLang="ko-KR" dirty="0"/>
              <a:t>h1 </a:t>
            </a:r>
            <a:r>
              <a:rPr lang="ko-KR" altLang="en-US" dirty="0"/>
              <a:t>태그를 클릭했을 때는 아무런 변화가 없음</a:t>
            </a:r>
            <a:endParaRPr lang="en-US" altLang="ko-KR" dirty="0"/>
          </a:p>
          <a:p>
            <a:pPr lvl="3"/>
            <a:r>
              <a:rPr lang="en-US" altLang="ko-KR" dirty="0"/>
              <a:t>On( ) </a:t>
            </a:r>
            <a:r>
              <a:rPr lang="ko-KR" altLang="en-US" dirty="0"/>
              <a:t>메서드는 </a:t>
            </a:r>
            <a:r>
              <a:rPr lang="en-US" altLang="ko-KR" dirty="0"/>
              <a:t>on( )</a:t>
            </a:r>
            <a:r>
              <a:rPr lang="ko-KR" altLang="en-US" dirty="0"/>
              <a:t>가 실행될 당시에 존재하는 태그에만 이벤트를 연결하기 때문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F04E2E-13BD-41AE-91E3-898FBAB1942B}"/>
              </a:ext>
            </a:extLst>
          </p:cNvPr>
          <p:cNvSpPr/>
          <p:nvPr/>
        </p:nvSpPr>
        <p:spPr>
          <a:xfrm>
            <a:off x="1080517" y="1282006"/>
            <a:ext cx="4392488" cy="3739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$(selector).on( types, selector, data,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one)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956CB3-DB36-4102-A34E-E9BEF0CF884B}"/>
              </a:ext>
            </a:extLst>
          </p:cNvPr>
          <p:cNvSpPr/>
          <p:nvPr/>
        </p:nvSpPr>
        <p:spPr>
          <a:xfrm>
            <a:off x="936501" y="2231976"/>
            <a:ext cx="568863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$(‘h1’).html(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485C4-38B9-4711-9740-9109A1D47409}"/>
              </a:ext>
            </a:extLst>
          </p:cNvPr>
          <p:cNvSpPr/>
          <p:nvPr/>
        </p:nvSpPr>
        <p:spPr>
          <a:xfrm>
            <a:off x="6841157" y="2231976"/>
            <a:ext cx="201622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BE915D-E833-47A8-99E0-2728770E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861" y="2156526"/>
            <a:ext cx="1394460" cy="18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24890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상위</a:t>
            </a:r>
            <a:r>
              <a:rPr lang="en-US" altLang="ko-KR" dirty="0"/>
              <a:t> </a:t>
            </a:r>
            <a:r>
              <a:rPr lang="ko-KR" altLang="en-US" dirty="0"/>
              <a:t>태그에 이벤트를 연결하고 </a:t>
            </a:r>
            <a:r>
              <a:rPr lang="en-US" altLang="ko-KR" dirty="0"/>
              <a:t>h1 </a:t>
            </a:r>
            <a:r>
              <a:rPr lang="ko-KR" altLang="en-US" dirty="0"/>
              <a:t>태그를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956CB3-DB36-4102-A34E-E9BEF0CF884B}"/>
              </a:ext>
            </a:extLst>
          </p:cNvPr>
          <p:cNvSpPr/>
          <p:nvPr/>
        </p:nvSpPr>
        <p:spPr>
          <a:xfrm>
            <a:off x="884682" y="1283661"/>
            <a:ext cx="5688632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#wrap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$(‘’).html(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A485C4-38B9-4711-9740-9109A1D47409}"/>
              </a:ext>
            </a:extLst>
          </p:cNvPr>
          <p:cNvSpPr/>
          <p:nvPr/>
        </p:nvSpPr>
        <p:spPr>
          <a:xfrm>
            <a:off x="6789338" y="1283661"/>
            <a:ext cx="201622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6FF629-2093-464D-BBAA-9F73F976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688" y="1283661"/>
            <a:ext cx="1432560" cy="17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424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코드를 실행하고 첫 번째 </a:t>
            </a:r>
            <a:r>
              <a:rPr lang="en-US" altLang="ko-KR" dirty="0"/>
              <a:t>h1 </a:t>
            </a:r>
            <a:r>
              <a:rPr lang="ko-KR" altLang="en-US" dirty="0"/>
              <a:t>태그를 클릭하면 </a:t>
            </a:r>
            <a:r>
              <a:rPr lang="en-US" altLang="ko-KR" dirty="0"/>
              <a:t>h1 </a:t>
            </a:r>
            <a:r>
              <a:rPr lang="ko-KR" altLang="en-US" dirty="0"/>
              <a:t>태그가 추가됨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$(this).html( 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this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h1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태그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그러나 새로 생긴 </a:t>
            </a:r>
            <a:r>
              <a:rPr lang="en-US" altLang="ko-KR" dirty="0"/>
              <a:t>h1 </a:t>
            </a:r>
            <a:r>
              <a:rPr lang="ko-KR" altLang="en-US" dirty="0"/>
              <a:t>태그를 클릭했을 때는 아무런 변화가 없음</a:t>
            </a:r>
            <a:endParaRPr lang="en-US" altLang="ko-KR" dirty="0"/>
          </a:p>
          <a:p>
            <a:pPr lvl="3"/>
            <a:r>
              <a:rPr lang="en-US" altLang="ko-KR" dirty="0"/>
              <a:t>On( ) </a:t>
            </a:r>
            <a:r>
              <a:rPr lang="ko-KR" altLang="en-US" dirty="0"/>
              <a:t>메서드는 </a:t>
            </a:r>
            <a:r>
              <a:rPr lang="en-US" altLang="ko-KR" dirty="0"/>
              <a:t>on( )</a:t>
            </a:r>
            <a:r>
              <a:rPr lang="ko-KR" altLang="en-US" dirty="0"/>
              <a:t>가 실행될 당시에 존재하는 태그에만 이벤트를 연결하기 때문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D45B5-2B7A-4E0B-9828-F244F8C2A915}"/>
              </a:ext>
            </a:extLst>
          </p:cNvPr>
          <p:cNvSpPr/>
          <p:nvPr/>
        </p:nvSpPr>
        <p:spPr>
          <a:xfrm>
            <a:off x="1085733" y="1247464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‘h1’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3E259-3690-46D1-BB97-ADFEB912D76B}"/>
              </a:ext>
            </a:extLst>
          </p:cNvPr>
          <p:cNvSpPr/>
          <p:nvPr/>
        </p:nvSpPr>
        <p:spPr>
          <a:xfrm>
            <a:off x="6990389" y="1247464"/>
            <a:ext cx="2016224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E8ED08-2084-4939-B146-FB787105EF51}"/>
              </a:ext>
            </a:extLst>
          </p:cNvPr>
          <p:cNvSpPr/>
          <p:nvPr/>
        </p:nvSpPr>
        <p:spPr>
          <a:xfrm>
            <a:off x="1085733" y="2995379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$(‘h1’).on(‘click’,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742C15-DDE8-47FF-9AF3-DB70D2B7372E}"/>
              </a:ext>
            </a:extLst>
          </p:cNvPr>
          <p:cNvSpPr/>
          <p:nvPr/>
        </p:nvSpPr>
        <p:spPr>
          <a:xfrm>
            <a:off x="6990389" y="3008679"/>
            <a:ext cx="2016224" cy="1619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6A50F7-C9CB-434F-8FD9-0D8217B2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055" y="1798945"/>
            <a:ext cx="1762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379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D45B5-2B7A-4E0B-9828-F244F8C2A915}"/>
              </a:ext>
            </a:extLst>
          </p:cNvPr>
          <p:cNvSpPr/>
          <p:nvPr/>
        </p:nvSpPr>
        <p:spPr>
          <a:xfrm>
            <a:off x="1085733" y="1247464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‘#wrap’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‘this’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3E259-3690-46D1-BB97-ADFEB912D76B}"/>
              </a:ext>
            </a:extLst>
          </p:cNvPr>
          <p:cNvSpPr/>
          <p:nvPr/>
        </p:nvSpPr>
        <p:spPr>
          <a:xfrm>
            <a:off x="6990389" y="1247464"/>
            <a:ext cx="2016224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E8ED08-2084-4939-B146-FB787105EF51}"/>
              </a:ext>
            </a:extLst>
          </p:cNvPr>
          <p:cNvSpPr/>
          <p:nvPr/>
        </p:nvSpPr>
        <p:spPr>
          <a:xfrm>
            <a:off x="1085733" y="2995379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‘#wrap’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742C15-DDE8-47FF-9AF3-DB70D2B7372E}"/>
              </a:ext>
            </a:extLst>
          </p:cNvPr>
          <p:cNvSpPr/>
          <p:nvPr/>
        </p:nvSpPr>
        <p:spPr>
          <a:xfrm>
            <a:off x="6990389" y="3008679"/>
            <a:ext cx="2016224" cy="1619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122E16-1566-4D96-A66C-1EF81606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019" y="1079847"/>
            <a:ext cx="623888" cy="205263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44E4F19-9DDE-4AF6-8693-3BA76F34DD1A}"/>
              </a:ext>
            </a:extLst>
          </p:cNvPr>
          <p:cNvSpPr/>
          <p:nvPr/>
        </p:nvSpPr>
        <p:spPr>
          <a:xfrm>
            <a:off x="10369549" y="1079847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E9086-B1EC-4C35-ACEF-6AC55387FC80}"/>
              </a:ext>
            </a:extLst>
          </p:cNvPr>
          <p:cNvSpPr/>
          <p:nvPr/>
        </p:nvSpPr>
        <p:spPr>
          <a:xfrm>
            <a:off x="10369549" y="1730224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68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한 걸음 더 </a:t>
            </a:r>
            <a:r>
              <a:rPr lang="en-US" altLang="ko-KR" dirty="0">
                <a:solidFill>
                  <a:srgbClr val="00B050"/>
                </a:solidFill>
              </a:rPr>
              <a:t>- let </a:t>
            </a:r>
            <a:r>
              <a:rPr lang="ko-KR" altLang="en-US" dirty="0">
                <a:solidFill>
                  <a:srgbClr val="00B050"/>
                </a:solidFill>
              </a:rPr>
              <a:t>키워드와 </a:t>
            </a:r>
            <a:r>
              <a:rPr lang="en-US" altLang="ko-KR" dirty="0">
                <a:solidFill>
                  <a:srgbClr val="00B050"/>
                </a:solidFill>
              </a:rPr>
              <a:t>const </a:t>
            </a:r>
            <a:r>
              <a:rPr lang="ko-KR" altLang="en-US" dirty="0">
                <a:solidFill>
                  <a:srgbClr val="00B050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1"/>
            <a:r>
              <a:rPr lang="en-US" altLang="ko-KR" dirty="0"/>
              <a:t>ECMAScript 5</a:t>
            </a:r>
            <a:r>
              <a:rPr lang="ko-KR" altLang="en-US" dirty="0"/>
              <a:t>까지는 </a:t>
            </a:r>
            <a:r>
              <a:rPr lang="en-US" altLang="ko-KR" i="1" dirty="0"/>
              <a:t>‘</a:t>
            </a:r>
            <a:r>
              <a:rPr lang="ko-KR" altLang="en-US" i="1" dirty="0"/>
              <a:t>식별자에 값을 넣어 활용하기 위한 기능</a:t>
            </a:r>
            <a:r>
              <a:rPr lang="en-US" altLang="ko-KR" i="1" dirty="0"/>
              <a:t>’</a:t>
            </a:r>
            <a:r>
              <a:rPr lang="ko-KR" altLang="en-US" dirty="0"/>
              <a:t>이 </a:t>
            </a:r>
            <a:r>
              <a:rPr lang="en-US" altLang="ko-KR" dirty="0">
                <a:solidFill>
                  <a:srgbClr val="00B050"/>
                </a:solidFill>
              </a:rPr>
              <a:t>‘var </a:t>
            </a:r>
            <a:r>
              <a:rPr lang="ko-KR" altLang="en-US" dirty="0">
                <a:solidFill>
                  <a:srgbClr val="00B050"/>
                </a:solidFill>
              </a:rPr>
              <a:t>키워드를 사용한 변수 선언</a:t>
            </a:r>
            <a:r>
              <a:rPr lang="en-US" altLang="ko-KR" dirty="0">
                <a:solidFill>
                  <a:srgbClr val="00B050"/>
                </a:solidFill>
              </a:rPr>
              <a:t>’</a:t>
            </a:r>
            <a:r>
              <a:rPr lang="ko-KR" altLang="en-US" dirty="0"/>
              <a:t>밖에 없었음</a:t>
            </a:r>
            <a:endParaRPr lang="en-US" altLang="ko-KR" dirty="0"/>
          </a:p>
          <a:p>
            <a:pPr lvl="2"/>
            <a:r>
              <a:rPr lang="en-US" altLang="ko-KR" dirty="0"/>
              <a:t>‘let </a:t>
            </a:r>
            <a:r>
              <a:rPr lang="ko-KR" altLang="en-US" dirty="0"/>
              <a:t>키워드를 사용한 </a:t>
            </a:r>
            <a:r>
              <a:rPr lang="ko-KR" altLang="en-US" dirty="0" err="1"/>
              <a:t>변수‘의</a:t>
            </a:r>
            <a:r>
              <a:rPr lang="ko-KR" altLang="en-US" dirty="0"/>
              <a:t>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pPr lvl="3"/>
            <a:r>
              <a:rPr lang="ko-KR" altLang="en-US" dirty="0"/>
              <a:t>변수를 사용할 수 있는 유효 범위를 </a:t>
            </a:r>
            <a:r>
              <a:rPr lang="en-US" altLang="ko-KR" dirty="0"/>
              <a:t>‘</a:t>
            </a:r>
            <a:r>
              <a:rPr lang="ko-KR" altLang="en-US" dirty="0" err="1"/>
              <a:t>스코프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 코드 실행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- </a:t>
            </a:r>
            <a:r>
              <a:rPr lang="ko-KR" altLang="en-US" dirty="0"/>
              <a:t>나중에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1080517" y="1835422"/>
            <a:ext cx="8928992" cy="20834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JavaScript/variable_scope.js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'if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문 내에서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var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로 선언한 변수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const_variable_in_if_statement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'if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문 내에서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const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로 선언한 변수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var_variable_in_if_statement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const_variable_in_if_statement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3F7EED9-22E5-4DD3-AE2B-86E349E44E56}"/>
              </a:ext>
            </a:extLst>
          </p:cNvPr>
          <p:cNvGraphicFramePr>
            <a:graphicFrameLocks noGrp="1"/>
          </p:cNvGraphicFramePr>
          <p:nvPr/>
        </p:nvGraphicFramePr>
        <p:xfrm>
          <a:off x="5545013" y="4294921"/>
          <a:ext cx="4364564" cy="1197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41">
                  <a:extLst>
                    <a:ext uri="{9D8B030D-6E8A-4147-A177-3AD203B41FA5}">
                      <a16:colId xmlns:a16="http://schemas.microsoft.com/office/drawing/2014/main" val="2922532795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1647549949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718168297"/>
                    </a:ext>
                  </a:extLst>
                </a:gridCol>
                <a:gridCol w="1091141">
                  <a:extLst>
                    <a:ext uri="{9D8B030D-6E8A-4147-A177-3AD203B41FA5}">
                      <a16:colId xmlns:a16="http://schemas.microsoft.com/office/drawing/2014/main" val="3001101283"/>
                    </a:ext>
                  </a:extLst>
                </a:gridCol>
              </a:tblGrid>
              <a:tr h="28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키워드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재선언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6336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var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전역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2514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let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61395"/>
                  </a:ext>
                </a:extLst>
              </a:tr>
              <a:tr h="28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const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해당 </a:t>
                      </a:r>
                      <a:r>
                        <a:rPr lang="ko-KR" altLang="en-US" sz="1200" b="1" dirty="0" err="1"/>
                        <a:t>스코프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32298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325245" y="2643703"/>
            <a:ext cx="8324224" cy="468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rot="10800000" flipV="1">
            <a:off x="6769149" y="1483213"/>
            <a:ext cx="1191324" cy="116742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06909" y="129587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</a:t>
            </a:r>
            <a:r>
              <a:rPr lang="ko-KR" altLang="en-US" dirty="0" err="1"/>
              <a:t>스코프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25" y="4312785"/>
            <a:ext cx="422969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8889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제일 처음 </a:t>
            </a:r>
            <a:r>
              <a:rPr lang="en-US" altLang="ko-KR" dirty="0"/>
              <a:t>(1)</a:t>
            </a:r>
            <a:r>
              <a:rPr lang="ko-KR" altLang="en-US" dirty="0"/>
              <a:t>을 클릭 했을 때</a:t>
            </a:r>
            <a:endParaRPr lang="en-US" altLang="ko-KR" dirty="0"/>
          </a:p>
          <a:p>
            <a:pPr lvl="3"/>
            <a:r>
              <a:rPr lang="en-US" altLang="ko-KR" dirty="0"/>
              <a:t>$(‘h1’).length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$(this).html( ) &lt;h1&gt;Header&lt;/h1&gt;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‘&lt;h1&gt;’ +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length </a:t>
            </a:r>
            <a:r>
              <a:rPr lang="en-US" altLang="ko-KR" dirty="0">
                <a:sym typeface="Wingdings" panose="05000000000000000000" pitchFamily="2" charset="2"/>
              </a:rPr>
              <a:t>+ ‘-’ + 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targetHTML</a:t>
            </a:r>
            <a:r>
              <a:rPr lang="en-US" altLang="ko-KR" dirty="0">
                <a:sym typeface="Wingdings" panose="05000000000000000000" pitchFamily="2" charset="2"/>
              </a:rPr>
              <a:t> + ‘&lt;/h1&gt;’  &lt;h1&gt;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 -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&lt;h1&gt;Header&lt;/h1&gt;</a:t>
            </a:r>
            <a:r>
              <a:rPr lang="en-US" altLang="ko-KR" dirty="0">
                <a:sym typeface="Wingdings" panose="05000000000000000000" pitchFamily="2" charset="2"/>
              </a:rPr>
              <a:t>&lt;/h1&gt;  &lt;h1&gt; 1 -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&lt;/h1&gt;</a:t>
            </a:r>
            <a:r>
              <a:rPr lang="en-US" altLang="ko-KR" dirty="0">
                <a:sym typeface="Wingdings" panose="05000000000000000000" pitchFamily="2" charset="2"/>
              </a:rPr>
              <a:t>&lt;h1&gt;Header&lt;/h1&gt; 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D45B5-2B7A-4E0B-9828-F244F8C2A915}"/>
              </a:ext>
            </a:extLst>
          </p:cNvPr>
          <p:cNvSpPr/>
          <p:nvPr/>
        </p:nvSpPr>
        <p:spPr>
          <a:xfrm>
            <a:off x="1085733" y="1247464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‘#wrap’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).on(‘click’,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‘this’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3E259-3690-46D1-BB97-ADFEB912D76B}"/>
              </a:ext>
            </a:extLst>
          </p:cNvPr>
          <p:cNvSpPr/>
          <p:nvPr/>
        </p:nvSpPr>
        <p:spPr>
          <a:xfrm>
            <a:off x="6990389" y="1247464"/>
            <a:ext cx="2016224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122E16-1566-4D96-A66C-1EF81606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019" y="1079847"/>
            <a:ext cx="623888" cy="205263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44E4F19-9DDE-4AF6-8693-3BA76F34DD1A}"/>
              </a:ext>
            </a:extLst>
          </p:cNvPr>
          <p:cNvSpPr/>
          <p:nvPr/>
        </p:nvSpPr>
        <p:spPr>
          <a:xfrm>
            <a:off x="10369549" y="1079847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E9086-B1EC-4C35-ACEF-6AC55387FC80}"/>
              </a:ext>
            </a:extLst>
          </p:cNvPr>
          <p:cNvSpPr/>
          <p:nvPr/>
        </p:nvSpPr>
        <p:spPr>
          <a:xfrm>
            <a:off x="10369549" y="1730224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81266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 </a:t>
            </a:r>
            <a:r>
              <a:rPr lang="en-US" altLang="ko-KR" dirty="0"/>
              <a:t>– delegate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en-US" altLang="ko-KR" dirty="0"/>
              <a:t>$(‘h1’).length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$(this).html( )  Header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‘&lt;h1&gt;’ +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length </a:t>
            </a:r>
            <a:r>
              <a:rPr lang="en-US" altLang="ko-KR" dirty="0">
                <a:sym typeface="Wingdings" panose="05000000000000000000" pitchFamily="2" charset="2"/>
              </a:rPr>
              <a:t>+ ‘-’ + 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targetHTML</a:t>
            </a:r>
            <a:r>
              <a:rPr lang="en-US" altLang="ko-KR" dirty="0">
                <a:sym typeface="Wingdings" panose="05000000000000000000" pitchFamily="2" charset="2"/>
              </a:rPr>
              <a:t> + ‘&lt;/h1&gt;’  &lt;h1&gt;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Header</a:t>
            </a:r>
            <a:r>
              <a:rPr lang="en-US" altLang="ko-KR" dirty="0">
                <a:sym typeface="Wingdings" panose="05000000000000000000" pitchFamily="2" charset="2"/>
              </a:rPr>
              <a:t>&lt;/h1&gt;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E8ED08-2084-4939-B146-FB787105EF51}"/>
              </a:ext>
            </a:extLst>
          </p:cNvPr>
          <p:cNvSpPr/>
          <p:nvPr/>
        </p:nvSpPr>
        <p:spPr>
          <a:xfrm>
            <a:off x="946343" y="1396518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‘#wrap’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).on(‘click’,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‘h1’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742C15-DDE8-47FF-9AF3-DB70D2B7372E}"/>
              </a:ext>
            </a:extLst>
          </p:cNvPr>
          <p:cNvSpPr/>
          <p:nvPr/>
        </p:nvSpPr>
        <p:spPr>
          <a:xfrm>
            <a:off x="6850999" y="1409818"/>
            <a:ext cx="2016224" cy="1619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9E81EE-A4C9-45F5-9CAC-90CA9E22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503" y="1583903"/>
            <a:ext cx="1714500" cy="100012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44E4F19-9DDE-4AF6-8693-3BA76F34DD1A}"/>
              </a:ext>
            </a:extLst>
          </p:cNvPr>
          <p:cNvSpPr/>
          <p:nvPr/>
        </p:nvSpPr>
        <p:spPr>
          <a:xfrm>
            <a:off x="10153525" y="1658216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2168A-FC0B-4ABC-B622-1972C0A53412}"/>
              </a:ext>
            </a:extLst>
          </p:cNvPr>
          <p:cNvSpPr/>
          <p:nvPr/>
        </p:nvSpPr>
        <p:spPr>
          <a:xfrm>
            <a:off x="1152525" y="4464223"/>
            <a:ext cx="4392488" cy="3739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$(selector).on( types, selector, data,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one)</a:t>
            </a:r>
          </a:p>
        </p:txBody>
      </p:sp>
    </p:spTree>
    <p:extLst>
      <p:ext uri="{BB962C8B-B14F-4D97-AF65-F5344CB8AC3E}">
        <p14:creationId xmlns:p14="http://schemas.microsoft.com/office/powerpoint/2010/main" val="4070778729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16.9 </a:t>
            </a:r>
            <a:r>
              <a:rPr lang="ko-KR" altLang="en-US" dirty="0"/>
              <a:t>이벤트 연결 범위 한정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r>
              <a:rPr lang="en-US" altLang="ko-KR" dirty="0"/>
              <a:t>– delegate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(2)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en-US" altLang="ko-KR" dirty="0"/>
              <a:t>$(‘h1’).length </a:t>
            </a:r>
            <a:r>
              <a:rPr lang="en-US" altLang="ko-KR" dirty="0">
                <a:sym typeface="Wingdings" panose="05000000000000000000" pitchFamily="2" charset="2"/>
              </a:rPr>
              <a:t> 2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$(this).html( )  1-Header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‘&lt;h1&gt;’ +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length </a:t>
            </a:r>
            <a:r>
              <a:rPr lang="en-US" altLang="ko-KR" dirty="0">
                <a:sym typeface="Wingdings" panose="05000000000000000000" pitchFamily="2" charset="2"/>
              </a:rPr>
              <a:t>+ ‘-’ + 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targetHTML</a:t>
            </a:r>
            <a:r>
              <a:rPr lang="en-US" altLang="ko-KR" dirty="0">
                <a:sym typeface="Wingdings" panose="05000000000000000000" pitchFamily="2" charset="2"/>
              </a:rPr>
              <a:t> + ‘&lt;/h1&gt;’  &lt;h1&gt;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1-Header</a:t>
            </a:r>
            <a:r>
              <a:rPr lang="en-US" altLang="ko-KR" dirty="0">
                <a:sym typeface="Wingdings" panose="05000000000000000000" pitchFamily="2" charset="2"/>
              </a:rPr>
              <a:t>&lt;/h1&gt;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Delegate </a:t>
            </a:r>
            <a:r>
              <a:rPr lang="ko-KR" altLang="en-US" dirty="0">
                <a:sym typeface="Wingdings" panose="05000000000000000000" pitchFamily="2" charset="2"/>
              </a:rPr>
              <a:t>방식의 이벤트 연결 삭제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책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모던 웹을 위한 </a:t>
            </a:r>
            <a:r>
              <a:rPr lang="en-US" altLang="ko-KR" dirty="0">
                <a:sym typeface="Wingdings" panose="05000000000000000000" pitchFamily="2" charset="2"/>
              </a:rPr>
              <a:t>JavaScript jQuery </a:t>
            </a:r>
            <a:r>
              <a:rPr lang="ko-KR" altLang="en-US" dirty="0">
                <a:sym typeface="Wingdings" panose="05000000000000000000" pitchFamily="2" charset="2"/>
              </a:rPr>
              <a:t>입문</a:t>
            </a:r>
            <a:r>
              <a:rPr lang="en-US" altLang="ko-KR" dirty="0">
                <a:sym typeface="Wingdings" panose="05000000000000000000" pitchFamily="2" charset="2"/>
              </a:rPr>
              <a:t>, 520</a:t>
            </a:r>
            <a:r>
              <a:rPr lang="ko-KR" altLang="en-US" dirty="0">
                <a:sym typeface="Wingdings" panose="05000000000000000000" pitchFamily="2" charset="2"/>
              </a:rPr>
              <a:t>쪽 참고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702000" lvl="3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E8ED08-2084-4939-B146-FB787105EF51}"/>
              </a:ext>
            </a:extLst>
          </p:cNvPr>
          <p:cNvSpPr/>
          <p:nvPr/>
        </p:nvSpPr>
        <p:spPr>
          <a:xfrm>
            <a:off x="946343" y="1396518"/>
            <a:ext cx="5688632" cy="16325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‘#wrap’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).on(‘click’,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‘h1’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length = $(‘h1’).length;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this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).html(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$(‘#wrap’).append(‘&lt;h1&gt;’ + length + ‘ – ‘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targetHTML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‘&lt;/h1&gt;’);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742C15-DDE8-47FF-9AF3-DB70D2B7372E}"/>
              </a:ext>
            </a:extLst>
          </p:cNvPr>
          <p:cNvSpPr/>
          <p:nvPr/>
        </p:nvSpPr>
        <p:spPr>
          <a:xfrm>
            <a:off x="6850999" y="1409818"/>
            <a:ext cx="2016224" cy="1619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“wrap”&gt;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&lt;h1&gt;Header&lt;/h1&gt;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6F5CA-3F5E-4F49-AB8D-8D351A87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337" y="1447951"/>
            <a:ext cx="2286000" cy="158115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44E4F19-9DDE-4AF6-8693-3BA76F34DD1A}"/>
              </a:ext>
            </a:extLst>
          </p:cNvPr>
          <p:cNvSpPr/>
          <p:nvPr/>
        </p:nvSpPr>
        <p:spPr>
          <a:xfrm>
            <a:off x="10715187" y="2159967"/>
            <a:ext cx="158418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328996-2126-4451-9E4A-95A61D4B8D7C}"/>
              </a:ext>
            </a:extLst>
          </p:cNvPr>
          <p:cNvSpPr/>
          <p:nvPr/>
        </p:nvSpPr>
        <p:spPr>
          <a:xfrm>
            <a:off x="1152525" y="4464223"/>
            <a:ext cx="4392488" cy="3739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$(selector).on( types, selector, data,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fn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one)</a:t>
            </a:r>
          </a:p>
        </p:txBody>
      </p:sp>
    </p:spTree>
    <p:extLst>
      <p:ext uri="{BB962C8B-B14F-4D97-AF65-F5344CB8AC3E}">
        <p14:creationId xmlns:p14="http://schemas.microsoft.com/office/powerpoint/2010/main" val="401103356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16.10 </a:t>
            </a:r>
            <a:r>
              <a:rPr lang="ko-KR" altLang="en-US" dirty="0"/>
              <a:t>마우스 이벤트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r>
              <a:rPr lang="en-US" altLang="ko-KR" dirty="0"/>
              <a:t>mouseover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커서가 요소 안으로 들어올 때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커서가 요서의 경계 외부에서 내부로 이동할 때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mouseleave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마우스 커서가 요소의 경계 내부에서 외부로 이동할 때 발생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1F01C2-B694-43A4-8431-F86AD905AC94}"/>
              </a:ext>
            </a:extLst>
          </p:cNvPr>
          <p:cNvSpPr/>
          <p:nvPr/>
        </p:nvSpPr>
        <p:spPr>
          <a:xfrm>
            <a:off x="1072941" y="2402235"/>
            <a:ext cx="2095808" cy="26946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&lt;style&gt;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.outer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width:200px;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height:200px;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background:orange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padding:50px;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margin:10px;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.inner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width:100px;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height:100px;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background:red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&lt;/style&gt;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E2C61-D1DC-4D82-8282-37B580717BB1}"/>
              </a:ext>
            </a:extLst>
          </p:cNvPr>
          <p:cNvSpPr/>
          <p:nvPr/>
        </p:nvSpPr>
        <p:spPr>
          <a:xfrm>
            <a:off x="3240757" y="2417612"/>
            <a:ext cx="2656720" cy="26946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class = “outer”&gt;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&lt;div class = “inner”&gt;&lt;/div&gt;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46F3A5-768F-4883-9265-200539955D63}"/>
              </a:ext>
            </a:extLst>
          </p:cNvPr>
          <p:cNvSpPr/>
          <p:nvPr/>
        </p:nvSpPr>
        <p:spPr>
          <a:xfrm>
            <a:off x="6032725" y="2417612"/>
            <a:ext cx="4416409" cy="26946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$(‘.outer’).mouseover(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$(‘body’).append(‘&lt;h3&gt;MOUSEOVER&lt;/h3&gt;’);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mouseenter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$(‘body’).append(‘&lt;h3&gt;MOUSEENTER&lt;/h3&gt;’);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177648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16.10 </a:t>
            </a:r>
            <a:r>
              <a:rPr lang="ko-KR" altLang="en-US" dirty="0"/>
              <a:t>마우스 이벤트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r>
              <a:rPr lang="en-US" altLang="ko-KR" dirty="0"/>
              <a:t>mouseover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커서가 요소 안으로 들어올 때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이벤트 버블링이 적용됨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최근에는 </a:t>
            </a:r>
            <a:r>
              <a:rPr lang="en-US" altLang="ko-KR" dirty="0">
                <a:sym typeface="Wingdings" panose="05000000000000000000" pitchFamily="2" charset="2"/>
              </a:rPr>
              <a:t>mouseover </a:t>
            </a:r>
            <a:r>
              <a:rPr lang="ko-KR" altLang="en-US" dirty="0">
                <a:sym typeface="Wingdings" panose="05000000000000000000" pitchFamily="2" charset="2"/>
              </a:rPr>
              <a:t>이벤트는 별로 활용되지 않고 </a:t>
            </a:r>
            <a:r>
              <a:rPr lang="en-US" altLang="ko-KR" dirty="0" err="1">
                <a:sym typeface="Wingdings" panose="05000000000000000000" pitchFamily="2" charset="2"/>
              </a:rPr>
              <a:t>mouseenter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이벤트만 활용되는 추세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커서가 요서의 경계 외부에서 내부로 이동할 때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 err="1">
                <a:sym typeface="Wingdings" panose="05000000000000000000" pitchFamily="2" charset="2"/>
              </a:rPr>
              <a:t>마우서</a:t>
            </a:r>
            <a:r>
              <a:rPr lang="ko-KR" altLang="en-US" dirty="0">
                <a:sym typeface="Wingdings" panose="05000000000000000000" pitchFamily="2" charset="2"/>
              </a:rPr>
              <a:t> 커서가 문서 안에 있는지 외부에 있는 지만 판별함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632DEC-74E7-4E94-B1FD-DB27E17B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724" y="2880047"/>
            <a:ext cx="57626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1090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16.11 </a:t>
            </a:r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r>
              <a:rPr lang="ko-KR" altLang="en-US" dirty="0"/>
              <a:t>키보드 이벤트 이름</a:t>
            </a:r>
            <a:endParaRPr lang="en-US" altLang="ko-KR" dirty="0"/>
          </a:p>
          <a:p>
            <a:pPr lvl="2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키보드를 누를 때 발생</a:t>
            </a:r>
            <a:endParaRPr lang="en-US" altLang="ko-KR" dirty="0"/>
          </a:p>
          <a:p>
            <a:pPr lvl="2"/>
            <a:r>
              <a:rPr lang="en-US" altLang="ko-KR" dirty="0"/>
              <a:t>keypress:</a:t>
            </a:r>
            <a:r>
              <a:rPr lang="ko-KR" altLang="en-US" dirty="0"/>
              <a:t>글자를 입력할 때 발생</a:t>
            </a:r>
            <a:endParaRPr lang="en-US" altLang="ko-KR" dirty="0"/>
          </a:p>
          <a:p>
            <a:pPr lvl="2"/>
            <a:r>
              <a:rPr lang="en-US" altLang="ko-KR" dirty="0" err="1"/>
              <a:t>keyup</a:t>
            </a:r>
            <a:r>
              <a:rPr lang="en-US" altLang="ko-KR" dirty="0"/>
              <a:t>: </a:t>
            </a:r>
            <a:r>
              <a:rPr lang="ko-KR" altLang="en-US" dirty="0"/>
              <a:t>키보드를 눌렀다가 뗄 때 발생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입력 가능한 글자의 수를 </a:t>
            </a:r>
            <a:r>
              <a:rPr lang="en-US" altLang="ko-KR" dirty="0"/>
              <a:t>150</a:t>
            </a:r>
            <a:r>
              <a:rPr lang="ko-KR" altLang="en-US" dirty="0"/>
              <a:t>자로 제한을 가정</a:t>
            </a:r>
            <a:endParaRPr lang="en-US" altLang="ko-KR" dirty="0"/>
          </a:p>
          <a:p>
            <a:pPr lvl="2"/>
            <a:r>
              <a:rPr lang="ko-KR" altLang="en-US" dirty="0"/>
              <a:t>영어 입력은 </a:t>
            </a:r>
            <a:r>
              <a:rPr lang="en-US" altLang="ko-KR" dirty="0"/>
              <a:t>keypress </a:t>
            </a:r>
            <a:r>
              <a:rPr lang="ko-KR" altLang="en-US" dirty="0"/>
              <a:t>이벤트 발생 그러나</a:t>
            </a:r>
            <a:r>
              <a:rPr lang="en-US" altLang="ko-KR" dirty="0"/>
              <a:t> </a:t>
            </a:r>
            <a:r>
              <a:rPr lang="ko-KR" altLang="en-US" dirty="0"/>
              <a:t>한글 입력은 </a:t>
            </a:r>
            <a:r>
              <a:rPr lang="en-US" altLang="ko-KR" dirty="0"/>
              <a:t>keypress </a:t>
            </a:r>
            <a:r>
              <a:rPr lang="ko-KR" altLang="en-US" dirty="0"/>
              <a:t>이벤트를 발생시키지 않음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01BD2-18BE-479E-BF43-9FDDA71A6A91}"/>
              </a:ext>
            </a:extLst>
          </p:cNvPr>
          <p:cNvSpPr/>
          <p:nvPr/>
        </p:nvSpPr>
        <p:spPr>
          <a:xfrm>
            <a:off x="864493" y="2520007"/>
            <a:ext cx="3888432" cy="187220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지금 내 생각을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&lt;h1&gt;150&lt;/h1&gt;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cols=“70“ rows=“5”&gt;&lt;/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140C7-721B-4236-ADA0-DAA96CA7BBBC}"/>
              </a:ext>
            </a:extLst>
          </p:cNvPr>
          <p:cNvSpPr/>
          <p:nvPr/>
        </p:nvSpPr>
        <p:spPr>
          <a:xfrm>
            <a:off x="5184972" y="2520007"/>
            <a:ext cx="5472609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$(document).ready(function(event)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keyup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).length(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remain = 150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$(‘h1’).html(remain);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94304978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16.11 </a:t>
            </a:r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입력 가능한 글자의 수를 </a:t>
            </a:r>
            <a:r>
              <a:rPr lang="en-US" altLang="ko-KR" dirty="0"/>
              <a:t>150</a:t>
            </a:r>
            <a:r>
              <a:rPr lang="ko-KR" altLang="en-US" dirty="0"/>
              <a:t>자로 제한을 가정</a:t>
            </a:r>
            <a:endParaRPr lang="en-US" altLang="ko-KR" dirty="0"/>
          </a:p>
          <a:p>
            <a:pPr lvl="2"/>
            <a:r>
              <a:rPr lang="ko-KR" altLang="en-US" dirty="0"/>
              <a:t>영어 입력은 </a:t>
            </a:r>
            <a:r>
              <a:rPr lang="en-US" altLang="ko-KR" dirty="0"/>
              <a:t>keypress </a:t>
            </a:r>
            <a:r>
              <a:rPr lang="ko-KR" altLang="en-US" dirty="0"/>
              <a:t>이벤트 발생 그러나</a:t>
            </a:r>
            <a:r>
              <a:rPr lang="en-US" altLang="ko-KR" dirty="0"/>
              <a:t> </a:t>
            </a:r>
            <a:r>
              <a:rPr lang="ko-KR" altLang="en-US" dirty="0"/>
              <a:t>한글 입력은 </a:t>
            </a:r>
            <a:r>
              <a:rPr lang="en-US" altLang="ko-KR" dirty="0"/>
              <a:t>keypress </a:t>
            </a:r>
            <a:r>
              <a:rPr lang="ko-KR" altLang="en-US" dirty="0"/>
              <a:t>이벤트를 발생시키지 않음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501BD2-18BE-479E-BF43-9FDDA71A6A91}"/>
              </a:ext>
            </a:extLst>
          </p:cNvPr>
          <p:cNvSpPr/>
          <p:nvPr/>
        </p:nvSpPr>
        <p:spPr>
          <a:xfrm>
            <a:off x="1008509" y="1252382"/>
            <a:ext cx="3888432" cy="256376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지금 내 생각을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&lt;h1&gt;150&lt;/h1&gt;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cols=“70“ rows=“5”&gt;&lt;/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140C7-721B-4236-ADA0-DAA96CA7BBBC}"/>
              </a:ext>
            </a:extLst>
          </p:cNvPr>
          <p:cNvSpPr/>
          <p:nvPr/>
        </p:nvSpPr>
        <p:spPr>
          <a:xfrm>
            <a:off x="5027356" y="1252381"/>
            <a:ext cx="5472609" cy="256377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$(document).ready(function(event)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keyup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).length(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remain = 150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$(‘h1’).html(remain);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$(‘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’).keypress(function(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   alert(‘English’);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75757420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638653" cy="1745730"/>
          </a:xfrm>
        </p:spPr>
        <p:txBody>
          <a:bodyPr/>
          <a:lstStyle/>
          <a:p>
            <a:r>
              <a:rPr lang="en-US" altLang="ko-KR" dirty="0"/>
              <a:t>16.11 </a:t>
            </a:r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r>
              <a:rPr lang="ko-KR" altLang="en-US" dirty="0"/>
              <a:t>키보드 이벤트가 발생하는 순서</a:t>
            </a:r>
            <a:endParaRPr lang="en-US" altLang="ko-KR" dirty="0"/>
          </a:p>
          <a:p>
            <a:pPr lvl="2"/>
            <a:r>
              <a:rPr lang="ko-KR" altLang="en-US" dirty="0"/>
              <a:t>사용자가 키보드를 누릅니다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 발생</a:t>
            </a:r>
            <a:endParaRPr lang="en-US" altLang="ko-KR" dirty="0"/>
          </a:p>
          <a:p>
            <a:pPr lvl="2"/>
            <a:r>
              <a:rPr lang="ko-KR" altLang="en-US" dirty="0"/>
              <a:t>글자가 입력됩니다 </a:t>
            </a:r>
            <a:r>
              <a:rPr lang="en-US" altLang="ko-KR" dirty="0">
                <a:sym typeface="Wingdings" panose="05000000000000000000" pitchFamily="2" charset="2"/>
              </a:rPr>
              <a:t> keypress </a:t>
            </a:r>
            <a:r>
              <a:rPr lang="ko-KR" altLang="en-US" dirty="0">
                <a:sym typeface="Wingdings" panose="05000000000000000000" pitchFamily="2" charset="2"/>
              </a:rPr>
              <a:t>이벤트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사용자가 키보드에서 논을 뗍니다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ym typeface="Wingdings" panose="05000000000000000000" pitchFamily="2" charset="2"/>
              </a:rPr>
              <a:t>keyup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이벤트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입력 가능한 글자 수를 </a:t>
            </a:r>
            <a:r>
              <a:rPr lang="en-US" altLang="ko-KR" dirty="0">
                <a:sym typeface="Wingdings" panose="05000000000000000000" pitchFamily="2" charset="2"/>
              </a:rPr>
              <a:t>150</a:t>
            </a:r>
            <a:r>
              <a:rPr lang="ko-KR" altLang="en-US" dirty="0">
                <a:sym typeface="Wingdings" panose="05000000000000000000" pitchFamily="2" charset="2"/>
              </a:rPr>
              <a:t>개로 제한하는 것 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입력 가능한 남은 글자수를 양수로 표현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/>
              <a:t>입력 가능한 글자 수를 초과한 경우 초과한 글자 수를 음수로 표현</a:t>
            </a:r>
            <a:endParaRPr lang="en-US" altLang="ko-KR" dirty="0"/>
          </a:p>
          <a:p>
            <a:pPr lvl="2"/>
            <a:r>
              <a:rPr lang="ko-KR" altLang="en-US" dirty="0"/>
              <a:t>양수일 때 글자 색은 </a:t>
            </a:r>
            <a:r>
              <a:rPr lang="en-US" altLang="ko-KR" dirty="0"/>
              <a:t>black</a:t>
            </a:r>
            <a:r>
              <a:rPr lang="ko-KR" altLang="en-US" dirty="0"/>
              <a:t>이고 음수일 경우 글자 색은 </a:t>
            </a:r>
            <a:r>
              <a:rPr lang="en-US" altLang="ko-KR" dirty="0"/>
              <a:t>red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6FAC9D-D11A-44FF-BA54-97FCB316CCC3}"/>
              </a:ext>
            </a:extLst>
          </p:cNvPr>
          <p:cNvSpPr/>
          <p:nvPr/>
        </p:nvSpPr>
        <p:spPr>
          <a:xfrm>
            <a:off x="6047947" y="2231975"/>
            <a:ext cx="4766129" cy="30963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$(document).ready(function(event)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textarea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keyup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).length(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var remain = 150 –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$(‘h1’).html(remain);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if(remain&gt;=0)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‘black’);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 $(‘h1’).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48499907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16.12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윈도우 이벤트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원도우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(window)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이벤트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document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 그리고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</a:rPr>
              <a:t>img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태그 등에서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Window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객체의 이벤트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ready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문서 객체가 준비 완료되면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load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문서 객체를 불러 올 때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unload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문서 객체를 닫을 때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resize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문서 객체의 크기를 변경시킬 때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scroll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문서 객체를 스크롤 할 때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error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에러가 있을 때 발생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988314974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16.13 </a:t>
            </a:r>
            <a:r>
              <a:rPr lang="ko-KR" altLang="en-US" dirty="0"/>
              <a:t>입력 양식 이벤트</a:t>
            </a:r>
            <a:endParaRPr lang="en-US" altLang="ko-KR" dirty="0"/>
          </a:p>
          <a:p>
            <a:pPr lvl="1"/>
            <a:r>
              <a:rPr lang="ko-KR" altLang="en-US" dirty="0"/>
              <a:t>입력 양식 관련 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901C733-6AA6-45B2-927F-5C5AF1A6E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42129"/>
              </p:ext>
            </p:extLst>
          </p:nvPr>
        </p:nvGraphicFramePr>
        <p:xfrm>
          <a:off x="1319238" y="1416328"/>
          <a:ext cx="873723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593">
                  <a:extLst>
                    <a:ext uri="{9D8B030D-6E8A-4147-A177-3AD203B41FA5}">
                      <a16:colId xmlns:a16="http://schemas.microsoft.com/office/drawing/2014/main" val="2103375457"/>
                    </a:ext>
                  </a:extLst>
                </a:gridCol>
                <a:gridCol w="6088643">
                  <a:extLst>
                    <a:ext uri="{9D8B030D-6E8A-4147-A177-3AD203B41FA5}">
                      <a16:colId xmlns:a16="http://schemas.microsoft.com/office/drawing/2014/main" val="987761065"/>
                    </a:ext>
                  </a:extLst>
                </a:gridCol>
              </a:tblGrid>
              <a:tr h="1459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41238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change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양식의 내용을 변경했을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89955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focus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양식에 초점을 맞추면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9620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focusin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양식에 초점이 </a:t>
                      </a:r>
                      <a:r>
                        <a:rPr lang="ko-KR" altLang="en-US" sz="1400" dirty="0" err="1"/>
                        <a:t>맞추어지기</a:t>
                      </a:r>
                      <a:r>
                        <a:rPr lang="ko-KR" altLang="en-US" sz="1400" dirty="0"/>
                        <a:t> 직전에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60377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focusout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양식에 초점이 사라지기 직전에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49139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blur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양식에 초점이 사라지면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238017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 양식을 선택했을 때 발생</a:t>
                      </a:r>
                      <a:r>
                        <a:rPr lang="en-US" altLang="ko-KR" sz="1400" dirty="0"/>
                        <a:t>(input [type=“text”] </a:t>
                      </a:r>
                      <a:r>
                        <a:rPr lang="ko-KR" altLang="en-US" sz="1400" dirty="0"/>
                        <a:t>태그와 </a:t>
                      </a:r>
                      <a:r>
                        <a:rPr lang="en-US" altLang="ko-KR" sz="1400" dirty="0" err="1"/>
                        <a:t>textarea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태그 제외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771981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submit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Sumbit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버튼을 누르면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08048"/>
                  </a:ext>
                </a:extLst>
              </a:tr>
              <a:tr h="1951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reset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reset </a:t>
                      </a:r>
                      <a:r>
                        <a:rPr lang="ko-KR" altLang="en-US" sz="1400" dirty="0"/>
                        <a:t>버튼을 누르면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4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37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한 걸음 더 </a:t>
            </a:r>
            <a:r>
              <a:rPr lang="en-US" altLang="ko-KR" dirty="0">
                <a:solidFill>
                  <a:srgbClr val="00B050"/>
                </a:solidFill>
              </a:rPr>
              <a:t>- let </a:t>
            </a:r>
            <a:r>
              <a:rPr lang="ko-KR" altLang="en-US" dirty="0">
                <a:solidFill>
                  <a:srgbClr val="00B050"/>
                </a:solidFill>
              </a:rPr>
              <a:t>키워드와 </a:t>
            </a:r>
            <a:r>
              <a:rPr lang="en-US" altLang="ko-KR" dirty="0">
                <a:solidFill>
                  <a:srgbClr val="00B050"/>
                </a:solidFill>
              </a:rPr>
              <a:t>const </a:t>
            </a:r>
            <a:r>
              <a:rPr lang="ko-KR" altLang="en-US" dirty="0">
                <a:solidFill>
                  <a:srgbClr val="00B050"/>
                </a:solidFill>
              </a:rPr>
              <a:t>키워드</a:t>
            </a:r>
            <a:r>
              <a:rPr lang="ko-KR" altLang="en-US" dirty="0"/>
              <a:t> </a:t>
            </a:r>
            <a:r>
              <a:rPr lang="en-US" altLang="ko-KR" dirty="0"/>
              <a:t>– ECMAScript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lvl="2"/>
            <a:r>
              <a:rPr lang="en-US" altLang="ko-KR" dirty="0"/>
              <a:t>‘var’ </a:t>
            </a:r>
            <a:r>
              <a:rPr lang="ko-KR" altLang="en-US" dirty="0"/>
              <a:t>키워드를 사용해 선언한 변수의 </a:t>
            </a:r>
            <a:r>
              <a:rPr lang="ko-KR" altLang="en-US" dirty="0" err="1"/>
              <a:t>스코프</a:t>
            </a:r>
            <a:r>
              <a:rPr lang="ko-KR" altLang="en-US" dirty="0"/>
              <a:t> </a:t>
            </a:r>
            <a:r>
              <a:rPr lang="en-US" altLang="ko-KR" dirty="0"/>
              <a:t>vs. ‘let’ </a:t>
            </a:r>
            <a:r>
              <a:rPr lang="ko-KR" altLang="en-US" dirty="0"/>
              <a:t>키워드를 사용해</a:t>
            </a:r>
            <a:r>
              <a:rPr lang="en-US" altLang="ko-KR" dirty="0"/>
              <a:t> </a:t>
            </a:r>
            <a:r>
              <a:rPr lang="ko-KR" altLang="en-US" dirty="0"/>
              <a:t>선언한 변수의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var </a:t>
            </a:r>
            <a:r>
              <a:rPr lang="en-US" altLang="ko-KR" dirty="0" err="1"/>
              <a:t>myName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function ( )</a:t>
            </a:r>
            <a:r>
              <a:rPr lang="ko-KR" altLang="en-US" dirty="0"/>
              <a:t>에 의해 생성되는 함수의 시작</a:t>
            </a:r>
            <a:r>
              <a:rPr lang="en-US" altLang="ko-KR" dirty="0"/>
              <a:t>( { )</a:t>
            </a:r>
            <a:r>
              <a:rPr lang="ko-KR" altLang="en-US" dirty="0"/>
              <a:t>과 끝</a:t>
            </a:r>
            <a:r>
              <a:rPr lang="en-US" altLang="ko-KR" dirty="0"/>
              <a:t>( } )</a:t>
            </a:r>
            <a:r>
              <a:rPr lang="ko-KR" altLang="en-US" dirty="0"/>
              <a:t>이 </a:t>
            </a:r>
            <a:r>
              <a:rPr lang="en-US" altLang="ko-KR" dirty="0"/>
              <a:t>var</a:t>
            </a:r>
            <a:r>
              <a:rPr lang="ko-KR" altLang="en-US" dirty="0"/>
              <a:t>로 선언한 </a:t>
            </a:r>
            <a:r>
              <a:rPr lang="en-US" altLang="ko-KR" dirty="0" err="1"/>
              <a:t>myName</a:t>
            </a:r>
            <a:r>
              <a:rPr lang="en-US" altLang="ko-KR" dirty="0"/>
              <a:t> </a:t>
            </a:r>
            <a:r>
              <a:rPr lang="ko-KR" altLang="en-US" dirty="0"/>
              <a:t>변수의 </a:t>
            </a:r>
            <a:r>
              <a:rPr lang="ko-KR" altLang="en-US" dirty="0" err="1"/>
              <a:t>스코프임</a:t>
            </a:r>
            <a:r>
              <a:rPr lang="en-US" altLang="ko-KR" dirty="0"/>
              <a:t>(</a:t>
            </a:r>
            <a:r>
              <a:rPr lang="ko-KR" altLang="en-US" dirty="0"/>
              <a:t>빨간색 점선 상자</a:t>
            </a:r>
            <a:r>
              <a:rPr lang="en-US" altLang="ko-KR" dirty="0"/>
              <a:t>, </a:t>
            </a:r>
            <a:r>
              <a:rPr lang="ko-KR" altLang="en-US" dirty="0" err="1"/>
              <a:t>스코프</a:t>
            </a:r>
            <a:r>
              <a:rPr lang="ko-KR" altLang="en-US" dirty="0"/>
              <a:t> </a:t>
            </a:r>
            <a:r>
              <a:rPr lang="en-US" altLang="ko-KR" dirty="0"/>
              <a:t>A)</a:t>
            </a:r>
          </a:p>
          <a:p>
            <a:pPr lvl="3"/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FF0000"/>
                </a:solidFill>
              </a:rPr>
              <a:t>이 함수</a:t>
            </a:r>
            <a:r>
              <a:rPr lang="ko-KR" altLang="en-US" dirty="0"/>
              <a:t> 전체에서 사용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- </a:t>
            </a:r>
            <a:r>
              <a:rPr lang="ko-KR" altLang="en-US" dirty="0"/>
              <a:t>나중에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E4C68-7880-4E4E-A9E8-0FE542C6CD7F}"/>
              </a:ext>
            </a:extLst>
          </p:cNvPr>
          <p:cNvSpPr/>
          <p:nvPr/>
        </p:nvSpPr>
        <p:spPr>
          <a:xfrm>
            <a:off x="864493" y="1295871"/>
            <a:ext cx="8928992" cy="298884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JavaScript/variable_scope.js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friends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김재철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이재은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강진숙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friendship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myName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김성필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friends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friend_name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myName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friend_name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은 친구입니다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friendship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4739" y="2539190"/>
            <a:ext cx="8324224" cy="1008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stCxn id="14" idx="1"/>
          </p:cNvCxnSpPr>
          <p:nvPr/>
        </p:nvCxnSpPr>
        <p:spPr>
          <a:xfrm rot="10800000" flipV="1">
            <a:off x="8071436" y="1073269"/>
            <a:ext cx="1882278" cy="146592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53714" y="919380"/>
            <a:ext cx="1070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스코프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1728589" y="3048891"/>
            <a:ext cx="6918171" cy="252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rot="10800000" flipV="1">
            <a:off x="8033468" y="1593797"/>
            <a:ext cx="1882278" cy="1435144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47003" y="1436963"/>
            <a:ext cx="1070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스코프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B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1270125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16.13 </a:t>
            </a:r>
            <a:r>
              <a:rPr lang="ko-KR" altLang="en-US" dirty="0"/>
              <a:t>입력 양식 이벤트</a:t>
            </a:r>
            <a:endParaRPr lang="en-US" altLang="ko-KR" dirty="0"/>
          </a:p>
          <a:p>
            <a:pPr lvl="1"/>
            <a:r>
              <a:rPr lang="ko-KR" altLang="en-US" dirty="0"/>
              <a:t>입력 양식 관련 이벤트 </a:t>
            </a:r>
            <a:r>
              <a:rPr lang="en-US" altLang="ko-KR" dirty="0"/>
              <a:t>– submit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이벤트는 </a:t>
            </a:r>
            <a:r>
              <a:rPr lang="en-US" altLang="ko-KR" dirty="0"/>
              <a:t>form </a:t>
            </a:r>
            <a:r>
              <a:rPr lang="ko-KR" altLang="en-US" dirty="0"/>
              <a:t>태그에서 발생하는 이벤트 </a:t>
            </a:r>
            <a:r>
              <a:rPr lang="en-US" altLang="ko-KR" dirty="0">
                <a:sym typeface="Wingdings" panose="05000000000000000000" pitchFamily="2" charset="2"/>
              </a:rPr>
              <a:t> form </a:t>
            </a:r>
            <a:r>
              <a:rPr lang="ko-KR" altLang="en-US" dirty="0">
                <a:sym typeface="Wingdings" panose="05000000000000000000" pitchFamily="2" charset="2"/>
              </a:rPr>
              <a:t>객체의 </a:t>
            </a:r>
            <a:r>
              <a:rPr lang="en-US" altLang="ko-KR" dirty="0">
                <a:sym typeface="Wingdings" panose="05000000000000000000" pitchFamily="2" charset="2"/>
              </a:rPr>
              <a:t>submit( ) </a:t>
            </a:r>
            <a:r>
              <a:rPr lang="ko-KR" altLang="en-US" dirty="0">
                <a:sym typeface="Wingdings" panose="05000000000000000000" pitchFamily="2" charset="2"/>
              </a:rPr>
              <a:t>메서드에 이벤트 </a:t>
            </a:r>
            <a:r>
              <a:rPr lang="ko-KR" altLang="en-US" dirty="0" err="1">
                <a:sym typeface="Wingdings" panose="05000000000000000000" pitchFamily="2" charset="2"/>
              </a:rPr>
              <a:t>리스너를</a:t>
            </a:r>
            <a:r>
              <a:rPr lang="ko-KR" altLang="en-US" dirty="0">
                <a:sym typeface="Wingdings" panose="05000000000000000000" pitchFamily="2" charset="2"/>
              </a:rPr>
              <a:t> 연결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입력 양식의 유효성 검사를 할 때는 기본 이벤트를 제거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이벤트 발생 시 기본 이벤트 </a:t>
            </a:r>
            <a:r>
              <a:rPr lang="ko-KR" altLang="en-US" dirty="0" err="1"/>
              <a:t>리스너의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3"/>
            <a:r>
              <a:rPr lang="ko-KR" altLang="en-US" dirty="0"/>
              <a:t>입력 양식을 제출하고 </a:t>
            </a:r>
            <a:r>
              <a:rPr lang="ko-KR" altLang="en-US" dirty="0">
                <a:solidFill>
                  <a:srgbClr val="00B050"/>
                </a:solidFill>
              </a:rPr>
              <a:t>페이지를 새로 고침</a:t>
            </a:r>
            <a:endParaRPr lang="en-US" altLang="ko-KR" dirty="0">
              <a:solidFill>
                <a:srgbClr val="00B050"/>
              </a:solidFill>
            </a:endParaRPr>
          </a:p>
          <a:p>
            <a:pPr lvl="4"/>
            <a:r>
              <a:rPr lang="en-US" altLang="ko-KR" dirty="0" err="1"/>
              <a:t>event.preventDefault</a:t>
            </a:r>
            <a:r>
              <a:rPr lang="en-US" altLang="ko-KR" dirty="0"/>
              <a:t>( ) </a:t>
            </a:r>
            <a:r>
              <a:rPr lang="ko-KR" altLang="en-US" dirty="0"/>
              <a:t>메서드를 생략해 볼 것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DCDD83-E380-491D-BD46-5CAC2552CC07}"/>
              </a:ext>
            </a:extLst>
          </p:cNvPr>
          <p:cNvSpPr/>
          <p:nvPr/>
        </p:nvSpPr>
        <p:spPr>
          <a:xfrm>
            <a:off x="936501" y="2231975"/>
            <a:ext cx="5544616" cy="25202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&lt;form id = “my-form”&gt;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&lt;table&gt;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&lt;tr&gt;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   &lt;td&gt;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이름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: &lt;/td&gt;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   &lt;td&gt;&lt;input type=“text” name = “name” id = “name”/&gt;&lt;/td&gt;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&lt;/tr&gt;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&lt;tr&gt;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   &lt;td&gt;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비밀 번호 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: &lt;/td&gt;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   &lt;td&gt;&lt;input type=“password” name=“password” id = “password”/&gt;&lt;/td&gt;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&lt;/tr&gt;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&lt;/table&gt;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&lt;input type=“submit” value=“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</a:rPr>
              <a:t>제출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”/&gt;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&lt;/form&gt;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A7F0BD-F58E-4184-9F45-441C5725A7C2}"/>
              </a:ext>
            </a:extLst>
          </p:cNvPr>
          <p:cNvSpPr/>
          <p:nvPr/>
        </p:nvSpPr>
        <p:spPr>
          <a:xfrm>
            <a:off x="6625133" y="2231975"/>
            <a:ext cx="4484180" cy="25202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$(‘#my-form’).submit(function( event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var name = $(‘#name’).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var password = $(‘#password’).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val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alert( name + ‘ : ‘ + password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05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   </a:t>
            </a:r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</a:rPr>
              <a:t>event.preventDefault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77561124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16.13 </a:t>
            </a:r>
            <a:r>
              <a:rPr lang="ko-KR" altLang="en-US" dirty="0"/>
              <a:t>입력 양식 이벤트</a:t>
            </a:r>
            <a:endParaRPr lang="en-US" altLang="ko-KR" dirty="0"/>
          </a:p>
          <a:p>
            <a:pPr lvl="1"/>
            <a:r>
              <a:rPr lang="ko-KR" altLang="en-US" dirty="0"/>
              <a:t>입력 양식 관련 이벤트 </a:t>
            </a:r>
            <a:r>
              <a:rPr lang="en-US" altLang="ko-KR" dirty="0"/>
              <a:t>– change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속성이 </a:t>
            </a:r>
            <a:r>
              <a:rPr lang="en-US" altLang="ko-KR" dirty="0"/>
              <a:t>checkbox</a:t>
            </a:r>
            <a:r>
              <a:rPr lang="ko-KR" altLang="en-US" dirty="0"/>
              <a:t>와 </a:t>
            </a:r>
            <a:r>
              <a:rPr lang="en-US" altLang="ko-KR" dirty="0"/>
              <a:t>radio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태그의 상태가 변했을 때 발생하는 이벤트는 </a:t>
            </a:r>
            <a:r>
              <a:rPr lang="en-US" altLang="ko-KR" dirty="0"/>
              <a:t>click </a:t>
            </a:r>
            <a:r>
              <a:rPr lang="ko-KR" altLang="en-US" dirty="0"/>
              <a:t>이벤트가 아니라 </a:t>
            </a:r>
            <a:r>
              <a:rPr lang="en-US" altLang="ko-KR" dirty="0"/>
              <a:t>change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Prop( )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체크 상태를 변경하는 메서드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DCDD83-E380-491D-BD46-5CAC2552CC07}"/>
              </a:ext>
            </a:extLst>
          </p:cNvPr>
          <p:cNvSpPr/>
          <p:nvPr/>
        </p:nvSpPr>
        <p:spPr>
          <a:xfrm>
            <a:off x="936501" y="1799927"/>
            <a:ext cx="4896544" cy="23042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&lt;body&gt;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&lt;input type=“checkbox” id=“all-check”/&gt;&lt;label&gt;All&lt;/label&gt;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&lt;div id = “check-item”&gt;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type=“checkbox”/&gt; &lt;label&gt;A Option&lt;/label&gt;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type=“checkbox”/&gt; &lt;label&gt;B Option&lt;/label&gt;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&lt;input type=“checkbox”/&gt; &lt;label&gt;C Option&lt;/label&gt;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&lt;/div&gt;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&lt;/body&gt;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A7F0BD-F58E-4184-9F45-441C5725A7C2}"/>
              </a:ext>
            </a:extLst>
          </p:cNvPr>
          <p:cNvSpPr/>
          <p:nvPr/>
        </p:nvSpPr>
        <p:spPr>
          <a:xfrm>
            <a:off x="6090802" y="1799927"/>
            <a:ext cx="4484180" cy="230425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$(document).ready(function(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$(‘#all-check’).change(function(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if(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this.checked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$(‘#check-item’).children( ).prop(‘checked’, true);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else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   $(‘#check-item’).children( ).prop(‘checked’, false);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}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2027203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r>
              <a:rPr lang="en-US" altLang="ko-KR" dirty="0"/>
              <a:t>16.14 </a:t>
            </a:r>
            <a:r>
              <a:rPr lang="ko-KR" altLang="en-US" dirty="0"/>
              <a:t>조금 더 나아가기</a:t>
            </a:r>
            <a:endParaRPr lang="en-US" altLang="ko-KR" dirty="0"/>
          </a:p>
          <a:p>
            <a:pPr lvl="1"/>
            <a:r>
              <a:rPr lang="en-US" altLang="ko-KR" dirty="0"/>
              <a:t>16.14.1 </a:t>
            </a:r>
            <a:r>
              <a:rPr lang="ko-KR" altLang="en-US" dirty="0"/>
              <a:t>화살표 함수와 </a:t>
            </a:r>
            <a:r>
              <a:rPr lang="en-US" altLang="ko-KR" dirty="0"/>
              <a:t>jQuery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en-US" altLang="ko-KR" dirty="0"/>
              <a:t>function( ) { } </a:t>
            </a:r>
            <a:r>
              <a:rPr lang="ko-KR" altLang="en-US" dirty="0"/>
              <a:t>형태로 생성함 함수와 </a:t>
            </a:r>
            <a:r>
              <a:rPr lang="en-US" altLang="ko-KR" dirty="0"/>
              <a:t>( ) =&gt; { } </a:t>
            </a:r>
            <a:r>
              <a:rPr lang="ko-KR" altLang="en-US" dirty="0"/>
              <a:t>형태로 생성한 함수는 </a:t>
            </a:r>
            <a:r>
              <a:rPr lang="en-US" altLang="ko-KR" dirty="0"/>
              <a:t>this</a:t>
            </a:r>
            <a:r>
              <a:rPr lang="ko-KR" altLang="en-US" dirty="0"/>
              <a:t>를 사용할 때만 주의하고 서로 변환하여 사용 가능</a:t>
            </a:r>
            <a:endParaRPr lang="en-US" altLang="ko-KR" dirty="0"/>
          </a:p>
          <a:p>
            <a:pPr lvl="2"/>
            <a:r>
              <a:rPr lang="en-US" altLang="ko-KR" dirty="0"/>
              <a:t>function( ) { } </a:t>
            </a:r>
            <a:r>
              <a:rPr lang="ko-KR" altLang="en-US" dirty="0"/>
              <a:t>형태의 함수를 단순히 </a:t>
            </a:r>
            <a:r>
              <a:rPr lang="en-US" altLang="ko-KR" dirty="0"/>
              <a:t>( ) =&gt; { } </a:t>
            </a:r>
            <a:r>
              <a:rPr lang="ko-KR" altLang="en-US" dirty="0"/>
              <a:t>기호로 변경할 때 주의 해야함</a:t>
            </a:r>
            <a:endParaRPr lang="en-US" altLang="ko-KR" dirty="0"/>
          </a:p>
          <a:p>
            <a:pPr lvl="1"/>
            <a:r>
              <a:rPr lang="ko-KR" altLang="en-US" dirty="0"/>
              <a:t>아래 코드 비교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여기서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window</a:t>
            </a:r>
            <a:r>
              <a:rPr lang="ko-KR" altLang="en-US" dirty="0"/>
              <a:t> 객체체를 의미함</a:t>
            </a:r>
            <a:endParaRPr lang="en-US" altLang="ko-KR" dirty="0"/>
          </a:p>
          <a:p>
            <a:pPr lvl="2"/>
            <a:r>
              <a:rPr lang="ko-KR" altLang="en-US" dirty="0"/>
              <a:t>화살표 함수를 사용할 때는 이벤트 객체의 </a:t>
            </a:r>
            <a:r>
              <a:rPr lang="en-US" altLang="ko-KR" dirty="0" err="1"/>
              <a:t>currentTarget</a:t>
            </a:r>
            <a:r>
              <a:rPr lang="en-US" altLang="ko-KR" dirty="0"/>
              <a:t> </a:t>
            </a:r>
            <a:r>
              <a:rPr lang="ko-KR" altLang="en-US" dirty="0"/>
              <a:t>객체를 사용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16 – </a:t>
            </a:r>
            <a:r>
              <a:rPr lang="ko-KR" altLang="en-US" dirty="0"/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EB86A4-0921-442A-AB85-8DC457260BC1}"/>
              </a:ext>
            </a:extLst>
          </p:cNvPr>
          <p:cNvSpPr/>
          <p:nvPr/>
        </p:nvSpPr>
        <p:spPr>
          <a:xfrm>
            <a:off x="936501" y="2319720"/>
            <a:ext cx="4320480" cy="7763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$(‘h1’).click( ( ) =&gt;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AA6EC5-A095-45C9-BE32-51D71F82DEAB}"/>
              </a:ext>
            </a:extLst>
          </p:cNvPr>
          <p:cNvSpPr/>
          <p:nvPr/>
        </p:nvSpPr>
        <p:spPr>
          <a:xfrm>
            <a:off x="5473005" y="2319720"/>
            <a:ext cx="4320480" cy="7763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$(‘h1’).click( function(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$(this).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여기서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this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는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‘h1’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태그 문서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83069D-F18D-40E8-85C5-4FD369F83816}"/>
              </a:ext>
            </a:extLst>
          </p:cNvPr>
          <p:cNvSpPr/>
          <p:nvPr/>
        </p:nvSpPr>
        <p:spPr>
          <a:xfrm>
            <a:off x="936501" y="3960167"/>
            <a:ext cx="4320480" cy="77635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$(‘h1’).click( ( event ) =&gt;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$(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event.currentTarget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css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(‘color’, ‘red’);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40624133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17</a:t>
            </a:r>
            <a:br>
              <a:rPr lang="en-US" altLang="ko-KR" b="1" dirty="0"/>
            </a:br>
            <a:r>
              <a:rPr lang="ko-KR" altLang="en-US" b="1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226803360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42913" cy="1745730"/>
          </a:xfrm>
        </p:spPr>
        <p:txBody>
          <a:bodyPr/>
          <a:lstStyle/>
          <a:p>
            <a:pPr lvl="2"/>
            <a:r>
              <a:rPr lang="en-US" altLang="ko-KR" dirty="0"/>
              <a:t>jQuery</a:t>
            </a:r>
            <a:r>
              <a:rPr lang="ko-KR" altLang="en-US" dirty="0"/>
              <a:t>를 이용하면 화면에 멋진 시각 효과를 만들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17.1 </a:t>
            </a:r>
            <a:r>
              <a:rPr lang="ko-KR" altLang="en-US" dirty="0"/>
              <a:t>기본 시각 효과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17 – </a:t>
            </a:r>
            <a:r>
              <a:rPr lang="ko-KR" altLang="en-US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210677365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18</a:t>
            </a:r>
            <a:br>
              <a:rPr lang="en-US" altLang="ko-KR" b="1" dirty="0"/>
            </a:br>
            <a:r>
              <a:rPr lang="ko-KR" altLang="en-US" b="1" dirty="0"/>
              <a:t>이미지 슬라이더</a:t>
            </a:r>
          </a:p>
        </p:txBody>
      </p:sp>
    </p:spTree>
    <p:extLst>
      <p:ext uri="{BB962C8B-B14F-4D97-AF65-F5344CB8AC3E}">
        <p14:creationId xmlns:p14="http://schemas.microsoft.com/office/powerpoint/2010/main" val="2334129855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19</a:t>
            </a:r>
            <a:br>
              <a:rPr lang="en-US" altLang="ko-KR" b="1" dirty="0"/>
            </a:br>
            <a:r>
              <a:rPr lang="ko-KR" altLang="en-US" b="1" dirty="0"/>
              <a:t>플러그인</a:t>
            </a:r>
          </a:p>
        </p:txBody>
      </p:sp>
    </p:spTree>
    <p:extLst>
      <p:ext uri="{BB962C8B-B14F-4D97-AF65-F5344CB8AC3E}">
        <p14:creationId xmlns:p14="http://schemas.microsoft.com/office/powerpoint/2010/main" val="38563638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20</a:t>
            </a:r>
            <a:br>
              <a:rPr lang="en-US" altLang="ko-KR" b="1" dirty="0"/>
            </a:br>
            <a:r>
              <a:rPr lang="en-US" altLang="ko-KR" b="1" dirty="0"/>
              <a:t>jQuery </a:t>
            </a:r>
            <a:r>
              <a:rPr lang="ko-KR" altLang="en-US" b="1" dirty="0" err="1"/>
              <a:t>프러그인</a:t>
            </a:r>
            <a:r>
              <a:rPr lang="ko-KR" altLang="en-US" b="1" dirty="0"/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1254911275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Chapter 21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</a:rPr>
              <a:t>Node.js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29643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21.1 Ajax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/>
              <a:t>Ajax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자바스크립트</a:t>
            </a:r>
            <a:r>
              <a:rPr lang="en-US" altLang="ko-KR" dirty="0"/>
              <a:t>(JavaScript)</a:t>
            </a:r>
            <a:r>
              <a:rPr lang="ko-KR" altLang="en-US" dirty="0"/>
              <a:t>처럼 어떤 프로그래밍 언어를 지칭하는 용어가 아님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jQuery</a:t>
            </a:r>
            <a:r>
              <a:rPr lang="ko-KR" altLang="en-US" dirty="0"/>
              <a:t>와 같은 특정 프레임워크를 지칭하는 것도 아님</a:t>
            </a:r>
            <a:endParaRPr lang="en-US" altLang="ko-KR" dirty="0"/>
          </a:p>
          <a:p>
            <a:pPr lvl="2"/>
            <a:r>
              <a:rPr lang="ko-KR" altLang="en-US" dirty="0"/>
              <a:t>구현하는 방식을 이르는 단어</a:t>
            </a:r>
            <a:endParaRPr lang="en-US" altLang="ko-KR" dirty="0"/>
          </a:p>
          <a:p>
            <a:pPr lvl="3"/>
            <a:r>
              <a:rPr lang="ko-KR" altLang="en-US" dirty="0"/>
              <a:t>예전 웹 페이지는 새로운 데이터를 보여주기 위해 항상 페이지를 전환해야 했음</a:t>
            </a:r>
            <a:endParaRPr lang="en-US" altLang="ko-KR" dirty="0"/>
          </a:p>
          <a:p>
            <a:pPr lvl="3"/>
            <a:r>
              <a:rPr lang="en-US" altLang="ko-KR" dirty="0"/>
              <a:t>Ajax </a:t>
            </a:r>
            <a:r>
              <a:rPr lang="ko-KR" altLang="en-US" dirty="0"/>
              <a:t>방식은 페이지를 전환하지 않고 서버에서 데이터를 받아와 사용자에게 보여 줄 수 있음</a:t>
            </a:r>
            <a:endParaRPr lang="en-US" altLang="ko-KR" dirty="0"/>
          </a:p>
          <a:p>
            <a:pPr lvl="1"/>
            <a:r>
              <a:rPr lang="en-US" altLang="ko-KR" dirty="0"/>
              <a:t>Ajax </a:t>
            </a:r>
            <a:r>
              <a:rPr lang="ko-KR" altLang="en-US" dirty="0"/>
              <a:t>방식 예</a:t>
            </a:r>
            <a:endParaRPr lang="en-US" altLang="ko-KR" dirty="0"/>
          </a:p>
          <a:p>
            <a:pPr marL="702000" lvl="3" indent="0">
              <a:buNone/>
            </a:pPr>
            <a:r>
              <a:rPr lang="ko-KR" altLang="en-US" dirty="0"/>
              <a:t>   </a:t>
            </a:r>
            <a:r>
              <a:rPr lang="ko-KR" altLang="en-US" dirty="0" err="1"/>
              <a:t>페이스북에서</a:t>
            </a:r>
            <a:r>
              <a:rPr lang="ko-KR" altLang="en-US" dirty="0"/>
              <a:t> 글을 입력하면 </a:t>
            </a:r>
            <a:endParaRPr lang="en-US" altLang="ko-KR" dirty="0"/>
          </a:p>
          <a:p>
            <a:pPr lvl="3"/>
            <a:r>
              <a:rPr lang="ko-KR" altLang="en-US" dirty="0"/>
              <a:t>페이지가 전환되는 것이 아니라 그냥 현재 페이지에 글이 입력되고</a:t>
            </a:r>
            <a:endParaRPr lang="en-US" altLang="ko-KR" dirty="0"/>
          </a:p>
          <a:p>
            <a:pPr lvl="3"/>
            <a:r>
              <a:rPr lang="ko-KR" altLang="en-US" dirty="0"/>
              <a:t>다른 사람이 글을 써도 페이지가 전환되지 않고 그냥 현재 페이지에 글이 추가 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78A986-F0A3-4FF4-8EFC-41C0FDD7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612" y="1264119"/>
            <a:ext cx="3474720" cy="2331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744299-E736-4386-B451-6919BE63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245" y="3754653"/>
            <a:ext cx="345186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7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자바스크립트의 활용</a:t>
            </a:r>
            <a:endParaRPr lang="en-US" altLang="ko-KR" dirty="0"/>
          </a:p>
          <a:p>
            <a:pPr lvl="1"/>
            <a:r>
              <a:rPr lang="ko-KR" altLang="en-US" dirty="0"/>
              <a:t>모바일 애플리케이션 개발</a:t>
            </a:r>
            <a:endParaRPr lang="en-US" altLang="ko-KR" dirty="0"/>
          </a:p>
          <a:p>
            <a:pPr lvl="2"/>
            <a:r>
              <a:rPr lang="ko-KR" altLang="en-US" dirty="0"/>
              <a:t>자바스크립트는 안드로이드 폰과 아이폰에서 구동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개의 애플리케이션으로 두 운영체제에서 실행 가능</a:t>
            </a:r>
            <a:endParaRPr lang="en-US" altLang="ko-KR" dirty="0"/>
          </a:p>
          <a:p>
            <a:pPr lvl="1"/>
            <a:r>
              <a:rPr lang="ko-KR" altLang="en-US" dirty="0"/>
              <a:t>데스크탑 애플리케이션 개발</a:t>
            </a:r>
            <a:endParaRPr lang="en-US" altLang="ko-KR" dirty="0"/>
          </a:p>
          <a:p>
            <a:pPr lvl="2"/>
            <a:r>
              <a:rPr lang="ko-KR" altLang="en-US" dirty="0"/>
              <a:t>모바일 애플리케이션을 자바스크립트로 만드는 일이 일반화 되자 다음과 같은 의견도 나왔음</a:t>
            </a:r>
            <a:r>
              <a:rPr lang="en-US" altLang="ko-KR" dirty="0"/>
              <a:t>.</a:t>
            </a:r>
          </a:p>
          <a:p>
            <a:pPr marL="542925" lvl="2" indent="0">
              <a:buNone/>
            </a:pPr>
            <a:r>
              <a:rPr lang="en-US" altLang="ko-KR" dirty="0"/>
              <a:t>   “</a:t>
            </a:r>
            <a:r>
              <a:rPr lang="ko-KR" altLang="en-US" dirty="0"/>
              <a:t>데스크탑 애플리케이션도 자바스크립트로 만들자</a:t>
            </a:r>
            <a:r>
              <a:rPr lang="en-US" altLang="ko-KR" dirty="0"/>
              <a:t>!“</a:t>
            </a:r>
          </a:p>
          <a:p>
            <a:pPr lvl="1"/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데이터 베이스 관리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272198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3 - </a:t>
            </a:r>
            <a:r>
              <a:rPr lang="ko-KR" altLang="en-US" b="1" dirty="0" err="1"/>
              <a:t>조건문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1605155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2"/>
            <a:r>
              <a:rPr lang="ko-KR" altLang="en-US" dirty="0"/>
              <a:t>서버와 클라이언트가 데이터를 주고 받을 때는 특정한 형식을 맞춰야 함</a:t>
            </a:r>
            <a:endParaRPr lang="en-US" altLang="ko-KR" dirty="0"/>
          </a:p>
          <a:p>
            <a:pPr lvl="3"/>
            <a:r>
              <a:rPr lang="ko-KR" altLang="en-US" dirty="0"/>
              <a:t>서버와 클라이언트가 통신할 때 자주 사용하는 파일 형식인 </a:t>
            </a:r>
            <a:r>
              <a:rPr lang="en-US" altLang="ko-KR" dirty="0"/>
              <a:t>CSV, XML, JSON</a:t>
            </a:r>
            <a:r>
              <a:rPr lang="ko-KR" altLang="en-US" dirty="0"/>
              <a:t>형식에 대해 알아보려고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21.2.1 CSV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en-US" altLang="ko-KR" dirty="0"/>
              <a:t>CSV(Comma Separated Values)</a:t>
            </a:r>
          </a:p>
          <a:p>
            <a:pPr lvl="3"/>
            <a:r>
              <a:rPr lang="ko-KR" altLang="en-US" dirty="0"/>
              <a:t>각 항목을 쉼표로 구분하는 데이터 표현 방법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조도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JSON </a:t>
            </a:r>
            <a:r>
              <a:rPr lang="ko-KR" altLang="en-US" dirty="0"/>
              <a:t>형식에 비해 데이터 표현 방식이 간단해서 많은 양의 데이터 전송에 적합</a:t>
            </a:r>
            <a:endParaRPr lang="en-US" altLang="ko-KR" dirty="0"/>
          </a:p>
          <a:p>
            <a:pPr lvl="4"/>
            <a:r>
              <a:rPr lang="ko-KR" altLang="en-US" dirty="0"/>
              <a:t>그러나 첫번째</a:t>
            </a:r>
            <a:r>
              <a:rPr lang="en-US" altLang="ko-KR" dirty="0"/>
              <a:t>, </a:t>
            </a:r>
            <a:r>
              <a:rPr lang="ko-KR" altLang="en-US" dirty="0"/>
              <a:t>두번째 </a:t>
            </a:r>
            <a:r>
              <a:rPr lang="en-US" altLang="ko-KR" dirty="0"/>
              <a:t>… </a:t>
            </a:r>
            <a:r>
              <a:rPr lang="ko-KR" altLang="en-US" dirty="0"/>
              <a:t> 데이터가 무엇을 의미하는지 다른 사람은 파악하기 어려움</a:t>
            </a:r>
            <a:endParaRPr lang="en-US" altLang="ko-KR" dirty="0"/>
          </a:p>
          <a:p>
            <a:pPr lvl="4"/>
            <a:r>
              <a:rPr lang="ko-KR" altLang="en-US" dirty="0"/>
              <a:t>심지어 개발자고 시간이 지나면 데이터의 의미를 쉽게 기억하기 어려움</a:t>
            </a:r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348A0-822D-41D9-AAAB-A3CFDA71CAD6}"/>
              </a:ext>
            </a:extLst>
          </p:cNvPr>
          <p:cNvSpPr/>
          <p:nvPr/>
        </p:nvSpPr>
        <p:spPr>
          <a:xfrm>
            <a:off x="1512565" y="2736031"/>
            <a:ext cx="2088232" cy="64807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23.6, 60, 530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23.8, 61, 531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23.7, 61, 532</a:t>
            </a:r>
          </a:p>
        </p:txBody>
      </p:sp>
    </p:spTree>
    <p:extLst>
      <p:ext uri="{BB962C8B-B14F-4D97-AF65-F5344CB8AC3E}">
        <p14:creationId xmlns:p14="http://schemas.microsoft.com/office/powerpoint/2010/main" val="4168250620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21.2.1 CSV(Comma Separated Values)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en-US" altLang="ko-KR" dirty="0" err="1"/>
              <a:t>aa</a:t>
            </a:r>
            <a:r>
              <a:rPr lang="en-US" altLang="ko-KR" dirty="0"/>
              <a:t>\</a:t>
            </a:r>
            <a:r>
              <a:rPr lang="en-US" altLang="ko-KR" dirty="0" err="1"/>
              <a:t>nbb</a:t>
            </a:r>
            <a:r>
              <a:rPr lang="en-US" altLang="ko-KR" dirty="0"/>
              <a:t>\</a:t>
            </a:r>
            <a:r>
              <a:rPr lang="en-US" altLang="ko-KR" dirty="0" err="1"/>
              <a:t>ncc</a:t>
            </a:r>
            <a:r>
              <a:rPr lang="en-US" altLang="ko-KR" dirty="0"/>
              <a:t>\n’</a:t>
            </a:r>
          </a:p>
          <a:p>
            <a:pPr lvl="3"/>
            <a:r>
              <a:rPr lang="en-US" altLang="ko-KR" dirty="0" err="1"/>
              <a:t>input.split</a:t>
            </a:r>
            <a:r>
              <a:rPr lang="en-US" altLang="ko-KR" dirty="0"/>
              <a:t>(‘\n’) </a:t>
            </a:r>
            <a:r>
              <a:rPr lang="en-US" altLang="ko-KR" dirty="0">
                <a:sym typeface="Wingdings" panose="05000000000000000000" pitchFamily="2" charset="2"/>
              </a:rPr>
              <a:t>[</a:t>
            </a:r>
          </a:p>
          <a:p>
            <a:pPr marL="702000" lvl="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                          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marL="702000" lvl="3" indent="0">
              <a:buNone/>
            </a:pPr>
            <a:r>
              <a:rPr lang="en-US" altLang="ko-KR" dirty="0"/>
              <a:t>                      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+ jQuery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</a:t>
            </a:r>
          </a:p>
          <a:p>
            <a:pPr marL="702000" lvl="3" indent="0">
              <a:buNone/>
            </a:pPr>
            <a:r>
              <a:rPr lang="en-US" altLang="ko-KR" dirty="0"/>
              <a:t>                            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 </a:t>
            </a:r>
            <a:endParaRPr lang="en-US" altLang="ko-KR" dirty="0"/>
          </a:p>
          <a:p>
            <a:pPr lvl="3"/>
            <a:r>
              <a:rPr lang="en-US" altLang="ko-KR" dirty="0"/>
              <a:t>input[0].split(‘,’) </a:t>
            </a:r>
            <a:r>
              <a:rPr lang="en-US" altLang="ko-KR" dirty="0">
                <a:sym typeface="Wingdings" panose="05000000000000000000" pitchFamily="2" charset="2"/>
              </a:rPr>
              <a:t> [‘</a:t>
            </a:r>
            <a:r>
              <a:rPr lang="ko-KR" altLang="en-US" dirty="0">
                <a:sym typeface="Wingdings" panose="05000000000000000000" pitchFamily="2" charset="2"/>
              </a:rPr>
              <a:t>모던 웹 디자인을 위한 </a:t>
            </a:r>
            <a:r>
              <a:rPr lang="en-US" altLang="ko-KR" dirty="0">
                <a:sym typeface="Wingdings" panose="05000000000000000000" pitchFamily="2" charset="2"/>
              </a:rPr>
              <a:t>HTML5 + CSS3 </a:t>
            </a:r>
            <a:r>
              <a:rPr lang="ko-KR" altLang="en-US" dirty="0">
                <a:sym typeface="Wingdings" panose="05000000000000000000" pitchFamily="2" charset="2"/>
              </a:rPr>
              <a:t>입문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 err="1">
                <a:sym typeface="Wingdings" panose="05000000000000000000" pitchFamily="2" charset="2"/>
              </a:rPr>
              <a:t>한빛미디어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>
                <a:sym typeface="Wingdings" panose="05000000000000000000" pitchFamily="2" charset="2"/>
              </a:rPr>
              <a:t>윤인성</a:t>
            </a:r>
            <a:r>
              <a:rPr lang="en-US" altLang="ko-KR" dirty="0">
                <a:sym typeface="Wingdings" panose="05000000000000000000" pitchFamily="2" charset="2"/>
              </a:rPr>
              <a:t>‘, ‘30000</a:t>
            </a:r>
            <a:r>
              <a:rPr lang="ko-KR" altLang="en-US" dirty="0">
                <a:sym typeface="Wingdings" panose="05000000000000000000" pitchFamily="2" charset="2"/>
              </a:rPr>
              <a:t>원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348A0-822D-41D9-AAAB-A3CFDA71CAD6}"/>
              </a:ext>
            </a:extLst>
          </p:cNvPr>
          <p:cNvSpPr/>
          <p:nvPr/>
        </p:nvSpPr>
        <p:spPr>
          <a:xfrm>
            <a:off x="1080517" y="1578037"/>
            <a:ext cx="7416824" cy="25782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input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+ jQuery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input.split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(‘\n’);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].split(‘,’);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 var j = 0; j&lt;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].length;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j++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][j].trim(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651727296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21.2.1 CSV(Comma Separated Values)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348A0-822D-41D9-AAAB-A3CFDA71CAD6}"/>
              </a:ext>
            </a:extLst>
          </p:cNvPr>
          <p:cNvSpPr/>
          <p:nvPr/>
        </p:nvSpPr>
        <p:spPr>
          <a:xfrm>
            <a:off x="1080517" y="1578037"/>
            <a:ext cx="6552728" cy="25782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input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+ jQuery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console.log(input)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input.split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(‘\n’);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].split(‘,’);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 var j = 0; j&lt;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].length;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j++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][j].trim(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27919C-8575-48DC-B6B7-1E93C0B3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33" y="4329717"/>
            <a:ext cx="4114800" cy="438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245F57-25AD-4CF7-A918-B37CBAE436EA}"/>
              </a:ext>
            </a:extLst>
          </p:cNvPr>
          <p:cNvSpPr/>
          <p:nvPr/>
        </p:nvSpPr>
        <p:spPr>
          <a:xfrm>
            <a:off x="1078339" y="4294742"/>
            <a:ext cx="6552728" cy="47312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79072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21.2.1 CSV(Comma Separated Values)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ko-KR" altLang="en-US" dirty="0"/>
              <a:t>예제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348A0-822D-41D9-AAAB-A3CFDA71CAD6}"/>
              </a:ext>
            </a:extLst>
          </p:cNvPr>
          <p:cNvSpPr/>
          <p:nvPr/>
        </p:nvSpPr>
        <p:spPr>
          <a:xfrm>
            <a:off x="1080517" y="1578037"/>
            <a:ext cx="6552728" cy="303020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input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+ jQuery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+=‘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\n’;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</a:rPr>
              <a:t>console.log(input)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input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input.split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(‘\n’);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input.length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alert( input[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].split(‘,’);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for( var j = 0; j&lt;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].length;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j++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  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 = input[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][j].trim(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console.log(input)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D90025-4BB8-4CD5-9AE4-0DEE7A83B576}"/>
              </a:ext>
            </a:extLst>
          </p:cNvPr>
          <p:cNvSpPr/>
          <p:nvPr/>
        </p:nvSpPr>
        <p:spPr>
          <a:xfrm>
            <a:off x="1078339" y="4705885"/>
            <a:ext cx="6552728" cy="10491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A4A108-0DD0-46B1-BE7D-5367A2C1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71" y="4733577"/>
            <a:ext cx="54387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47191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21.2.2 XML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en-US" altLang="ko-KR" dirty="0"/>
              <a:t>CSV </a:t>
            </a:r>
            <a:r>
              <a:rPr lang="ko-KR" altLang="en-US" dirty="0"/>
              <a:t>형식은 각각의 데이터가 무엇을 나타내는지 알기 힘들어 많은 개발자들이 다른 방식으로 데이터를 표현하는 방법을 강구</a:t>
            </a:r>
            <a:endParaRPr lang="en-US" altLang="ko-KR" dirty="0"/>
          </a:p>
          <a:p>
            <a:pPr lvl="2"/>
            <a:r>
              <a:rPr lang="en-US" altLang="ko-KR" dirty="0"/>
              <a:t>XML </a:t>
            </a:r>
            <a:r>
              <a:rPr lang="ko-KR" altLang="en-US" dirty="0"/>
              <a:t>형식은 </a:t>
            </a:r>
            <a:r>
              <a:rPr lang="en-US" altLang="ko-KR" dirty="0"/>
              <a:t>HTML </a:t>
            </a:r>
            <a:r>
              <a:rPr lang="ko-KR" altLang="en-US" dirty="0"/>
              <a:t>형식처럼 태그로 데이터를 표현</a:t>
            </a:r>
            <a:endParaRPr lang="en-US" altLang="ko-KR" dirty="0"/>
          </a:p>
          <a:p>
            <a:pPr lvl="2"/>
            <a:r>
              <a:rPr lang="en-US" altLang="ko-KR" dirty="0"/>
              <a:t>XML </a:t>
            </a:r>
            <a:r>
              <a:rPr lang="ko-KR" altLang="en-US" dirty="0"/>
              <a:t>형식의 데이터 표현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2DE4D-251A-42FD-8E68-1C4E4D07609F}"/>
              </a:ext>
            </a:extLst>
          </p:cNvPr>
          <p:cNvSpPr/>
          <p:nvPr/>
        </p:nvSpPr>
        <p:spPr>
          <a:xfrm>
            <a:off x="1008509" y="2159967"/>
            <a:ext cx="6552728" cy="388843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&lt;?xml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version=“1.0”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encoding=“utf-8” ?&gt;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&lt;books&gt;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&lt;name&gt;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&lt;publisher&gt;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&lt;/publisher&gt;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&lt;author&gt;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&lt;price&gt;30000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&lt;/price&gt;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&lt;name&gt;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+ jQuery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&lt;publisher&gt;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&lt;/publisher&gt;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&lt;author&gt;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&lt;price&gt;32000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&lt;/price&gt;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&lt;name&gt;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&lt;/name&gt;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&lt;publisher&gt;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&lt;/publisher&gt;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&lt;author&gt;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윤인성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&lt;price&gt;28000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&lt;/price&gt;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&lt;/book&gt;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&lt;/books&gt;</a:t>
            </a:r>
          </a:p>
        </p:txBody>
      </p:sp>
      <p:sp>
        <p:nvSpPr>
          <p:cNvPr id="7" name="폭발: 14pt 6">
            <a:extLst>
              <a:ext uri="{FF2B5EF4-FFF2-40B4-BE49-F238E27FC236}">
                <a16:creationId xmlns:a16="http://schemas.microsoft.com/office/drawing/2014/main" id="{95197BFE-E2CF-4458-9F81-3575F792BE91}"/>
              </a:ext>
            </a:extLst>
          </p:cNvPr>
          <p:cNvSpPr/>
          <p:nvPr/>
        </p:nvSpPr>
        <p:spPr>
          <a:xfrm>
            <a:off x="5256981" y="2535493"/>
            <a:ext cx="5904656" cy="2720818"/>
          </a:xfrm>
          <a:prstGeom prst="irregularSeal2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일부분만 보아도 각각의 데이터가 어떤 의미인지 알 수 있음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단점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정보 이외의 문자가 많이 </a:t>
            </a:r>
            <a:r>
              <a:rPr lang="ko-KR" altLang="en-US" sz="1100" b="1" dirty="0" err="1">
                <a:solidFill>
                  <a:schemeClr val="tx1"/>
                </a:solidFill>
              </a:rPr>
              <a:t>들어감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21.2.3 JSON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en-US" altLang="ko-KR" dirty="0"/>
              <a:t>CSV</a:t>
            </a:r>
            <a:r>
              <a:rPr lang="ko-KR" altLang="en-US" dirty="0"/>
              <a:t>와 </a:t>
            </a:r>
            <a:r>
              <a:rPr lang="en-US" altLang="ko-KR" dirty="0"/>
              <a:t>XML </a:t>
            </a:r>
            <a:r>
              <a:rPr lang="ko-KR" altLang="en-US" dirty="0"/>
              <a:t>형식의 단점을 보완한 </a:t>
            </a:r>
            <a:r>
              <a:rPr lang="en-US" altLang="ko-KR" dirty="0"/>
              <a:t>JSON(JavaScript Object Notation)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2"/>
            <a:r>
              <a:rPr lang="ko-KR" altLang="en-US" dirty="0"/>
              <a:t>자바스크립트에서 사용하는 객체 형태로 데이터를 표현하는 방법</a:t>
            </a:r>
            <a:endParaRPr lang="en-US" altLang="ko-KR" dirty="0"/>
          </a:p>
          <a:p>
            <a:pPr lvl="3"/>
            <a:r>
              <a:rPr lang="en-US" altLang="ko-KR" dirty="0"/>
              <a:t>Ajax</a:t>
            </a:r>
            <a:r>
              <a:rPr lang="ko-KR" altLang="en-US" dirty="0"/>
              <a:t>를 사용할 때 거의 표준으로 사용되는 데이터 표현 방식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ko-KR" altLang="en-US" dirty="0"/>
              <a:t>문자열을 </a:t>
            </a:r>
            <a:r>
              <a:rPr lang="en-US" altLang="ko-KR" dirty="0"/>
              <a:t>“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/>
              <a:t>로만 표현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JSON</a:t>
            </a:r>
            <a:r>
              <a:rPr lang="ko-KR" altLang="en-US" dirty="0"/>
              <a:t>에는 객체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불</a:t>
            </a:r>
            <a:r>
              <a:rPr lang="en-US" altLang="ko-KR" dirty="0"/>
              <a:t>, null </a:t>
            </a:r>
            <a:r>
              <a:rPr lang="ko-KR" altLang="en-US" dirty="0"/>
              <a:t>만 들어갈 수 있음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2DE4D-251A-42FD-8E68-1C4E4D07609F}"/>
              </a:ext>
            </a:extLst>
          </p:cNvPr>
          <p:cNvSpPr/>
          <p:nvPr/>
        </p:nvSpPr>
        <p:spPr>
          <a:xfrm>
            <a:off x="1224532" y="2205731"/>
            <a:ext cx="9361041" cy="9623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{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“price” : “30000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{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“price” : “32000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},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{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“price” : “25000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9338576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21.2 </a:t>
            </a:r>
            <a:r>
              <a:rPr lang="ko-KR" altLang="en-US" dirty="0"/>
              <a:t>데이터 전송 형식</a:t>
            </a:r>
            <a:endParaRPr lang="en-US" altLang="ko-KR" dirty="0"/>
          </a:p>
          <a:p>
            <a:pPr lvl="1"/>
            <a:r>
              <a:rPr lang="en-US" altLang="ko-KR" dirty="0"/>
              <a:t>21.2.3 JSON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CSV</a:t>
            </a:r>
            <a:r>
              <a:rPr lang="ko-KR" altLang="en-US" dirty="0"/>
              <a:t> 형식에 비해 가독성 우수</a:t>
            </a:r>
            <a:r>
              <a:rPr lang="en-US" altLang="ko-KR" dirty="0"/>
              <a:t>, XML </a:t>
            </a:r>
            <a:r>
              <a:rPr lang="ko-KR" altLang="en-US" dirty="0"/>
              <a:t>형식에 비해 적은 용량으로 데이터 전송 그러므로 최근에 많이 사용되고 있음</a:t>
            </a:r>
            <a:endParaRPr lang="en-US" altLang="ko-KR" dirty="0"/>
          </a:p>
          <a:p>
            <a:pPr lvl="2"/>
            <a:r>
              <a:rPr lang="ko-KR" altLang="en-US" dirty="0"/>
              <a:t>그러나 데이터 양이 매우 많아지면 데이터 추출 속도가 현저하게 떨어짐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많은 양의 데이터 전송에는 </a:t>
            </a:r>
            <a:r>
              <a:rPr lang="en-US" altLang="ko-KR" dirty="0">
                <a:sym typeface="Wingdings" panose="05000000000000000000" pitchFamily="2" charset="2"/>
              </a:rPr>
              <a:t>CSV </a:t>
            </a:r>
            <a:r>
              <a:rPr lang="ko-KR" altLang="en-US" dirty="0">
                <a:sym typeface="Wingdings" panose="05000000000000000000" pitchFamily="2" charset="2"/>
              </a:rPr>
              <a:t>형식을 추천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2DE4D-251A-42FD-8E68-1C4E4D07609F}"/>
              </a:ext>
            </a:extLst>
          </p:cNvPr>
          <p:cNvSpPr/>
          <p:nvPr/>
        </p:nvSpPr>
        <p:spPr>
          <a:xfrm>
            <a:off x="1042439" y="1370993"/>
            <a:ext cx="9361041" cy="316523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[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 디자인을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HTML5 + CSS3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“price” : “30000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},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 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JavaScript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입문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“price” : “32000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}, {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“name”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모던 웹을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위한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Node.js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프로그래밍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“publisher” :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itchFamily="50" charset="-127"/>
              </a:rPr>
              <a:t>한빛미디어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auther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: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유인성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”,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“price” : “25000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원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”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2302206743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21.3 Node.js </a:t>
            </a:r>
            <a:r>
              <a:rPr lang="ko-KR" altLang="en-US" dirty="0"/>
              <a:t>개요와 설치</a:t>
            </a:r>
            <a:endParaRPr lang="en-US" altLang="ko-KR" dirty="0"/>
          </a:p>
          <a:p>
            <a:pPr lvl="2"/>
            <a:r>
              <a:rPr lang="en-US" altLang="ko-KR" dirty="0"/>
              <a:t>2008</a:t>
            </a:r>
            <a:r>
              <a:rPr lang="ko-KR" altLang="en-US" dirty="0"/>
              <a:t>년에 크롬 웹 브라우저가 출시되면서 자바스크립트의 속도가 빨라지자 웹 브라우저가 아닌 곳에서 자바스크립트를 쓸 수 있게 만들자는 의견이</a:t>
            </a:r>
            <a:r>
              <a:rPr lang="en-US" altLang="ko-KR" dirty="0"/>
              <a:t> </a:t>
            </a:r>
            <a:r>
              <a:rPr lang="ko-KR" altLang="en-US" dirty="0"/>
              <a:t>나왔음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를 사용하면 웹 브라우저가 아닌 곳에서 자바스크립트로 프로그램을 개발 할 수 있음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 – Node.js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https://nodejs.org</a:t>
            </a:r>
            <a:r>
              <a:rPr lang="en-US" altLang="ko-KR" dirty="0"/>
              <a:t>)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3"/>
            <a:r>
              <a:rPr lang="en-US" altLang="ko-KR" dirty="0"/>
              <a:t>LTS </a:t>
            </a:r>
            <a:r>
              <a:rPr lang="ko-KR" altLang="en-US" dirty="0"/>
              <a:t>버전</a:t>
            </a:r>
            <a:r>
              <a:rPr lang="en-US" altLang="ko-KR" dirty="0"/>
              <a:t>/Current </a:t>
            </a:r>
            <a:r>
              <a:rPr lang="ko-KR" altLang="en-US" dirty="0"/>
              <a:t>버전 중 </a:t>
            </a:r>
            <a:r>
              <a:rPr lang="en-US" altLang="ko-KR" dirty="0"/>
              <a:t>LTS </a:t>
            </a:r>
            <a:r>
              <a:rPr lang="ko-KR" altLang="en-US" dirty="0"/>
              <a:t>버전 선택</a:t>
            </a:r>
            <a:endParaRPr lang="en-US" altLang="ko-KR" dirty="0"/>
          </a:p>
          <a:p>
            <a:pPr lvl="3"/>
            <a:r>
              <a:rPr lang="ko-KR" altLang="en-US" dirty="0"/>
              <a:t>다운</a:t>
            </a:r>
            <a:r>
              <a:rPr lang="en-US" altLang="ko-KR" dirty="0"/>
              <a:t> </a:t>
            </a:r>
            <a:r>
              <a:rPr lang="ko-KR" altLang="en-US" dirty="0" err="1"/>
              <a:t>로드된</a:t>
            </a:r>
            <a:r>
              <a:rPr lang="ko-KR" altLang="en-US" dirty="0"/>
              <a:t> </a:t>
            </a:r>
            <a:r>
              <a:rPr lang="en-US" altLang="ko-KR" dirty="0"/>
              <a:t>“node-v20.10.x-x64.msi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75" y="1871935"/>
            <a:ext cx="5022281" cy="3757184"/>
          </a:xfrm>
          <a:prstGeom prst="rect">
            <a:avLst/>
          </a:prstGeom>
        </p:spPr>
      </p:pic>
      <p:sp>
        <p:nvSpPr>
          <p:cNvPr id="10" name="번개 9">
            <a:extLst>
              <a:ext uri="{FF2B5EF4-FFF2-40B4-BE49-F238E27FC236}">
                <a16:creationId xmlns:a16="http://schemas.microsoft.com/office/drawing/2014/main" id="{FF7F8647-C2B9-45AC-8C1F-9AECB13BD596}"/>
              </a:ext>
            </a:extLst>
          </p:cNvPr>
          <p:cNvSpPr/>
          <p:nvPr/>
        </p:nvSpPr>
        <p:spPr>
          <a:xfrm>
            <a:off x="5723358" y="4248199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48931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21.3 Node.js </a:t>
            </a:r>
            <a:r>
              <a:rPr lang="ko-KR" altLang="en-US" dirty="0"/>
              <a:t>개요와 설치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r>
              <a:rPr lang="en-US" altLang="ko-KR" dirty="0"/>
              <a:t>Setup </a:t>
            </a:r>
            <a:r>
              <a:rPr lang="ko-KR" altLang="en-US" dirty="0"/>
              <a:t>창에서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4"/>
            <a:r>
              <a:rPr lang="en-US" altLang="ko-KR" dirty="0"/>
              <a:t>End-User License Agreement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I accept the terms the License Agreement </a:t>
            </a:r>
            <a:r>
              <a:rPr lang="ko-KR" altLang="en-US" dirty="0"/>
              <a:t>체크 </a:t>
            </a:r>
            <a:r>
              <a:rPr lang="en-US" altLang="ko-KR" dirty="0">
                <a:sym typeface="Wingdings" panose="05000000000000000000" pitchFamily="2" charset="2"/>
              </a:rPr>
              <a:t> Next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Destination Folder  Next</a:t>
            </a:r>
            <a:r>
              <a:rPr lang="ko-KR" altLang="en-US" dirty="0">
                <a:sym typeface="Wingdings" panose="05000000000000000000" pitchFamily="2" charset="2"/>
              </a:rPr>
              <a:t>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248B1-D150-4F47-816B-C93D9ADA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26" y="2449418"/>
            <a:ext cx="2828925" cy="2211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A3DE9-81A3-4F89-ABA9-7B7183C2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74" y="2907846"/>
            <a:ext cx="2828925" cy="2211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ECE9C5-E544-4B8D-9665-492E171D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35" y="3385521"/>
            <a:ext cx="2828925" cy="2211705"/>
          </a:xfrm>
          <a:prstGeom prst="rect">
            <a:avLst/>
          </a:prstGeom>
        </p:spPr>
      </p:pic>
      <p:sp>
        <p:nvSpPr>
          <p:cNvPr id="11" name="번개 10">
            <a:extLst>
              <a:ext uri="{FF2B5EF4-FFF2-40B4-BE49-F238E27FC236}">
                <a16:creationId xmlns:a16="http://schemas.microsoft.com/office/drawing/2014/main" id="{68CD9C60-9480-468D-96ED-2FF239E51C9C}"/>
              </a:ext>
            </a:extLst>
          </p:cNvPr>
          <p:cNvSpPr/>
          <p:nvPr/>
        </p:nvSpPr>
        <p:spPr>
          <a:xfrm>
            <a:off x="3823223" y="4244103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>
            <a:extLst>
              <a:ext uri="{FF2B5EF4-FFF2-40B4-BE49-F238E27FC236}">
                <a16:creationId xmlns:a16="http://schemas.microsoft.com/office/drawing/2014/main" id="{BDAA72CC-076F-4F1E-85B3-168FB96A831C}"/>
              </a:ext>
            </a:extLst>
          </p:cNvPr>
          <p:cNvSpPr/>
          <p:nvPr/>
        </p:nvSpPr>
        <p:spPr>
          <a:xfrm>
            <a:off x="4338521" y="4439190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번개 12">
            <a:extLst>
              <a:ext uri="{FF2B5EF4-FFF2-40B4-BE49-F238E27FC236}">
                <a16:creationId xmlns:a16="http://schemas.microsoft.com/office/drawing/2014/main" id="{8E12E157-BD7A-40E7-88E0-A5B5B953AD4E}"/>
              </a:ext>
            </a:extLst>
          </p:cNvPr>
          <p:cNvSpPr/>
          <p:nvPr/>
        </p:nvSpPr>
        <p:spPr>
          <a:xfrm>
            <a:off x="5983463" y="4690297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번개 13">
            <a:extLst>
              <a:ext uri="{FF2B5EF4-FFF2-40B4-BE49-F238E27FC236}">
                <a16:creationId xmlns:a16="http://schemas.microsoft.com/office/drawing/2014/main" id="{445643A8-220F-4C21-96C3-CD52CEC83730}"/>
              </a:ext>
            </a:extLst>
          </p:cNvPr>
          <p:cNvSpPr/>
          <p:nvPr/>
        </p:nvSpPr>
        <p:spPr>
          <a:xfrm>
            <a:off x="8287719" y="5157271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52732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21.3 Node.js </a:t>
            </a:r>
            <a:r>
              <a:rPr lang="ko-KR" altLang="en-US" dirty="0"/>
              <a:t>개요와 설치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r>
              <a:rPr lang="en-US" altLang="ko-KR" dirty="0"/>
              <a:t>Setup </a:t>
            </a:r>
            <a:r>
              <a:rPr lang="ko-KR" altLang="en-US" dirty="0"/>
              <a:t>창에서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4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Custom Setup – Add to PATH / Entire feature will be installed on local hard drive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확인 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Next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클릭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altLang="ko-KR" dirty="0"/>
              <a:t>Tools for Native Modules – 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4"/>
            <a:r>
              <a:rPr lang="en-US" altLang="ko-KR" dirty="0"/>
              <a:t>Ready to install Node.js – Install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4"/>
            <a:r>
              <a:rPr lang="en-US" altLang="ko-KR" dirty="0"/>
              <a:t>Completed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Node.js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 </a:t>
            </a:r>
            <a:r>
              <a:rPr lang="en-US" altLang="ko-KR" dirty="0"/>
              <a:t>Wizard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945D87-E945-45DD-BA3B-85850C9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87" y="2913771"/>
            <a:ext cx="2828925" cy="2211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CF85D2-B2B1-4547-9226-C77AB517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51" y="3240087"/>
            <a:ext cx="2828925" cy="22117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AA3C6E-01D4-4ACB-B02C-447652E3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93" y="3600127"/>
            <a:ext cx="2828925" cy="2211705"/>
          </a:xfrm>
          <a:prstGeom prst="rect">
            <a:avLst/>
          </a:prstGeom>
        </p:spPr>
      </p:pic>
      <p:sp>
        <p:nvSpPr>
          <p:cNvPr id="21" name="번개 20">
            <a:extLst>
              <a:ext uri="{FF2B5EF4-FFF2-40B4-BE49-F238E27FC236}">
                <a16:creationId xmlns:a16="http://schemas.microsoft.com/office/drawing/2014/main" id="{098CA6E0-089D-4356-9439-03A7257AFCF8}"/>
              </a:ext>
            </a:extLst>
          </p:cNvPr>
          <p:cNvSpPr/>
          <p:nvPr/>
        </p:nvSpPr>
        <p:spPr>
          <a:xfrm>
            <a:off x="3312765" y="4672339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EF85BD17-CD8E-49B3-AE19-65B20A06FAE5}"/>
              </a:ext>
            </a:extLst>
          </p:cNvPr>
          <p:cNvSpPr/>
          <p:nvPr/>
        </p:nvSpPr>
        <p:spPr>
          <a:xfrm>
            <a:off x="5502283" y="5020507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7849269" y="5392873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32" y="1282130"/>
            <a:ext cx="2829320" cy="22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5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불 표현식이 </a:t>
            </a:r>
            <a:r>
              <a:rPr lang="en-US" altLang="ko-KR" dirty="0"/>
              <a:t>true</a:t>
            </a:r>
            <a:r>
              <a:rPr lang="ko-KR" altLang="en-US" dirty="0"/>
              <a:t>면 중괄호가 감싸고 있는 코드를 실행하고 </a:t>
            </a:r>
            <a:r>
              <a:rPr lang="en-US" altLang="ko-KR" dirty="0"/>
              <a:t>false</a:t>
            </a:r>
            <a:r>
              <a:rPr lang="ko-KR" altLang="en-US" dirty="0"/>
              <a:t>면 중괄호가 감싸고 있는 코드를 무시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2"/>
            <a:r>
              <a:rPr lang="ko-KR" altLang="en-US" dirty="0"/>
              <a:t>예상 되는 실행 결과는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967619-F72F-4240-9136-DF3F26EC8E77}"/>
              </a:ext>
            </a:extLst>
          </p:cNvPr>
          <p:cNvSpPr/>
          <p:nvPr/>
        </p:nvSpPr>
        <p:spPr>
          <a:xfrm>
            <a:off x="2484982" y="1451014"/>
            <a:ext cx="6138104" cy="720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if(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불 값인 표현식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E3D74-BA53-499C-9090-0D58130596E7}"/>
              </a:ext>
            </a:extLst>
          </p:cNvPr>
          <p:cNvSpPr/>
          <p:nvPr/>
        </p:nvSpPr>
        <p:spPr>
          <a:xfrm>
            <a:off x="2520677" y="3041601"/>
            <a:ext cx="6138104" cy="174573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 // if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조건문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if (237 &lt; 100) {   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//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표현식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“237 &lt; 100”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이 참일 때 실행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alert( ‘237 &gt; 100 =&gt;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ture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종료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608415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21.3 Node.js </a:t>
            </a:r>
            <a:r>
              <a:rPr lang="ko-KR" altLang="en-US" dirty="0"/>
              <a:t>개요와 설치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Node.js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 lvl="3"/>
            <a:r>
              <a:rPr lang="en-US" altLang="ko-KR" dirty="0" err="1"/>
              <a:t>cmd</a:t>
            </a:r>
            <a:r>
              <a:rPr lang="ko-KR" altLang="en-US" dirty="0"/>
              <a:t> 창에서 </a:t>
            </a:r>
            <a:r>
              <a:rPr lang="en-US" altLang="ko-KR" dirty="0"/>
              <a:t>node –v </a:t>
            </a:r>
            <a:r>
              <a:rPr lang="ko-KR" altLang="en-US" dirty="0"/>
              <a:t>명령을 입력하고 </a:t>
            </a:r>
            <a:r>
              <a:rPr lang="en-US" altLang="ko-KR" dirty="0"/>
              <a:t>node </a:t>
            </a:r>
            <a:r>
              <a:rPr lang="ko-KR" altLang="en-US" dirty="0"/>
              <a:t>버전 확인</a:t>
            </a:r>
            <a:endParaRPr lang="en-US" altLang="ko-KR" dirty="0"/>
          </a:p>
          <a:p>
            <a:pPr lvl="3"/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</a:t>
            </a:r>
            <a:r>
              <a:rPr lang="en-US" altLang="ko-KR" dirty="0" err="1"/>
              <a:t>npm</a:t>
            </a:r>
            <a:r>
              <a:rPr lang="en-US" altLang="ko-KR" dirty="0"/>
              <a:t> –v </a:t>
            </a:r>
            <a:r>
              <a:rPr lang="ko-KR" altLang="en-US" dirty="0"/>
              <a:t>명령을 입력하고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13A2C-BDAF-407B-84FF-5170CC8A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87" y="2225675"/>
            <a:ext cx="43053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041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21.3 Node.js </a:t>
            </a:r>
            <a:r>
              <a:rPr lang="ko-KR" altLang="en-US" dirty="0"/>
              <a:t>개요와 설치</a:t>
            </a:r>
            <a:endParaRPr lang="en-US" altLang="ko-KR" dirty="0"/>
          </a:p>
          <a:p>
            <a:pPr lvl="1"/>
            <a:r>
              <a:rPr lang="en-US" altLang="ko-KR" dirty="0"/>
              <a:t>Visual Studio Code</a:t>
            </a:r>
            <a:r>
              <a:rPr lang="ko-KR" altLang="en-US" dirty="0"/>
              <a:t>로 개발 환경 구축</a:t>
            </a:r>
            <a:endParaRPr lang="en-US" altLang="ko-KR" dirty="0"/>
          </a:p>
          <a:p>
            <a:pPr lvl="2"/>
            <a:r>
              <a:rPr lang="ko-KR" altLang="en-US" dirty="0"/>
              <a:t>여기</a:t>
            </a:r>
            <a:r>
              <a:rPr lang="en-US" altLang="ko-KR" dirty="0"/>
              <a:t>( </a:t>
            </a:r>
            <a:r>
              <a:rPr lang="en-US" altLang="ko-KR" dirty="0">
                <a:hlinkClick r:id="rId2"/>
              </a:rPr>
              <a:t>http://code.visualstudio.com</a:t>
            </a:r>
            <a:r>
              <a:rPr lang="en-US" altLang="ko-KR" dirty="0"/>
              <a:t> ) </a:t>
            </a:r>
            <a:r>
              <a:rPr lang="ko-KR" altLang="en-US" dirty="0"/>
              <a:t>접속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다운 로드 클릭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후 잠시 대기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다운로드 받은 파일 실행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설치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87" y="1655911"/>
            <a:ext cx="6635115" cy="398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번개 7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2304653" y="3312095"/>
            <a:ext cx="216024" cy="221933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88390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–</a:t>
            </a:r>
            <a:r>
              <a:rPr lang="ko-KR" altLang="en-US" dirty="0"/>
              <a:t> </a:t>
            </a:r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World!</a:t>
            </a:r>
          </a:p>
          <a:p>
            <a:pPr lvl="1"/>
            <a:r>
              <a:rPr lang="en-US" altLang="ko-KR" dirty="0"/>
              <a:t>Visual Studio Code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ko-KR" altLang="en-US" dirty="0"/>
              <a:t>메뉴의</a:t>
            </a:r>
            <a:r>
              <a:rPr lang="en-US" altLang="ko-KR" dirty="0"/>
              <a:t> </a:t>
            </a:r>
            <a:r>
              <a:rPr lang="en-US" altLang="ko-KR" dirty="0" err="1"/>
              <a:t>File|Add</a:t>
            </a:r>
            <a:r>
              <a:rPr lang="en-US" altLang="ko-KR" dirty="0"/>
              <a:t> Folder to Workspace… </a:t>
            </a:r>
            <a:r>
              <a:rPr lang="ko-KR" altLang="en-US" dirty="0"/>
              <a:t>선택해서 임의의 폴더를 하나 생성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Node.js)</a:t>
            </a:r>
          </a:p>
          <a:p>
            <a:pPr lvl="2"/>
            <a:r>
              <a:rPr lang="en-US" altLang="ko-KR" dirty="0"/>
              <a:t>Node.js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New File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파일명 </a:t>
            </a:r>
            <a:r>
              <a:rPr lang="en-US" altLang="ko-KR" dirty="0">
                <a:sym typeface="Wingdings" panose="05000000000000000000" pitchFamily="2" charset="2"/>
              </a:rPr>
              <a:t>“Hello.js” </a:t>
            </a:r>
            <a:r>
              <a:rPr lang="ko-KR" altLang="en-US" dirty="0">
                <a:sym typeface="Wingdings" panose="05000000000000000000" pitchFamily="2" charset="2"/>
              </a:rPr>
              <a:t>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작성 </a:t>
            </a:r>
            <a:r>
              <a:rPr lang="en-US" altLang="ko-KR" dirty="0">
                <a:sym typeface="Wingdings" panose="05000000000000000000" pitchFamily="2" charset="2"/>
              </a:rPr>
              <a:t>: console.log(‘Hello World!’); </a:t>
            </a:r>
            <a:r>
              <a:rPr lang="ko-KR" altLang="en-US" dirty="0">
                <a:sym typeface="Wingdings" panose="05000000000000000000" pitchFamily="2" charset="2"/>
              </a:rPr>
              <a:t>후 저장 </a:t>
            </a:r>
            <a:r>
              <a:rPr lang="en-US" altLang="ko-KR" dirty="0">
                <a:sym typeface="Wingdings" panose="05000000000000000000" pitchFamily="2" charset="2"/>
              </a:rPr>
              <a:t>(Ctrl + s)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Visual Studio Code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ko-KR" altLang="en-US" dirty="0" err="1">
                <a:sym typeface="Wingdings" panose="05000000000000000000" pitchFamily="2" charset="2"/>
              </a:rPr>
              <a:t>실행어</a:t>
            </a:r>
            <a:r>
              <a:rPr lang="ko-KR" altLang="en-US" dirty="0">
                <a:sym typeface="Wingdings" panose="05000000000000000000" pitchFamily="2" charset="2"/>
              </a:rPr>
              <a:t> 있는 상태에서 </a:t>
            </a:r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를 설치했다면 </a:t>
            </a:r>
            <a:r>
              <a:rPr lang="en-US" altLang="ko-KR" dirty="0">
                <a:sym typeface="Wingdings" panose="05000000000000000000" pitchFamily="2" charset="2"/>
              </a:rPr>
              <a:t>Visual Studio Code</a:t>
            </a:r>
            <a:r>
              <a:rPr lang="ko-KR" altLang="en-US" dirty="0">
                <a:sym typeface="Wingdings" panose="05000000000000000000" pitchFamily="2" charset="2"/>
              </a:rPr>
              <a:t>를 종료 후 다시 시작 할 것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13" y="2558342"/>
            <a:ext cx="2220587" cy="15861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76" y="2880047"/>
            <a:ext cx="2169145" cy="1483250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882401" y="2880047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2113146" y="3614447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7" y="3182464"/>
            <a:ext cx="4324954" cy="1790950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4032845" y="4183297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764" y="3544032"/>
            <a:ext cx="2886478" cy="1638529"/>
          </a:xfrm>
          <a:prstGeom prst="rect">
            <a:avLst/>
          </a:prstGeom>
        </p:spPr>
      </p:pic>
      <p:sp>
        <p:nvSpPr>
          <p:cNvPr id="15" name="번개 14">
            <a:extLst>
              <a:ext uri="{FF2B5EF4-FFF2-40B4-BE49-F238E27FC236}">
                <a16:creationId xmlns:a16="http://schemas.microsoft.com/office/drawing/2014/main" id="{7A35AB27-AE65-401B-A478-97D10E00F76F}"/>
              </a:ext>
            </a:extLst>
          </p:cNvPr>
          <p:cNvSpPr/>
          <p:nvPr/>
        </p:nvSpPr>
        <p:spPr>
          <a:xfrm>
            <a:off x="5602875" y="4536231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651" y="4268493"/>
            <a:ext cx="286742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07045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–</a:t>
            </a:r>
            <a:r>
              <a:rPr lang="ko-KR" altLang="en-US" dirty="0"/>
              <a:t> </a:t>
            </a:r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World!</a:t>
            </a:r>
          </a:p>
          <a:p>
            <a:pPr lvl="1"/>
            <a:r>
              <a:rPr lang="en-US" altLang="ko-KR" dirty="0"/>
              <a:t>Visual Studio Code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ko-KR" altLang="en-US" dirty="0"/>
              <a:t>메뉴의</a:t>
            </a:r>
            <a:r>
              <a:rPr lang="en-US" altLang="ko-KR" dirty="0"/>
              <a:t> </a:t>
            </a:r>
            <a:r>
              <a:rPr lang="en-US" altLang="ko-KR" dirty="0" err="1"/>
              <a:t>Terminal|New</a:t>
            </a:r>
            <a:r>
              <a:rPr lang="en-US" altLang="ko-KR" dirty="0"/>
              <a:t> </a:t>
            </a:r>
            <a:r>
              <a:rPr lang="en-US" altLang="ko-KR" dirty="0" err="1"/>
              <a:t>Termianl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ko-KR" altLang="en-US" dirty="0"/>
              <a:t>터미널 창에서 </a:t>
            </a:r>
            <a:r>
              <a:rPr lang="en-US" altLang="ko-KR" dirty="0"/>
              <a:t>node hello.js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32" y="2087959"/>
            <a:ext cx="6154009" cy="102884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6DBF2C-0AB3-4844-A3EC-EF8751A14981}"/>
              </a:ext>
            </a:extLst>
          </p:cNvPr>
          <p:cNvSpPr/>
          <p:nvPr/>
        </p:nvSpPr>
        <p:spPr>
          <a:xfrm>
            <a:off x="3730745" y="2487660"/>
            <a:ext cx="1008112" cy="2294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5776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–</a:t>
            </a:r>
            <a:r>
              <a:rPr lang="ko-KR" altLang="en-US" dirty="0"/>
              <a:t> </a:t>
            </a:r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World!</a:t>
            </a:r>
          </a:p>
          <a:p>
            <a:pPr lvl="1"/>
            <a:r>
              <a:rPr lang="ko-KR" altLang="en-US" dirty="0"/>
              <a:t>스스로 해보기 </a:t>
            </a:r>
            <a:r>
              <a:rPr lang="en-US" altLang="ko-KR" dirty="0"/>
              <a:t>-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코드를 </a:t>
            </a:r>
            <a:r>
              <a:rPr lang="ko-KR" altLang="en-US" dirty="0" err="1"/>
              <a:t>실행하시요</a:t>
            </a:r>
            <a:endParaRPr lang="en-US" altLang="ko-KR" dirty="0"/>
          </a:p>
          <a:p>
            <a:pPr lvl="2"/>
            <a:r>
              <a:rPr lang="en-US" altLang="ko-KR" dirty="0"/>
              <a:t>Node.js </a:t>
            </a:r>
            <a:r>
              <a:rPr lang="ko-KR" altLang="en-US" dirty="0"/>
              <a:t>폴더에 </a:t>
            </a:r>
            <a:r>
              <a:rPr lang="en-US" altLang="ko-KR" dirty="0"/>
              <a:t>forTest.js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아래 코드 입력 후 저장</a:t>
            </a:r>
            <a:r>
              <a:rPr lang="en-US" altLang="ko-KR" dirty="0"/>
              <a:t>( </a:t>
            </a:r>
            <a:r>
              <a:rPr lang="en-US" altLang="ko-KR" dirty="0" err="1"/>
              <a:t>ctrl+s</a:t>
            </a:r>
            <a:r>
              <a:rPr lang="en-US" altLang="ko-KR" dirty="0"/>
              <a:t> )</a:t>
            </a:r>
          </a:p>
          <a:p>
            <a:pPr lvl="2"/>
            <a:r>
              <a:rPr lang="en-US" altLang="ko-KR" dirty="0"/>
              <a:t>Terminal</a:t>
            </a:r>
            <a:r>
              <a:rPr lang="ko-KR" altLang="en-US" dirty="0"/>
              <a:t>에서</a:t>
            </a:r>
            <a:endParaRPr lang="en-US" altLang="ko-KR" dirty="0"/>
          </a:p>
          <a:p>
            <a:pPr lvl="3"/>
            <a:r>
              <a:rPr lang="en-US" altLang="ko-KR" dirty="0"/>
              <a:t>PS C:\Node.js&gt; node forTest.js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8AE795-4DFE-441C-B3C9-811A9CC019A8}"/>
              </a:ext>
            </a:extLst>
          </p:cNvPr>
          <p:cNvSpPr/>
          <p:nvPr/>
        </p:nvSpPr>
        <p:spPr>
          <a:xfrm>
            <a:off x="5112965" y="1529153"/>
            <a:ext cx="4968552" cy="139391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</a:rPr>
              <a:t>// file name: forTest.js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for(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&lt; 5 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console.log(output += ‘*’);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41" y="2561392"/>
            <a:ext cx="2057687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5505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내부 모듈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내부 모듈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기본적으로 제공되는 모듈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예를 들어 내부 모듈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os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살펴 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모듈의 속성과 메서드는 여기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hlinkClick r:id="rId2"/>
              </a:rPr>
              <a:t>https://nodejs.org/en/docs/</a:t>
            </a:r>
            <a:r>
              <a:rPr lang="en-US" altLang="ko-KR" dirty="0"/>
              <a:t>)</a:t>
            </a:r>
            <a:r>
              <a:rPr lang="ko-KR" altLang="en-US" dirty="0"/>
              <a:t>에서 버전 별로 확인할 수 있음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hlinkClick r:id="rId3"/>
            </a:endParaRPr>
          </a:p>
          <a:p>
            <a:pPr lvl="4"/>
            <a:endParaRPr lang="en-US" altLang="ko-KR" dirty="0">
              <a:hlinkClick r:id="rId3"/>
            </a:endParaRP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내부 모듈 </a:t>
            </a:r>
            <a:r>
              <a:rPr lang="en-US" altLang="ko-KR" dirty="0" err="1"/>
              <a:t>os</a:t>
            </a:r>
            <a:r>
              <a:rPr lang="ko-KR" altLang="en-US" dirty="0"/>
              <a:t>에 대한 자세한 설명은 여기</a:t>
            </a:r>
            <a:r>
              <a:rPr lang="en-US" altLang="ko-KR" dirty="0"/>
              <a:t>(</a:t>
            </a:r>
            <a:r>
              <a:rPr lang="en-US" altLang="ko-KR" dirty="0">
                <a:hlinkClick r:id="rId4"/>
              </a:rPr>
              <a:t>https://nodejs.org/docs/latest-v14.x/api/os.html#os_os_hostname</a:t>
            </a:r>
            <a:r>
              <a:rPr lang="en-US" altLang="ko-KR" dirty="0"/>
              <a:t>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8AE795-4DFE-441C-B3C9-811A9CC019A8}"/>
              </a:ext>
            </a:extLst>
          </p:cNvPr>
          <p:cNvSpPr/>
          <p:nvPr/>
        </p:nvSpPr>
        <p:spPr>
          <a:xfrm>
            <a:off x="3384773" y="1688165"/>
            <a:ext cx="4968552" cy="80736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pt-BR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file name : module_os_Test0.js</a:t>
            </a:r>
            <a:endParaRPr lang="pt-BR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pt-BR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'os'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pt-BR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pt-BR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886901-A628-4A54-8827-72490E54A419}"/>
              </a:ext>
            </a:extLst>
          </p:cNvPr>
          <p:cNvSpPr/>
          <p:nvPr/>
        </p:nvSpPr>
        <p:spPr>
          <a:xfrm>
            <a:off x="3384773" y="3030213"/>
            <a:ext cx="4968552" cy="128999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file name : module_os_Test1.js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hostname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cpus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freemem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59671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외부 모듈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외부 모듈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기본적으로 제공되는 않는 모듈로 개인 또는 단체가 만들어 배포하는 모듈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외부 모듈은 </a:t>
            </a:r>
            <a:r>
              <a:rPr lang="en-US" altLang="ko-KR" dirty="0">
                <a:sym typeface="Wingdings" panose="05000000000000000000" pitchFamily="2" charset="2"/>
                <a:hlinkClick r:id="rId2"/>
              </a:rPr>
              <a:t>https:/npmjs.org/</a:t>
            </a:r>
            <a:r>
              <a:rPr lang="ko-KR" altLang="en-US" dirty="0">
                <a:sym typeface="Wingdings" panose="05000000000000000000" pitchFamily="2" charset="2"/>
              </a:rPr>
              <a:t>에서 확인 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외부 모듈 설치 형식 </a:t>
            </a:r>
            <a:r>
              <a:rPr lang="en-US" altLang="ko-KR" dirty="0">
                <a:sym typeface="Wingdings" panose="05000000000000000000" pitchFamily="2" charset="2"/>
              </a:rPr>
              <a:t>– “</a:t>
            </a:r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 install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모듈명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모듈 설치</a:t>
            </a:r>
            <a:r>
              <a:rPr lang="en-US" altLang="ko-KR" dirty="0">
                <a:sym typeface="Wingdings" panose="05000000000000000000" pitchFamily="2" charset="2"/>
              </a:rPr>
              <a:t>, Terminal</a:t>
            </a:r>
            <a:r>
              <a:rPr lang="ko-KR" altLang="en-US" dirty="0">
                <a:sym typeface="Wingdings" panose="05000000000000000000" pitchFamily="2" charset="2"/>
              </a:rPr>
              <a:t>에서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모듈은 특정한 웹 페이지를 긁을 때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읽어 올 때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사용됨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204BE-8BCC-44B2-A9E3-DA1339CBF69E}"/>
              </a:ext>
            </a:extLst>
          </p:cNvPr>
          <p:cNvSpPr/>
          <p:nvPr/>
        </p:nvSpPr>
        <p:spPr>
          <a:xfrm>
            <a:off x="2067279" y="3384103"/>
            <a:ext cx="7071192" cy="164007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'http://www.google.com'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statusCode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51" y="2210051"/>
            <a:ext cx="6106377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4283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모듈로 </a:t>
            </a:r>
            <a:r>
              <a:rPr lang="en-US" altLang="ko-KR" dirty="0"/>
              <a:t>Web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 생성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 err="1">
                <a:sym typeface="Wingdings" panose="05000000000000000000" pitchFamily="2" charset="2"/>
              </a:rPr>
              <a:t>createServer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사용 형태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http.createServer</a:t>
            </a:r>
            <a:r>
              <a:rPr lang="en-US" altLang="ko-KR" dirty="0">
                <a:sym typeface="Wingdings" panose="05000000000000000000" pitchFamily="2" charset="2"/>
              </a:rPr>
              <a:t>([</a:t>
            </a:r>
            <a:r>
              <a:rPr lang="ko-KR" altLang="en-US" dirty="0">
                <a:sym typeface="Wingdings" panose="05000000000000000000" pitchFamily="2" charset="2"/>
              </a:rPr>
              <a:t>옵션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– listen( 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사용 형태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server.listen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포트</a:t>
            </a:r>
            <a:r>
              <a:rPr lang="en-US" altLang="ko-KR" dirty="0">
                <a:sym typeface="Wingdings" panose="05000000000000000000" pitchFamily="2" charset="2"/>
              </a:rPr>
              <a:t>[, </a:t>
            </a:r>
            <a:r>
              <a:rPr lang="ko-KR" altLang="en-US" dirty="0">
                <a:sym typeface="Wingdings" panose="05000000000000000000" pitchFamily="2" charset="2"/>
              </a:rPr>
              <a:t>호스트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서버는 설정한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포트</a:t>
            </a:r>
            <a:r>
              <a:rPr lang="en-US" altLang="ko-KR" dirty="0">
                <a:sym typeface="Wingdings" panose="05000000000000000000" pitchFamily="2" charset="2"/>
              </a:rPr>
              <a:t>＇</a:t>
            </a:r>
            <a:r>
              <a:rPr lang="ko-KR" altLang="en-US" dirty="0">
                <a:sym typeface="Wingdings" panose="05000000000000000000" pitchFamily="2" charset="2"/>
              </a:rPr>
              <a:t>에서 클라이언트 요청을 계속 기다림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088629" y="2000595"/>
            <a:ext cx="6768752" cy="28236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http-module-server.js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(request)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 들어왔음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8149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모듈로 </a:t>
            </a:r>
            <a:r>
              <a:rPr lang="en-US" altLang="ko-KR" dirty="0"/>
              <a:t>Web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 생성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 err="1">
                <a:sym typeface="Wingdings" panose="05000000000000000000" pitchFamily="2" charset="2"/>
              </a:rPr>
              <a:t>createServer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– listen( )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  <a:hlinkClick r:id="rId2"/>
              </a:rPr>
              <a:t>http://Localhost:3000</a:t>
            </a:r>
            <a:r>
              <a:rPr lang="ko-KR" altLang="en-US" dirty="0">
                <a:sym typeface="Wingdings" panose="05000000000000000000" pitchFamily="2" charset="2"/>
              </a:rPr>
              <a:t>에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웹 브라우저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의 화면에는 변화가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코드는 서버가 클라이언트에게 아무 것도 보내고 있지 않음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실행 종료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콘솔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터미널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창에서 </a:t>
            </a:r>
            <a:r>
              <a:rPr lang="en-US" altLang="ko-KR" dirty="0">
                <a:sym typeface="Wingdings" panose="05000000000000000000" pitchFamily="2" charset="2"/>
              </a:rPr>
              <a:t>‘Ctrl + c’ </a:t>
            </a:r>
            <a:r>
              <a:rPr lang="ko-KR" altLang="en-US" dirty="0">
                <a:sym typeface="Wingdings" panose="05000000000000000000" pitchFamily="2" charset="2"/>
              </a:rPr>
              <a:t>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888829" y="1151855"/>
            <a:ext cx="6768752" cy="28236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http-module-server.js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(request)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 들어왔음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01" y="3573348"/>
            <a:ext cx="281026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02716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 객체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객체의 내용을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객체에는 클라이언트에서 보낸 요청과 관련된 정보가 담겨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234464" y="1583903"/>
            <a:ext cx="6768752" cy="28236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http-module-req.js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64693" y="2789873"/>
            <a:ext cx="2088232" cy="2160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5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현재 시간을 파악하여 오전과 오후를 구분하는 코드</a:t>
            </a:r>
            <a:endParaRPr lang="en-US" altLang="ko-KR" dirty="0"/>
          </a:p>
          <a:p>
            <a:pPr lvl="2"/>
            <a:r>
              <a:rPr lang="ko-KR" altLang="en-US" dirty="0"/>
              <a:t>현재 시간을 파악하는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현재 시간을 파악해서 오전과 오후를 구분하는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E3D74-BA53-499C-9090-0D58130596E7}"/>
              </a:ext>
            </a:extLst>
          </p:cNvPr>
          <p:cNvSpPr/>
          <p:nvPr/>
        </p:nvSpPr>
        <p:spPr>
          <a:xfrm>
            <a:off x="3515116" y="1439887"/>
            <a:ext cx="4481920" cy="6480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8D56B-E540-4D98-9E19-866E9837CF81}"/>
              </a:ext>
            </a:extLst>
          </p:cNvPr>
          <p:cNvSpPr/>
          <p:nvPr/>
        </p:nvSpPr>
        <p:spPr>
          <a:xfrm>
            <a:off x="3515116" y="2520007"/>
            <a:ext cx="4481920" cy="27998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오전입니다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오후입니다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41878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 메서드</a:t>
            </a:r>
            <a:r>
              <a:rPr lang="en-US" altLang="ko-KR" dirty="0">
                <a:sym typeface="Wingdings" panose="05000000000000000000" pitchFamily="2" charset="2"/>
              </a:rPr>
              <a:t>(method)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클라이언트가 서버에 요청을 할 때 요청 목적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서버가 수행하기를 원하는 서비스 형태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밝힘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브라우저로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콘솔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터미널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창에 출력 결과 확인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GET</a:t>
            </a: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클라이언트는 서버에게 데이터 조회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ko-KR" altLang="en-US" dirty="0" err="1">
                <a:sym typeface="Wingdings" panose="05000000000000000000" pitchFamily="2" charset="2"/>
              </a:rPr>
              <a:t>연람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요청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데이터 조회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정보 </a:t>
            </a:r>
            <a:r>
              <a:rPr lang="ko-KR" altLang="en-US" dirty="0" err="1">
                <a:sym typeface="Wingdings" panose="05000000000000000000" pitchFamily="2" charset="2"/>
              </a:rPr>
              <a:t>연람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목적으로 접속 했음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을 의미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4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※ </a:t>
            </a:r>
            <a:r>
              <a:rPr lang="ko-KR" altLang="en-US" dirty="0">
                <a:sym typeface="Wingdings" panose="05000000000000000000" pitchFamily="2" charset="2"/>
              </a:rPr>
              <a:t>요청 메서드에 대해서는 나중에 더 자세히 살펴볼 예정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4970768" y="1799551"/>
            <a:ext cx="5830829" cy="403244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http-module-req-method.js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'&lt;h1&gt;Hello World&lt;/h1&gt;'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'&lt;h2&gt;Node.js Server!&lt;/h2&gt;'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55162" y="3075376"/>
            <a:ext cx="2736000" cy="21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8" y="2781400"/>
            <a:ext cx="3150685" cy="2189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96" y="2231975"/>
            <a:ext cx="203863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2931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 객체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 </a:t>
            </a:r>
            <a:r>
              <a:rPr lang="ko-KR" altLang="en-US" dirty="0">
                <a:sym typeface="Wingdings" panose="05000000000000000000" pitchFamily="2" charset="2"/>
              </a:rPr>
              <a:t>객체에는 서버에서 클라이언트에게 넘겨주는 응답 정보가 담김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응답 정보는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으로 구성됨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1)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어떤 유형의 자료를 전하는지에 대한 정보와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2)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서버의 상태가 어떤지에 대한 정보가 포함됨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서버에서 텍스트 자료를 클라이언트에 전달한다면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response.setHeader</a:t>
            </a:r>
            <a:r>
              <a:rPr lang="en-US" altLang="ko-KR" dirty="0">
                <a:sym typeface="Wingdings" panose="05000000000000000000" pitchFamily="2" charset="2"/>
              </a:rPr>
              <a:t>(‘Content-Type’, ‘test/plain’)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서버에서 텍스트 자료를 클라이언트에 전달하고 서버의 상태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코드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도 전달하려면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response.writeHead</a:t>
            </a:r>
            <a:r>
              <a:rPr lang="en-US" altLang="ko-KR" dirty="0">
                <a:sym typeface="Wingdings" panose="05000000000000000000" pitchFamily="2" charset="2"/>
              </a:rPr>
              <a:t>(200, {‘</a:t>
            </a:r>
            <a:r>
              <a:rPr lang="en-US" altLang="ko-KR" dirty="0" err="1">
                <a:sym typeface="Wingdings" panose="05000000000000000000" pitchFamily="2" charset="2"/>
              </a:rPr>
              <a:t>Content-Type’:’test</a:t>
            </a:r>
            <a:r>
              <a:rPr lang="en-US" altLang="ko-KR" dirty="0">
                <a:sym typeface="Wingdings" panose="05000000000000000000" pitchFamily="2" charset="2"/>
              </a:rPr>
              <a:t>/plain’})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36501" y="2808039"/>
            <a:ext cx="4824536" cy="278023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http-module-res.js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setHeader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'text/plain'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8229" y="3826311"/>
            <a:ext cx="4048782" cy="19570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5905053" y="2808039"/>
            <a:ext cx="5112568" cy="278023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http-module-res.js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/plain'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14895" y="3826311"/>
            <a:ext cx="4572000" cy="19570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9251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 객체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 </a:t>
            </a:r>
            <a:r>
              <a:rPr lang="ko-KR" altLang="en-US" dirty="0">
                <a:sym typeface="Wingdings" panose="05000000000000000000" pitchFamily="2" charset="2"/>
              </a:rPr>
              <a:t>객체에는 서버에서 클라이언트에게 넘겨주는 응답 정보가 담김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응답 정보는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으로 구성됨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response.write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 ,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여러 번 호출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response.end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[, 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마지막에 한번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클라이언트와의 연결을 끊음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4896940" y="2247461"/>
            <a:ext cx="6074339" cy="33688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http-module-res.js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/plain'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'Node.js Server!'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24852" y="3615863"/>
            <a:ext cx="3358709" cy="64807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93" y="4407701"/>
            <a:ext cx="3924719" cy="12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3925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 객체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 </a:t>
            </a:r>
            <a:r>
              <a:rPr lang="ko-KR" altLang="en-US" dirty="0">
                <a:sym typeface="Wingdings" panose="05000000000000000000" pitchFamily="2" charset="2"/>
              </a:rPr>
              <a:t>객체에는 서버에서 클라이언트에게 넘겨주는 응답 정보가 담김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응답 정보는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으로 구성됨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response.write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 ,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여러 번 호출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response.end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[, 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마지막에 한번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클라이언트와의 연결을 끊음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4896940" y="2247461"/>
            <a:ext cx="6074339" cy="33688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http-module-res.js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/plain'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'&lt;h1&gt;Hello World&lt;/h1&gt;'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'&lt;h2&gt;Node.js Server!&lt;/h2&gt;'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24852" y="3614243"/>
            <a:ext cx="4252609" cy="43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92" y="4407700"/>
            <a:ext cx="3924720" cy="12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55588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객체와 응답</a:t>
            </a:r>
            <a:r>
              <a:rPr lang="en-US" altLang="ko-KR" dirty="0"/>
              <a:t>(response)</a:t>
            </a:r>
            <a:r>
              <a:rPr lang="ko-KR" altLang="en-US" dirty="0"/>
              <a:t> 객체 살펴보기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 객체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(response) </a:t>
            </a:r>
            <a:r>
              <a:rPr lang="ko-KR" altLang="en-US" dirty="0">
                <a:sym typeface="Wingdings" panose="05000000000000000000" pitchFamily="2" charset="2"/>
              </a:rPr>
              <a:t>객체에는 서버에서 클라이언트에게 넘겨주는 응답 정보가 담김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응답 정보는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헤더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으로 구성됨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응답 </a:t>
            </a:r>
            <a:r>
              <a:rPr lang="ko-KR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본문</a:t>
            </a:r>
            <a:r>
              <a:rPr lang="ko-KR" altLang="en-US" dirty="0">
                <a:sym typeface="Wingdings" panose="05000000000000000000" pitchFamily="2" charset="2"/>
              </a:rPr>
              <a:t>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response.write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 ,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여러 번 호출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response.end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내용</a:t>
            </a:r>
            <a:r>
              <a:rPr lang="en-US" altLang="ko-KR" dirty="0">
                <a:sym typeface="Wingdings" panose="05000000000000000000" pitchFamily="2" charset="2"/>
              </a:rPr>
              <a:t>[, </a:t>
            </a:r>
            <a:r>
              <a:rPr lang="ko-KR" altLang="en-US" dirty="0" err="1">
                <a:sym typeface="Wingdings" panose="05000000000000000000" pitchFamily="2" charset="2"/>
              </a:rPr>
              <a:t>인코딩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마지막에 한번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클라이언트와의 연결을 끊음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4896940" y="2247461"/>
            <a:ext cx="6074339" cy="33688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http-module-res.js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'&lt;h1&gt;Hello World&lt;/h1&gt;'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'&lt;h2&gt;Node.js Server!&lt;/h2&gt;'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30956" y="3384127"/>
            <a:ext cx="1044000" cy="21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7" y="4051207"/>
            <a:ext cx="3933275" cy="15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8731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Quiz </a:t>
            </a:r>
            <a:r>
              <a:rPr lang="ko-KR" altLang="en-US" dirty="0"/>
              <a:t>아래 코드를 읽고 동작을 예측하세요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– listen( 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사용 형태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server.listen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포트</a:t>
            </a:r>
            <a:r>
              <a:rPr lang="en-US" altLang="ko-KR" dirty="0">
                <a:sym typeface="Wingdings" panose="05000000000000000000" pitchFamily="2" charset="2"/>
              </a:rPr>
              <a:t>[, </a:t>
            </a:r>
            <a:r>
              <a:rPr lang="ko-KR" altLang="en-US" dirty="0">
                <a:sym typeface="Wingdings" panose="05000000000000000000" pitchFamily="2" charset="2"/>
              </a:rPr>
              <a:t>호스트</a:t>
            </a:r>
            <a:r>
              <a:rPr lang="en-US" altLang="ko-KR" dirty="0">
                <a:sym typeface="Wingdings" panose="05000000000000000000" pitchFamily="2" charset="2"/>
              </a:rPr>
              <a:t>][,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en-US" altLang="ko-KR" dirty="0">
                <a:sym typeface="Wingdings" panose="05000000000000000000" pitchFamily="2" charset="2"/>
              </a:rPr>
              <a:t>])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서버는 설정한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포트</a:t>
            </a:r>
            <a:r>
              <a:rPr lang="en-US" altLang="ko-KR" dirty="0">
                <a:sym typeface="Wingdings" panose="05000000000000000000" pitchFamily="2" charset="2"/>
              </a:rPr>
              <a:t>＇</a:t>
            </a:r>
            <a:r>
              <a:rPr lang="ko-KR" altLang="en-US" dirty="0">
                <a:sym typeface="Wingdings" panose="05000000000000000000" pitchFamily="2" charset="2"/>
              </a:rPr>
              <a:t>에서 클라이언트 요청을 계속 기다림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648469" y="1007839"/>
            <a:ext cx="7560840" cy="352839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file name : </a:t>
            </a: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hostname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'localhost'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127.0.0.1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statusCode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setHeader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'text/plain'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hostname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`Welcome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 web Server!`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`Server running at http://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hostname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29301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모듈로 </a:t>
            </a:r>
            <a:r>
              <a:rPr lang="en-US" altLang="ko-KR" dirty="0"/>
              <a:t>Web </a:t>
            </a:r>
            <a:r>
              <a:rPr lang="ko-KR" altLang="en-US" dirty="0"/>
              <a:t>서버 만들기 </a:t>
            </a:r>
            <a:r>
              <a:rPr lang="en-US" altLang="ko-KR" dirty="0"/>
              <a:t>– Review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작성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(0) Node.js</a:t>
            </a:r>
            <a:r>
              <a:rPr lang="ko-KR" altLang="en-US" dirty="0">
                <a:sym typeface="Wingdings" panose="05000000000000000000" pitchFamily="2" charset="2"/>
              </a:rPr>
              <a:t>에 내장된 </a:t>
            </a:r>
            <a:r>
              <a:rPr lang="en-US" altLang="ko-KR" dirty="0">
                <a:sym typeface="Wingdings" panose="05000000000000000000" pitchFamily="2" charset="2"/>
              </a:rPr>
              <a:t>http </a:t>
            </a:r>
            <a:r>
              <a:rPr lang="ko-KR" altLang="en-US" dirty="0">
                <a:sym typeface="Wingdings" panose="05000000000000000000" pitchFamily="2" charset="2"/>
              </a:rPr>
              <a:t>모듈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(1) ‘http’ </a:t>
            </a:r>
            <a:r>
              <a:rPr lang="ko-KR" altLang="en-US" dirty="0">
                <a:sym typeface="Wingdings" panose="05000000000000000000" pitchFamily="2" charset="2"/>
              </a:rPr>
              <a:t>모듈을 로드 했을 때 반환되는 객체에는 </a:t>
            </a:r>
            <a:r>
              <a:rPr lang="en-US" altLang="ko-KR" dirty="0" err="1">
                <a:sym typeface="Wingdings" panose="05000000000000000000" pitchFamily="2" charset="2"/>
              </a:rPr>
              <a:t>createServer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메서드가 있고 이 메서드로 서버 객체를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(2) </a:t>
            </a:r>
            <a:r>
              <a:rPr lang="ko-KR" altLang="en-US" dirty="0">
                <a:sym typeface="Wingdings" panose="05000000000000000000" pitchFamily="2" charset="2"/>
              </a:rPr>
              <a:t>이 서버 객체</a:t>
            </a:r>
            <a:r>
              <a:rPr lang="en-US" altLang="ko-KR" dirty="0">
                <a:sym typeface="Wingdings" panose="05000000000000000000" pitchFamily="2" charset="2"/>
              </a:rPr>
              <a:t>(server)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listen( ) </a:t>
            </a:r>
            <a:r>
              <a:rPr lang="ko-KR" altLang="en-US" dirty="0">
                <a:sym typeface="Wingdings" panose="05000000000000000000" pitchFamily="2" charset="2"/>
              </a:rPr>
              <a:t>메서드를 호출하면 웹 서버가 시작됨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listen(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메서드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첫 번째 </a:t>
            </a:r>
            <a:r>
              <a:rPr lang="ko-KR" altLang="en-US" dirty="0" err="1">
                <a:sym typeface="Wingdings" panose="05000000000000000000" pitchFamily="2" charset="2"/>
              </a:rPr>
              <a:t>파라메타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3000</a:t>
            </a:r>
            <a:r>
              <a:rPr lang="ko-KR" altLang="en-US" dirty="0">
                <a:sym typeface="Wingdings" panose="05000000000000000000" pitchFamily="2" charset="2"/>
              </a:rPr>
              <a:t>번 포트</a:t>
            </a:r>
            <a:r>
              <a:rPr lang="en-US" altLang="ko-KR" dirty="0">
                <a:sym typeface="Wingdings" panose="05000000000000000000" pitchFamily="2" charset="2"/>
              </a:rPr>
              <a:t>(port)</a:t>
            </a:r>
            <a:r>
              <a:rPr lang="ko-KR" altLang="en-US" dirty="0">
                <a:sym typeface="Wingdings" panose="05000000000000000000" pitchFamily="2" charset="2"/>
              </a:rPr>
              <a:t>에서 클라이언트 요청을 기다림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두 번째 </a:t>
            </a:r>
            <a:r>
              <a:rPr lang="ko-KR" altLang="en-US" dirty="0" err="1">
                <a:sym typeface="Wingdings" panose="05000000000000000000" pitchFamily="2" charset="2"/>
              </a:rPr>
              <a:t>파라메타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웹 서버가 실행되면 호출 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4B51A4-5579-4EEE-A508-0EB3B50FBE25}"/>
              </a:ext>
            </a:extLst>
          </p:cNvPr>
          <p:cNvSpPr/>
          <p:nvPr/>
        </p:nvSpPr>
        <p:spPr>
          <a:xfrm>
            <a:off x="792485" y="1295870"/>
            <a:ext cx="5976664" cy="191531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(0)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(1)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(2)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웹 서버가 시작되었음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9616A-625A-40B7-92A8-1645CE5D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78" y="1295870"/>
            <a:ext cx="3869619" cy="1944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EDC4A-BC7E-4E89-BFE1-856EFE7C86CF}"/>
              </a:ext>
            </a:extLst>
          </p:cNvPr>
          <p:cNvSpPr txBox="1"/>
          <p:nvPr/>
        </p:nvSpPr>
        <p:spPr>
          <a:xfrm>
            <a:off x="9918426" y="321118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출처 </a:t>
            </a:r>
            <a:r>
              <a:rPr lang="en-US" altLang="ko-KR" sz="1200" dirty="0"/>
              <a:t>x]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5109414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모듈로 </a:t>
            </a:r>
            <a:r>
              <a:rPr lang="en-US" altLang="ko-KR" dirty="0"/>
              <a:t>Web </a:t>
            </a:r>
            <a:r>
              <a:rPr lang="ko-KR" altLang="en-US" dirty="0"/>
              <a:t>서버 만들기 </a:t>
            </a:r>
            <a:r>
              <a:rPr lang="en-US" altLang="ko-KR" dirty="0"/>
              <a:t>– Review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작성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웹 브라우저로 </a:t>
            </a:r>
            <a:r>
              <a:rPr lang="en-US" altLang="ko-KR" dirty="0">
                <a:sym typeface="Wingdings" panose="05000000000000000000" pitchFamily="2" charset="2"/>
              </a:rPr>
              <a:t>localhost</a:t>
            </a:r>
            <a:r>
              <a:rPr lang="ko-KR" altLang="en-US" dirty="0">
                <a:sym typeface="Wingdings" panose="05000000000000000000" pitchFamily="2" charset="2"/>
              </a:rPr>
              <a:t>에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새 터미널 오픈 후 디렉토리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 코드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4B51A4-5579-4EEE-A508-0EB3B50FBE25}"/>
              </a:ext>
            </a:extLst>
          </p:cNvPr>
          <p:cNvSpPr/>
          <p:nvPr/>
        </p:nvSpPr>
        <p:spPr>
          <a:xfrm>
            <a:off x="792485" y="1295870"/>
            <a:ext cx="5976664" cy="191531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FirstWeb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/Server/simpleWebServer.js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(0)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(1)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(2)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웹 서버가 시작되었음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9616A-625A-40B7-92A8-1645CE5D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78" y="1295870"/>
            <a:ext cx="3869619" cy="1944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EDC4A-BC7E-4E89-BFE1-856EFE7C86CF}"/>
              </a:ext>
            </a:extLst>
          </p:cNvPr>
          <p:cNvSpPr txBox="1"/>
          <p:nvPr/>
        </p:nvSpPr>
        <p:spPr>
          <a:xfrm>
            <a:off x="9918426" y="321118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출처 </a:t>
            </a:r>
            <a:r>
              <a:rPr lang="en-US" altLang="ko-KR" sz="1200" dirty="0"/>
              <a:t>x]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862" y="3849016"/>
            <a:ext cx="6087325" cy="771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389" y="4784104"/>
            <a:ext cx="6077798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6863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파일 전달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조건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</a:t>
            </a:r>
            <a:r>
              <a:rPr lang="en-US" altLang="ko-KR" dirty="0">
                <a:sym typeface="Wingdings" panose="05000000000000000000" pitchFamily="2" charset="2"/>
              </a:rPr>
              <a:t>http-module-html-file.js </a:t>
            </a:r>
            <a:r>
              <a:rPr lang="ko-KR" altLang="en-US" dirty="0">
                <a:sym typeface="Wingdings" panose="05000000000000000000" pitchFamily="2" charset="2"/>
              </a:rPr>
              <a:t>파일이 저장되어 있는 폴더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디렉토리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index.html </a:t>
            </a:r>
            <a:r>
              <a:rPr lang="ko-KR" altLang="en-US" dirty="0">
                <a:sym typeface="Wingdings" panose="05000000000000000000" pitchFamily="2" charset="2"/>
              </a:rPr>
              <a:t>파일 있어야  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792485" y="1239599"/>
            <a:ext cx="6256178" cy="39447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http-module-html-file.js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setHeader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'text/html'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readStream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createReadStream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dirname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'/index.html'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'utf8'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readStream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7106467" y="1241241"/>
            <a:ext cx="3922617" cy="394306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&lt;!-- index.html --&gt;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Do it! Node.js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Welcome to Node.js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Node.js </a:t>
            </a:r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세계에 오신 것을 환영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11465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파일 전달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조건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</a:t>
            </a:r>
            <a:r>
              <a:rPr lang="en-US" altLang="ko-KR" dirty="0">
                <a:sym typeface="Wingdings" panose="05000000000000000000" pitchFamily="2" charset="2"/>
              </a:rPr>
              <a:t>http-module-html-file.js </a:t>
            </a:r>
            <a:r>
              <a:rPr lang="ko-KR" altLang="en-US" dirty="0">
                <a:sym typeface="Wingdings" panose="05000000000000000000" pitchFamily="2" charset="2"/>
              </a:rPr>
              <a:t>파일이 저장되어 있는 폴더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디렉토리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index.html </a:t>
            </a:r>
            <a:r>
              <a:rPr lang="ko-KR" altLang="en-US" dirty="0">
                <a:sym typeface="Wingdings" panose="05000000000000000000" pitchFamily="2" charset="2"/>
              </a:rPr>
              <a:t>파일 있어야  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792485" y="1239599"/>
            <a:ext cx="6256178" cy="39447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http-module-html-file.js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생성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setHeader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'text/html'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readStream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createReadStream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dirname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'/index.html'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'utf8'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readStream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pipe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서버 실행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- listen()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7106467" y="1241241"/>
            <a:ext cx="3922617" cy="394306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&lt;!-- index.html --&gt;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Do it! Node.js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Welcome to Node.js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Node.js </a:t>
            </a:r>
            <a:r>
              <a:rPr lang="ko-KR" alt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세계에 오신 것을 환영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96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if 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현재 시간을 파악하여 오전과 오후를 구분하는 코드</a:t>
            </a:r>
            <a:endParaRPr lang="en-US" altLang="ko-KR" dirty="0"/>
          </a:p>
          <a:p>
            <a:pPr lvl="2"/>
            <a:r>
              <a:rPr lang="ko-KR" altLang="en-US" dirty="0"/>
              <a:t>현재 시간을 파악해서 오전과 오후를 구분하는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58D56B-E540-4D98-9E19-866E9837CF81}"/>
              </a:ext>
            </a:extLst>
          </p:cNvPr>
          <p:cNvSpPr/>
          <p:nvPr/>
        </p:nvSpPr>
        <p:spPr>
          <a:xfrm>
            <a:off x="6478459" y="1672300"/>
            <a:ext cx="4481920" cy="322397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오전입니다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오후입니다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AE9A4D-AD62-35C1-E7E0-BF654240B00E}"/>
              </a:ext>
            </a:extLst>
          </p:cNvPr>
          <p:cNvSpPr/>
          <p:nvPr/>
        </p:nvSpPr>
        <p:spPr>
          <a:xfrm>
            <a:off x="1120955" y="1655911"/>
            <a:ext cx="5072130" cy="324036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오전입니다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오후입니다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4600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여기서 잠깐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복습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구조 분해 할당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구조 분해 할당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Destructuring</a:t>
            </a:r>
            <a:r>
              <a:rPr lang="en-US" altLang="ko-KR" dirty="0">
                <a:sym typeface="Wingdings" panose="05000000000000000000" pitchFamily="2" charset="2"/>
              </a:rPr>
              <a:t> assignment)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1390407" y="1311607"/>
            <a:ext cx="8424936" cy="250454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김성필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hobby: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낚시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등산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address: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서울시 노원구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제 이름은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이고 나이는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취미는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hobby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hobby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에 삽니다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77673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여기서 잠깐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복습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구조 분해 할당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구조 분해 할당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Destructuring</a:t>
            </a:r>
            <a:r>
              <a:rPr lang="en-US" altLang="ko-KR" dirty="0">
                <a:sym typeface="Wingdings" panose="05000000000000000000" pitchFamily="2" charset="2"/>
              </a:rPr>
              <a:t> assignment)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1390407" y="1321723"/>
            <a:ext cx="8424936" cy="29264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김성필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hobby: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낚시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등산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address: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서울시 노원구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user_name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hobby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nationality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'Korea'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 =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user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사용자 이름은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user_name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취미는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hobby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hobby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이고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user_name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의 국적은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nationality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77247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라우팅</a:t>
            </a:r>
            <a:r>
              <a:rPr lang="en-US" altLang="ko-KR" dirty="0">
                <a:sym typeface="Wingdings" panose="05000000000000000000" pitchFamily="2" charset="2"/>
              </a:rPr>
              <a:t>(routing) </a:t>
            </a:r>
            <a:r>
              <a:rPr lang="ko-KR" altLang="en-US" dirty="0">
                <a:sym typeface="Wingdings" panose="05000000000000000000" pitchFamily="2" charset="2"/>
              </a:rPr>
              <a:t>이해하기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라우팅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웹 프로그램에서 라우팅</a:t>
            </a:r>
            <a:r>
              <a:rPr lang="en-US" altLang="ko-KR" dirty="0">
                <a:sym typeface="Wingdings" panose="05000000000000000000" pitchFamily="2" charset="2"/>
              </a:rPr>
              <a:t>(routing)</a:t>
            </a:r>
            <a:r>
              <a:rPr lang="ko-KR" altLang="en-US" dirty="0">
                <a:sym typeface="Wingdings" panose="05000000000000000000" pitchFamily="2" charset="2"/>
              </a:rPr>
              <a:t>이란 클라이언트에서 들어오는 요청에 따라 그에 맞는 기능을 수행하는 것을 말함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그에 맞는 페이지를 전송하는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그에 맞는 서비스를 제공하는 것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  <a:hlinkClick r:id="rId3"/>
              </a:rPr>
              <a:t>https://nodejs.org/en/about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</a:t>
            </a:r>
            <a:r>
              <a:rPr lang="en-US" altLang="ko-KR" dirty="0">
                <a:sym typeface="Wingdings" panose="05000000000000000000" pitchFamily="2" charset="2"/>
              </a:rPr>
              <a:t> URL</a:t>
            </a:r>
            <a:r>
              <a:rPr lang="ko-KR" altLang="en-US" dirty="0">
                <a:sym typeface="Wingdings" panose="05000000000000000000" pitchFamily="2" charset="2"/>
              </a:rPr>
              <a:t>로 요청을 보내면 </a:t>
            </a:r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 사이트의 </a:t>
            </a:r>
            <a:r>
              <a:rPr lang="en-US" altLang="ko-KR" dirty="0">
                <a:sym typeface="Wingdings" panose="05000000000000000000" pitchFamily="2" charset="2"/>
              </a:rPr>
              <a:t>About Node.js </a:t>
            </a:r>
            <a:r>
              <a:rPr lang="ko-KR" altLang="en-US" dirty="0">
                <a:sym typeface="Wingdings" panose="05000000000000000000" pitchFamily="2" charset="2"/>
              </a:rPr>
              <a:t>페이지를 서비스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제공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  <a:hlinkClick r:id="rId4"/>
              </a:rPr>
              <a:t>https://nodejs.org/en/download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</a:t>
            </a:r>
            <a:r>
              <a:rPr lang="en-US" altLang="ko-KR" dirty="0">
                <a:sym typeface="Wingdings" panose="05000000000000000000" pitchFamily="2" charset="2"/>
              </a:rPr>
              <a:t>URL</a:t>
            </a:r>
            <a:r>
              <a:rPr lang="ko-KR" altLang="en-US" dirty="0">
                <a:sym typeface="Wingdings" panose="05000000000000000000" pitchFamily="2" charset="2"/>
              </a:rPr>
              <a:t>로 요청을 보내면 </a:t>
            </a:r>
            <a:r>
              <a:rPr lang="en-US" altLang="ko-KR" dirty="0">
                <a:sym typeface="Wingdings" panose="05000000000000000000" pitchFamily="2" charset="2"/>
              </a:rPr>
              <a:t>Node.js </a:t>
            </a:r>
            <a:r>
              <a:rPr lang="ko-KR" altLang="en-US" dirty="0">
                <a:sym typeface="Wingdings" panose="05000000000000000000" pitchFamily="2" charset="2"/>
              </a:rPr>
              <a:t>사이트의 </a:t>
            </a:r>
            <a:r>
              <a:rPr lang="en-US" altLang="ko-KR" dirty="0">
                <a:sym typeface="Wingdings" panose="05000000000000000000" pitchFamily="2" charset="2"/>
              </a:rPr>
              <a:t>Downloads </a:t>
            </a:r>
            <a:r>
              <a:rPr lang="ko-KR" altLang="en-US" dirty="0">
                <a:sym typeface="Wingdings" panose="05000000000000000000" pitchFamily="2" charset="2"/>
              </a:rPr>
              <a:t>페이지를 서비스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제공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5" y="2735989"/>
            <a:ext cx="4217670" cy="3024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069" y="2735989"/>
            <a:ext cx="4217670" cy="30243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36701" y="4680247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7167" y="4668350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67562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라우팅</a:t>
            </a:r>
            <a:r>
              <a:rPr lang="en-US" altLang="ko-KR" dirty="0">
                <a:sym typeface="Wingdings" panose="05000000000000000000" pitchFamily="2" charset="2"/>
              </a:rPr>
              <a:t>(routing) </a:t>
            </a:r>
            <a:r>
              <a:rPr lang="ko-KR" altLang="en-US" dirty="0">
                <a:sym typeface="Wingdings" panose="05000000000000000000" pitchFamily="2" charset="2"/>
              </a:rPr>
              <a:t>이해하기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 분석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HTTP </a:t>
            </a:r>
            <a:r>
              <a:rPr lang="ko-KR" altLang="en-US" dirty="0"/>
              <a:t>모듈로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5422855" y="575791"/>
            <a:ext cx="5306734" cy="452658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http-module-route.js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요청 메서드와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URL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가져오기</a:t>
            </a:r>
            <a:endParaRPr lang="ko-KR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} 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구조 분해 할당</a:t>
            </a:r>
            <a:endParaRPr lang="ko-KR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setHeader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'text/plain'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URL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에 따라 응답을 다르게 함</a:t>
            </a:r>
            <a:endParaRPr lang="ko-KR" alt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statusCode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statusCode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statusCode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404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서버가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3000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실행 중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9549" y="1560463"/>
            <a:ext cx="9900000" cy="17080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chemeClr val="tx1"/>
                </a:solidFill>
              </a:rPr>
              <a:t>req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객체의 </a:t>
            </a:r>
            <a:r>
              <a:rPr lang="en-US" altLang="ko-KR" sz="1100" dirty="0">
                <a:solidFill>
                  <a:schemeClr val="tx1"/>
                </a:solidFill>
              </a:rPr>
              <a:t>method, </a:t>
            </a: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속성 값을 각각  </a:t>
            </a:r>
            <a:r>
              <a:rPr lang="en-US" altLang="ko-KR" sz="1100" dirty="0">
                <a:solidFill>
                  <a:schemeClr val="tx1"/>
                </a:solidFill>
              </a:rPr>
              <a:t>method, </a:t>
            </a:r>
            <a:r>
              <a:rPr lang="en-US" altLang="ko-KR" sz="1100" dirty="0" err="1">
                <a:solidFill>
                  <a:schemeClr val="tx1"/>
                </a:solidFill>
              </a:rPr>
              <a:t>url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변수에 할당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2914" y="2301201"/>
            <a:ext cx="9900000" cy="17080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요청 메서드가 </a:t>
            </a:r>
            <a:r>
              <a:rPr lang="en-US" altLang="ko-KR" sz="1100" dirty="0">
                <a:solidFill>
                  <a:schemeClr val="tx1"/>
                </a:solidFill>
              </a:rPr>
              <a:t>GET</a:t>
            </a:r>
            <a:r>
              <a:rPr lang="ko-KR" altLang="en-US" sz="1100" dirty="0">
                <a:solidFill>
                  <a:schemeClr val="tx1"/>
                </a:solidFill>
              </a:rPr>
              <a:t>이고 요청 </a:t>
            </a:r>
            <a:r>
              <a:rPr lang="en-US" altLang="ko-KR" sz="1100" dirty="0">
                <a:solidFill>
                  <a:schemeClr val="tx1"/>
                </a:solidFill>
              </a:rPr>
              <a:t>URL</a:t>
            </a:r>
            <a:r>
              <a:rPr lang="ko-KR" altLang="en-US" sz="1100" dirty="0">
                <a:solidFill>
                  <a:schemeClr val="tx1"/>
                </a:solidFill>
              </a:rPr>
              <a:t>이 </a:t>
            </a:r>
            <a:r>
              <a:rPr lang="en-US" altLang="ko-KR" sz="1100" dirty="0">
                <a:solidFill>
                  <a:schemeClr val="tx1"/>
                </a:solidFill>
              </a:rPr>
              <a:t>/home</a:t>
            </a:r>
            <a:r>
              <a:rPr lang="ko-KR" altLang="en-US" sz="1100" dirty="0">
                <a:solidFill>
                  <a:schemeClr val="tx1"/>
                </a:solidFill>
              </a:rPr>
              <a:t>인 경우 문자열 </a:t>
            </a:r>
            <a:r>
              <a:rPr lang="en-US" altLang="ko-KR" sz="1100" dirty="0">
                <a:solidFill>
                  <a:schemeClr val="tx1"/>
                </a:solidFill>
              </a:rPr>
              <a:t>HOME</a:t>
            </a:r>
            <a:r>
              <a:rPr lang="ko-KR" altLang="en-US" sz="1100" dirty="0">
                <a:solidFill>
                  <a:schemeClr val="tx1"/>
                </a:solidFill>
              </a:rPr>
              <a:t>를 전달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9549" y="2865516"/>
            <a:ext cx="9900000" cy="17080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요청 메서드가 </a:t>
            </a:r>
            <a:r>
              <a:rPr lang="en-US" altLang="ko-KR" sz="1100" dirty="0">
                <a:solidFill>
                  <a:schemeClr val="tx1"/>
                </a:solidFill>
              </a:rPr>
              <a:t>GET</a:t>
            </a:r>
            <a:r>
              <a:rPr lang="ko-KR" altLang="en-US" sz="1100" dirty="0">
                <a:solidFill>
                  <a:schemeClr val="tx1"/>
                </a:solidFill>
              </a:rPr>
              <a:t>이고 요청 </a:t>
            </a:r>
            <a:r>
              <a:rPr lang="en-US" altLang="ko-KR" sz="1100" dirty="0">
                <a:solidFill>
                  <a:schemeClr val="tx1"/>
                </a:solidFill>
              </a:rPr>
              <a:t>URL</a:t>
            </a:r>
            <a:r>
              <a:rPr lang="ko-KR" altLang="en-US" sz="1100" dirty="0">
                <a:solidFill>
                  <a:schemeClr val="tx1"/>
                </a:solidFill>
              </a:rPr>
              <a:t>이 </a:t>
            </a:r>
            <a:r>
              <a:rPr lang="en-US" altLang="ko-KR" sz="1100" dirty="0">
                <a:solidFill>
                  <a:schemeClr val="tx1"/>
                </a:solidFill>
              </a:rPr>
              <a:t>/about</a:t>
            </a:r>
            <a:r>
              <a:rPr lang="ko-KR" altLang="en-US" sz="1100" dirty="0">
                <a:solidFill>
                  <a:schemeClr val="tx1"/>
                </a:solidFill>
              </a:rPr>
              <a:t>인 경우 문자열 </a:t>
            </a:r>
            <a:r>
              <a:rPr lang="en-US" altLang="ko-KR" sz="1100" dirty="0">
                <a:solidFill>
                  <a:schemeClr val="tx1"/>
                </a:solidFill>
              </a:rPr>
              <a:t>ABOUT</a:t>
            </a:r>
            <a:r>
              <a:rPr lang="ko-KR" altLang="en-US" sz="1100" dirty="0">
                <a:solidFill>
                  <a:schemeClr val="tx1"/>
                </a:solidFill>
              </a:rPr>
              <a:t>를 전달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549" y="3416463"/>
            <a:ext cx="9900000" cy="170808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위 두 경우가 아닌 경우 문자열 </a:t>
            </a:r>
            <a:r>
              <a:rPr lang="en-US" altLang="ko-KR" sz="1100" dirty="0">
                <a:solidFill>
                  <a:schemeClr val="tx1"/>
                </a:solidFill>
              </a:rPr>
              <a:t>NOT FOUND</a:t>
            </a:r>
            <a:r>
              <a:rPr lang="ko-KR" altLang="en-US" sz="1100" dirty="0">
                <a:solidFill>
                  <a:schemeClr val="tx1"/>
                </a:solidFill>
              </a:rPr>
              <a:t>를 클라이언트에 전달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6" y="4320207"/>
            <a:ext cx="4005262" cy="7126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46" y="5146379"/>
            <a:ext cx="4005262" cy="7126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591" y="5146379"/>
            <a:ext cx="4005262" cy="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3259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동기 처리와 비동기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동기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순서대로 진행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싱글 </a:t>
            </a:r>
            <a:r>
              <a:rPr lang="ko-KR" altLang="en-US" dirty="0" err="1">
                <a:sym typeface="Wingdings" panose="05000000000000000000" pitchFamily="2" charset="2"/>
              </a:rPr>
              <a:t>쓰레드</a:t>
            </a:r>
            <a:r>
              <a:rPr lang="en-US" altLang="ko-KR" dirty="0">
                <a:sym typeface="Wingdings" panose="05000000000000000000" pitchFamily="2" charset="2"/>
              </a:rPr>
              <a:t>(Single thread)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  <a:hlinkClick r:id="rId3"/>
              </a:rPr>
              <a:t>thread : </a:t>
            </a:r>
            <a:r>
              <a:rPr lang="ko-KR" altLang="en-US" dirty="0">
                <a:sym typeface="Wingdings" panose="05000000000000000000" pitchFamily="2" charset="2"/>
                <a:hlinkClick r:id="rId3"/>
              </a:rPr>
              <a:t>실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692553" y="1269397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534" y="1485000"/>
            <a:ext cx="1190791" cy="50489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387419" y="1665440"/>
            <a:ext cx="581026" cy="14401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641" y="2383473"/>
            <a:ext cx="883428" cy="34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0645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동기 처리와 비동기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싱글 </a:t>
            </a:r>
            <a:r>
              <a:rPr lang="ko-KR" altLang="en-US" dirty="0" err="1">
                <a:sym typeface="Wingdings" panose="05000000000000000000" pitchFamily="2" charset="2"/>
              </a:rPr>
              <a:t>쓰레드</a:t>
            </a:r>
            <a:r>
              <a:rPr lang="en-US" altLang="ko-KR" dirty="0">
                <a:sym typeface="Wingdings" panose="05000000000000000000" pitchFamily="2" charset="2"/>
              </a:rPr>
              <a:t>(Single thread) vs. </a:t>
            </a:r>
            <a:r>
              <a:rPr lang="ko-KR" altLang="en-US" dirty="0">
                <a:sym typeface="Wingdings" panose="05000000000000000000" pitchFamily="2" charset="2"/>
              </a:rPr>
              <a:t>멀티 </a:t>
            </a:r>
            <a:r>
              <a:rPr lang="ko-KR" altLang="en-US" dirty="0" err="1">
                <a:sym typeface="Wingdings" panose="05000000000000000000" pitchFamily="2" charset="2"/>
              </a:rPr>
              <a:t>쓰레드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  <a:hlinkClick r:id="rId3"/>
              </a:rPr>
              <a:t>thread : </a:t>
            </a:r>
            <a:r>
              <a:rPr lang="ko-KR" altLang="en-US" dirty="0">
                <a:sym typeface="Wingdings" panose="05000000000000000000" pitchFamily="2" charset="2"/>
                <a:hlinkClick r:id="rId3"/>
              </a:rPr>
              <a:t>실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31725" y="187194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1-1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725" y="223198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1-2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31725" y="259202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1-3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10" idx="2"/>
            <a:endCxn id="18" idx="0"/>
          </p:cNvCxnSpPr>
          <p:nvPr/>
        </p:nvCxnSpPr>
        <p:spPr>
          <a:xfrm>
            <a:off x="3891765" y="2087964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891765" y="2448004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387709" y="1727924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38314" y="331210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2-1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38314" y="367214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2-2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38314" y="403218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2-3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4" idx="2"/>
            <a:endCxn id="25" idx="0"/>
          </p:cNvCxnSpPr>
          <p:nvPr/>
        </p:nvCxnSpPr>
        <p:spPr>
          <a:xfrm>
            <a:off x="3898354" y="3528124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898354" y="3888164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394298" y="3168084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23" idx="2"/>
            <a:endCxn id="29" idx="0"/>
          </p:cNvCxnSpPr>
          <p:nvPr/>
        </p:nvCxnSpPr>
        <p:spPr>
          <a:xfrm>
            <a:off x="3891765" y="2952060"/>
            <a:ext cx="6589" cy="216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898354" y="3168084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530675" y="473155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3-1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30675" y="509159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3-2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30675" y="545163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3-3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4" idx="2"/>
            <a:endCxn id="35" idx="0"/>
          </p:cNvCxnSpPr>
          <p:nvPr/>
        </p:nvCxnSpPr>
        <p:spPr>
          <a:xfrm>
            <a:off x="3890715" y="4947580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890715" y="5307620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386659" y="4587540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890715" y="4587540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9" idx="2"/>
            <a:endCxn id="39" idx="0"/>
          </p:cNvCxnSpPr>
          <p:nvPr/>
        </p:nvCxnSpPr>
        <p:spPr>
          <a:xfrm>
            <a:off x="3888829" y="4392220"/>
            <a:ext cx="1886" cy="195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888829" y="2818415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529847" y="1405339"/>
            <a:ext cx="720080" cy="216029"/>
          </a:xfrm>
          <a:prstGeom prst="round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Single thread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3886927" y="1636119"/>
            <a:ext cx="2936" cy="23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606388" y="187193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1-1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06388" y="223197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1-2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06388" y="259201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1-3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>
            <a:stCxn id="43" idx="2"/>
            <a:endCxn id="44" idx="0"/>
          </p:cNvCxnSpPr>
          <p:nvPr/>
        </p:nvCxnSpPr>
        <p:spPr>
          <a:xfrm>
            <a:off x="5966428" y="2087959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966428" y="2447999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5462372" y="1727919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743748" y="1405339"/>
            <a:ext cx="720080" cy="216029"/>
          </a:xfrm>
          <a:prstGeom prst="round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Multii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thread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7100828" y="1636119"/>
            <a:ext cx="2936" cy="23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6758516" y="187193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2-1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758516" y="223197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2-2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758516" y="259201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3-3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4" idx="2"/>
            <a:endCxn id="55" idx="0"/>
          </p:cNvCxnSpPr>
          <p:nvPr/>
        </p:nvCxnSpPr>
        <p:spPr>
          <a:xfrm>
            <a:off x="7118556" y="2087959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7118556" y="2447999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6614500" y="1727919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907693" y="186281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 </a:t>
            </a:r>
            <a:r>
              <a:rPr lang="en-US" altLang="ko-KR" sz="1000" dirty="0">
                <a:solidFill>
                  <a:schemeClr val="tx1"/>
                </a:solidFill>
              </a:rPr>
              <a:t>3-1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907693" y="222285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3-2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907693" y="258289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작업</a:t>
            </a:r>
            <a:r>
              <a:rPr lang="en-US" altLang="ko-KR" sz="1000" dirty="0">
                <a:solidFill>
                  <a:schemeClr val="tx1"/>
                </a:solidFill>
              </a:rPr>
              <a:t>3-3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60" idx="2"/>
            <a:endCxn id="61" idx="0"/>
          </p:cNvCxnSpPr>
          <p:nvPr/>
        </p:nvCxnSpPr>
        <p:spPr>
          <a:xfrm>
            <a:off x="8267733" y="2078840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8267733" y="2438880"/>
            <a:ext cx="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7763677" y="1718800"/>
            <a:ext cx="1008112" cy="1224136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/>
          <p:cNvCxnSpPr>
            <a:stCxn id="52" idx="2"/>
            <a:endCxn id="43" idx="0"/>
          </p:cNvCxnSpPr>
          <p:nvPr/>
        </p:nvCxnSpPr>
        <p:spPr>
          <a:xfrm flipH="1">
            <a:off x="5966428" y="1621368"/>
            <a:ext cx="1137360" cy="250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2" idx="2"/>
            <a:endCxn id="60" idx="0"/>
          </p:cNvCxnSpPr>
          <p:nvPr/>
        </p:nvCxnSpPr>
        <p:spPr>
          <a:xfrm>
            <a:off x="7103788" y="1621368"/>
            <a:ext cx="1163945" cy="24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2854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동기 처리와 비동기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setTimeout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함수는 비동기로 동작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setTimeout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는 작업을 완료하는데 통상 시간이 걸리므로 다음 작업을 먼저 수행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위 코드와 아래 코드 비교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321748" y="1647444"/>
            <a:ext cx="3860572" cy="139462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async-1.js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6404514" y="2249982"/>
            <a:ext cx="581026" cy="14401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34" y="2079068"/>
            <a:ext cx="1171739" cy="48584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8404204" y="2393998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08260" y="21955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초 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321748" y="3393174"/>
            <a:ext cx="3860572" cy="139462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async-2.js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6404514" y="3995712"/>
            <a:ext cx="581026" cy="144016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34" y="3824798"/>
            <a:ext cx="1171739" cy="485843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 flipH="1">
            <a:off x="8404204" y="4139728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908260" y="394130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초 후</a:t>
            </a:r>
          </a:p>
        </p:txBody>
      </p:sp>
    </p:spTree>
    <p:extLst>
      <p:ext uri="{BB962C8B-B14F-4D97-AF65-F5344CB8AC3E}">
        <p14:creationId xmlns:p14="http://schemas.microsoft.com/office/powerpoint/2010/main" val="83197517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블로킹</a:t>
            </a:r>
            <a:r>
              <a:rPr lang="en-US" altLang="ko-KR" dirty="0">
                <a:sym typeface="Wingdings" panose="05000000000000000000" pitchFamily="2" charset="2"/>
              </a:rPr>
              <a:t>I/O(Input/Output)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블로킹</a:t>
            </a:r>
            <a:r>
              <a:rPr lang="en-US" altLang="ko-KR" dirty="0">
                <a:sym typeface="Wingdings" panose="05000000000000000000" pitchFamily="2" charset="2"/>
              </a:rPr>
              <a:t>(blocking) 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코드의 실행을 도중에 막는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실행이 멈춘다는 의미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Inout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입력</a:t>
            </a:r>
            <a:r>
              <a:rPr lang="en-US" altLang="ko-KR" dirty="0">
                <a:sym typeface="Wingdings" panose="05000000000000000000" pitchFamily="2" charset="2"/>
              </a:rPr>
              <a:t>)/Output(</a:t>
            </a:r>
            <a:r>
              <a:rPr lang="ko-KR" altLang="en-US" dirty="0">
                <a:sym typeface="Wingdings" panose="05000000000000000000" pitchFamily="2" charset="2"/>
              </a:rPr>
              <a:t>출력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나타내며 자료를 주고 받음을 의미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  </a:t>
            </a:r>
            <a:r>
              <a:rPr lang="ko-KR" altLang="en-US" dirty="0" err="1">
                <a:sym typeface="Wingdings" panose="05000000000000000000" pitchFamily="2" charset="2"/>
              </a:rPr>
              <a:t>논브롤킹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  <a:r>
              <a:rPr lang="ko-KR" altLang="en-US" dirty="0">
                <a:sym typeface="Wingdings" panose="05000000000000000000" pitchFamily="2" charset="2"/>
              </a:rPr>
              <a:t>에서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파일을 읽을 때 동기 방식으로 읽는 함수인 </a:t>
            </a:r>
            <a:r>
              <a:rPr lang="en-US" altLang="ko-KR" dirty="0" err="1">
                <a:sym typeface="Wingdings" panose="05000000000000000000" pitchFamily="2" charset="2"/>
              </a:rPr>
              <a:t>fs.readFileSync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적용하면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파일을 다 </a:t>
            </a:r>
            <a:r>
              <a:rPr lang="ko-KR" altLang="en-US" dirty="0" err="1">
                <a:sym typeface="Wingdings" panose="05000000000000000000" pitchFamily="2" charset="2"/>
              </a:rPr>
              <a:t>읽을때까지</a:t>
            </a:r>
            <a:r>
              <a:rPr lang="ko-KR" altLang="en-US" dirty="0">
                <a:sym typeface="Wingdings" panose="05000000000000000000" pitchFamily="2" charset="2"/>
              </a:rPr>
              <a:t> 다음 명령으로 넘어가지 못함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즉 파일의 내용을 다 읽은 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시간이 걸림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다음 명령어로 넘어감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코드에서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~!’</a:t>
            </a:r>
            <a:r>
              <a:rPr lang="ko-KR" altLang="en-US" dirty="0">
                <a:sym typeface="Wingdings" panose="05000000000000000000" pitchFamily="2" charset="2"/>
              </a:rPr>
              <a:t>이 출력되려면 </a:t>
            </a:r>
            <a:r>
              <a:rPr lang="en-US" altLang="ko-KR" dirty="0" err="1">
                <a:sym typeface="Wingdings" panose="05000000000000000000" pitchFamily="2" charset="2"/>
              </a:rPr>
              <a:t>fs.readFileSync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함수가 실행 완료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파일의 내용을 다  읽음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후가 됨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fs.readFileSync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함수가 동작하는 동안 프로그램 실행이 멈춘 것과 같은 현상이 발생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블로킹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입출력시</a:t>
            </a:r>
            <a:r>
              <a:rPr lang="ko-KR" altLang="en-US" dirty="0">
                <a:sym typeface="Wingdings" panose="05000000000000000000" pitchFamily="2" charset="2"/>
              </a:rPr>
              <a:t> 블로킹 발생</a:t>
            </a:r>
            <a:r>
              <a:rPr lang="en-US" altLang="ko-KR" dirty="0">
                <a:sym typeface="Wingdings" panose="05000000000000000000" pitchFamily="2" charset="2"/>
              </a:rPr>
              <a:t>)  </a:t>
            </a:r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4176861" y="3240087"/>
            <a:ext cx="3860572" cy="139462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blocking.js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readFileSync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'example.txt'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80909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코드 실행 후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587723" y="1295871"/>
            <a:ext cx="6336704" cy="348285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http_server.js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26725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서버에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  <a:hlinkClick r:id="rId3"/>
              </a:rPr>
              <a:t>http://localhost:3000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  <a:hlinkClick r:id="rId4"/>
              </a:rPr>
              <a:t>http://localhost:3000/home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  <a:hlinkClick r:id="rId5"/>
              </a:rPr>
              <a:t>http://localhost:3000/about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서버는 위 </a:t>
            </a:r>
            <a:r>
              <a:rPr lang="en-US" altLang="ko-KR" dirty="0">
                <a:sym typeface="Wingdings" panose="05000000000000000000" pitchFamily="2" charset="2"/>
              </a:rPr>
              <a:t>3 </a:t>
            </a:r>
            <a:r>
              <a:rPr lang="ko-KR" altLang="en-US" dirty="0">
                <a:sym typeface="Wingdings" panose="05000000000000000000" pitchFamily="2" charset="2"/>
              </a:rPr>
              <a:t>가지 요청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에 대해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즉각적으로 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406631" y="2545861"/>
            <a:ext cx="4392488" cy="30243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http_server.js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'3000</a:t>
            </a:r>
            <a:r>
              <a:rPr lang="ko-KR" alt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주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821" y="1007839"/>
            <a:ext cx="7072313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4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If else</a:t>
            </a:r>
            <a:r>
              <a:rPr lang="ko-KR" altLang="en-US" dirty="0"/>
              <a:t> 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5737BA-C307-4C0C-9482-2E8EC4D8DCFC}"/>
              </a:ext>
            </a:extLst>
          </p:cNvPr>
          <p:cNvSpPr/>
          <p:nvPr/>
        </p:nvSpPr>
        <p:spPr>
          <a:xfrm>
            <a:off x="2448669" y="990301"/>
            <a:ext cx="6912768" cy="224978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임의의 정수를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10'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홀수 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 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737BA-C307-4C0C-9482-2E8EC4D8DCFC}"/>
              </a:ext>
            </a:extLst>
          </p:cNvPr>
          <p:cNvSpPr/>
          <p:nvPr/>
        </p:nvSpPr>
        <p:spPr>
          <a:xfrm>
            <a:off x="2448669" y="3456111"/>
            <a:ext cx="6912768" cy="224978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임의의 정수를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10'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홀수 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 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73493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코드 실행 후 분석 </a:t>
            </a:r>
            <a:r>
              <a:rPr lang="en-US" altLang="ko-KR" dirty="0">
                <a:sym typeface="Wingdings" panose="05000000000000000000" pitchFamily="2" charset="2"/>
              </a:rPr>
              <a:t>– “</a:t>
            </a:r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(‘ABOUT’)”</a:t>
            </a:r>
            <a:r>
              <a:rPr lang="ko-KR" altLang="en-US" dirty="0">
                <a:sym typeface="Wingdings" panose="05000000000000000000" pitchFamily="2" charset="2"/>
              </a:rPr>
              <a:t>는 언제 실행되는가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720477" y="1295872"/>
            <a:ext cx="5256584" cy="446449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http_server_problem.js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&lt;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63444" y="2791105"/>
            <a:ext cx="3528392" cy="108012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6049069" y="1295872"/>
            <a:ext cx="4794585" cy="446449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http_server.js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912269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4918574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블로킹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서버에 접속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http://localhost:3000/about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res.end</a:t>
            </a:r>
            <a:r>
              <a:rPr lang="en-US" altLang="ko-KR" dirty="0">
                <a:sym typeface="Wingdings" panose="05000000000000000000" pitchFamily="2" charset="2"/>
              </a:rPr>
              <a:t>(‘ABOUT’)</a:t>
            </a:r>
            <a:r>
              <a:rPr lang="ko-KR" altLang="en-US" dirty="0">
                <a:sym typeface="Wingdings" panose="05000000000000000000" pitchFamily="2" charset="2"/>
              </a:rPr>
              <a:t>는 언제 실행되는가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터미널 창에 </a:t>
            </a:r>
            <a:r>
              <a:rPr lang="en-US" altLang="ko-KR" dirty="0">
                <a:sym typeface="Wingdings" panose="05000000000000000000" pitchFamily="2" charset="2"/>
              </a:rPr>
              <a:t>“0, 0”, “0, 1”, …, “999, 99”</a:t>
            </a:r>
            <a:r>
              <a:rPr lang="ko-KR" altLang="en-US" dirty="0">
                <a:sym typeface="Wingdings" panose="05000000000000000000" pitchFamily="2" charset="2"/>
              </a:rPr>
              <a:t>까지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출력 후 클라이언트에게 </a:t>
            </a:r>
            <a:r>
              <a:rPr lang="en-US" altLang="ko-KR" dirty="0">
                <a:sym typeface="Wingdings" panose="05000000000000000000" pitchFamily="2" charset="2"/>
              </a:rPr>
              <a:t>‘ABOUT”</a:t>
            </a:r>
            <a:r>
              <a:rPr lang="ko-KR" altLang="en-US" dirty="0">
                <a:sym typeface="Wingdings" panose="05000000000000000000" pitchFamily="2" charset="2"/>
              </a:rPr>
              <a:t>를 전달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클라이언트가 요청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  <a:hlinkClick r:id="rId4"/>
              </a:rPr>
              <a:t>http://localhost:3000/about)</a:t>
            </a:r>
            <a:r>
              <a:rPr lang="ko-KR" altLang="en-US" dirty="0">
                <a:sym typeface="Wingdings" panose="05000000000000000000" pitchFamily="2" charset="2"/>
              </a:rPr>
              <a:t>을 했을 때 서버는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시간이 오래 걸리는 작업을 수행 한 후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클라이언트에 응답을 보냄</a:t>
            </a:r>
            <a:r>
              <a:rPr lang="en-US" altLang="ko-KR" dirty="0">
                <a:sym typeface="Wingdings" panose="05000000000000000000" pitchFamily="2" charset="2"/>
              </a:rPr>
              <a:t>. 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일정 시간 동안 블로킹 발생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클라이언트는 즉각적인 응답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를 원함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5473005" y="1295872"/>
            <a:ext cx="5256584" cy="446449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http_server_problem.js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'HOME'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===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&lt;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'ABOUT'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'NOT FOUND'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'3000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15972" y="2791105"/>
            <a:ext cx="3528392" cy="108012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21193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 err="1">
                <a:sym typeface="Wingdings" panose="05000000000000000000" pitchFamily="2" charset="2"/>
              </a:rPr>
              <a:t>논블로킹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동기 처리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함수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블로킹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처리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함수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논브로킹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시간이 걸리는 작업은 잠시 옆으로 빼놓고 즉시 실행해야 할 작업을 먼저 처리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옆으로 빼놓은 비동기 작업은 이벤트 루프에서 처리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이벤트 루프는 비동기 작업을 처리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I/O </a:t>
            </a:r>
            <a:r>
              <a:rPr lang="ko-KR" altLang="en-US" dirty="0">
                <a:sym typeface="Wingdings" panose="05000000000000000000" pitchFamily="2" charset="2"/>
              </a:rPr>
              <a:t>과련 코드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fs.readFile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은 비동기 방식의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fs.readFileSync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는 동기 방식의 함수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2437652" y="2429979"/>
            <a:ext cx="6552728" cy="20128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non_blocking.js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readFile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'example.txt'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'utf8'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97" y="5130508"/>
            <a:ext cx="49346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71900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스택</a:t>
            </a:r>
            <a:r>
              <a:rPr lang="en-US" altLang="ko-KR" dirty="0">
                <a:sym typeface="Wingdings" panose="05000000000000000000" pitchFamily="2" charset="2"/>
              </a:rPr>
              <a:t>(stack)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  <a:hlinkClick r:id="rId3"/>
              </a:rPr>
              <a:t>사전적 의미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명사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무더기 </a:t>
            </a:r>
            <a:r>
              <a:rPr lang="en-US" altLang="ko-KR" dirty="0">
                <a:sym typeface="Wingdings" panose="05000000000000000000" pitchFamily="2" charset="2"/>
              </a:rPr>
              <a:t>(a stack of books: </a:t>
            </a:r>
            <a:r>
              <a:rPr lang="ko-KR" altLang="en-US" dirty="0">
                <a:sym typeface="Wingdings" panose="05000000000000000000" pitchFamily="2" charset="2"/>
              </a:rPr>
              <a:t>책 한 무더기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많음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다량 </a:t>
            </a:r>
            <a:r>
              <a:rPr lang="en-US" altLang="ko-KR" dirty="0">
                <a:sym typeface="Wingdings" panose="05000000000000000000" pitchFamily="2" charset="2"/>
              </a:rPr>
              <a:t>(stacks of money: </a:t>
            </a:r>
            <a:r>
              <a:rPr lang="ko-KR" altLang="en-US" dirty="0">
                <a:sym typeface="Wingdings" panose="05000000000000000000" pitchFamily="2" charset="2"/>
              </a:rPr>
              <a:t>많은 돈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동사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깔끔하게 정돈하여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쌓다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포개다</a:t>
            </a:r>
            <a:r>
              <a:rPr lang="en-US" altLang="ko-KR" dirty="0">
                <a:sym typeface="Wingdings" panose="05000000000000000000" pitchFamily="2" charset="2"/>
              </a:rPr>
              <a:t>]; </a:t>
            </a:r>
            <a:r>
              <a:rPr lang="ko-KR" altLang="en-US" dirty="0">
                <a:sym typeface="Wingdings" panose="05000000000000000000" pitchFamily="2" charset="2"/>
              </a:rPr>
              <a:t>쌓이다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포개지다</a:t>
            </a:r>
            <a:r>
              <a:rPr lang="en-US" altLang="ko-KR" dirty="0">
                <a:sym typeface="Wingdings" panose="05000000000000000000" pitchFamily="2" charset="2"/>
              </a:rPr>
              <a:t>(to stack boxes: </a:t>
            </a:r>
            <a:r>
              <a:rPr lang="ko-KR" altLang="en-US" dirty="0">
                <a:sym typeface="Wingdings" panose="05000000000000000000" pitchFamily="2" charset="2"/>
              </a:rPr>
              <a:t>책을 포개다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스택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LIFO(Last In First Output)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 </a:t>
            </a:r>
            <a:r>
              <a:rPr lang="en-US" altLang="ko-KR" dirty="0"/>
              <a:t>- </a:t>
            </a:r>
            <a:r>
              <a:rPr lang="ko-KR" altLang="en-US" dirty="0"/>
              <a:t>스택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11416" y="3890904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00913" y="4109551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0913" y="432557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00913" y="454159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00913" y="475493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00913" y="49682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415472" y="5184303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으로 구부러진 화살표 12"/>
          <p:cNvSpPr/>
          <p:nvPr/>
        </p:nvSpPr>
        <p:spPr>
          <a:xfrm rot="5400000" flipV="1">
            <a:off x="1479279" y="3285996"/>
            <a:ext cx="360040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오른쪽으로 구부러진 화살표 13"/>
          <p:cNvSpPr/>
          <p:nvPr/>
        </p:nvSpPr>
        <p:spPr>
          <a:xfrm rot="5400000" flipV="1">
            <a:off x="6015783" y="3248288"/>
            <a:ext cx="360040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54470" y="3890904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57097" y="4109551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57097" y="432557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457097" y="454159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57097" y="475493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457097" y="49682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071656" y="5184303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으로 구부러진 화살표 21"/>
          <p:cNvSpPr/>
          <p:nvPr/>
        </p:nvSpPr>
        <p:spPr>
          <a:xfrm rot="5400000" flipV="1">
            <a:off x="7783531" y="3442946"/>
            <a:ext cx="360040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83433" y="3882438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6060" y="410108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486060" y="431710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86060" y="453313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486060" y="475493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86060" y="49682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5100619" y="5184303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296776" y="410108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296776" y="431710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96776" y="453313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96776" y="475493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296776" y="49682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911335" y="5184303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>
            <a:off x="2783624" y="4541599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6596503" y="4487990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170814" y="430774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170814" y="4523770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9170814" y="474557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70814" y="495891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8785373" y="5174940"/>
            <a:ext cx="15121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오른쪽 화살표 44"/>
          <p:cNvSpPr/>
          <p:nvPr/>
        </p:nvSpPr>
        <p:spPr>
          <a:xfrm>
            <a:off x="8497341" y="4517775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06563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큐</a:t>
            </a:r>
            <a:r>
              <a:rPr lang="en-US" altLang="ko-KR" dirty="0">
                <a:sym typeface="Wingdings" panose="05000000000000000000" pitchFamily="2" charset="2"/>
              </a:rPr>
              <a:t>(Queue)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  <a:hlinkClick r:id="rId3"/>
              </a:rPr>
              <a:t>사전적 의미</a:t>
            </a:r>
            <a:r>
              <a:rPr lang="ko-KR" altLang="en-US" dirty="0">
                <a:sym typeface="Wingdings" panose="05000000000000000000" pitchFamily="2" charset="2"/>
                <a:hlinkClick r:id="rId4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명사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무엇을 기다리는 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자동차 등의 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줄 </a:t>
            </a:r>
            <a:r>
              <a:rPr lang="en-US" altLang="ko-KR" dirty="0">
                <a:sym typeface="Wingdings" panose="05000000000000000000" pitchFamily="2" charset="2"/>
              </a:rPr>
              <a:t>(the bus queue: </a:t>
            </a:r>
            <a:r>
              <a:rPr lang="ko-KR" altLang="en-US" dirty="0">
                <a:sym typeface="Wingdings" panose="05000000000000000000" pitchFamily="2" charset="2"/>
              </a:rPr>
              <a:t>버스를 기다리는 사람들의 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큐</a:t>
            </a:r>
            <a:r>
              <a:rPr lang="en-US" altLang="ko-KR" dirty="0">
                <a:sym typeface="Wingdings" panose="05000000000000000000" pitchFamily="2" charset="2"/>
              </a:rPr>
              <a:t>(queue)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I/O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FIFO(First In First Output)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여기서 잠깐 </a:t>
            </a:r>
            <a:r>
              <a:rPr lang="en-US" altLang="ko-KR" dirty="0"/>
              <a:t>- </a:t>
            </a:r>
            <a:r>
              <a:rPr lang="ko-KR" altLang="en-US" dirty="0"/>
              <a:t>스택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11416" y="3061108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00913" y="327975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0913" y="34957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00913" y="371180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00913" y="392514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00913" y="413848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sp>
        <p:nvSpPr>
          <p:cNvPr id="13" name="오른쪽으로 구부러진 화살표 12"/>
          <p:cNvSpPr/>
          <p:nvPr/>
        </p:nvSpPr>
        <p:spPr>
          <a:xfrm rot="5400000" flipV="1">
            <a:off x="1479279" y="2456200"/>
            <a:ext cx="360040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오른쪽으로 구부러진 화살표 13"/>
          <p:cNvSpPr/>
          <p:nvPr/>
        </p:nvSpPr>
        <p:spPr>
          <a:xfrm rot="5400000" flipH="1" flipV="1">
            <a:off x="6059497" y="4236087"/>
            <a:ext cx="288032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54470" y="3061108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57097" y="327975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57097" y="349577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457097" y="371180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57097" y="392514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457097" y="413848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483433" y="3052642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6060" y="327128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486060" y="348731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86060" y="3703337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486060" y="392514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86060" y="413848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○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296776" y="3490411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296776" y="370643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96776" y="392245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96776" y="4144265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★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2783624" y="3711803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6596503" y="3658194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65858" y="3922459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◇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265858" y="4138483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■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8497341" y="3687979"/>
            <a:ext cx="288032" cy="2133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96776" y="3261926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  <p:sp>
        <p:nvSpPr>
          <p:cNvPr id="47" name="오른쪽으로 구부러진 화살표 46"/>
          <p:cNvSpPr/>
          <p:nvPr/>
        </p:nvSpPr>
        <p:spPr>
          <a:xfrm rot="5400000" flipH="1" flipV="1">
            <a:off x="7900643" y="4236087"/>
            <a:ext cx="288032" cy="775686"/>
          </a:xfrm>
          <a:prstGeom prst="curved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263624" y="3696442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♧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63624" y="3467957"/>
            <a:ext cx="720080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◐</a:t>
            </a:r>
          </a:p>
        </p:txBody>
      </p:sp>
    </p:spTree>
    <p:extLst>
      <p:ext uri="{BB962C8B-B14F-4D97-AF65-F5344CB8AC3E}">
        <p14:creationId xmlns:p14="http://schemas.microsoft.com/office/powerpoint/2010/main" val="2702334171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노드는 </a:t>
            </a:r>
            <a:r>
              <a:rPr lang="en-US" altLang="ko-KR" dirty="0">
                <a:sym typeface="Wingdings" panose="05000000000000000000" pitchFamily="2" charset="2"/>
              </a:rPr>
              <a:t>V8 </a:t>
            </a:r>
            <a:r>
              <a:rPr lang="ko-KR" altLang="en-US" dirty="0">
                <a:sym typeface="Wingdings" panose="05000000000000000000" pitchFamily="2" charset="2"/>
              </a:rPr>
              <a:t>엔진을 사용해서 </a:t>
            </a:r>
            <a:r>
              <a:rPr lang="en-US" altLang="ko-KR" dirty="0">
                <a:sym typeface="Wingdings" panose="05000000000000000000" pitchFamily="2" charset="2"/>
              </a:rPr>
              <a:t>JavaScript </a:t>
            </a:r>
            <a:r>
              <a:rPr lang="ko-KR" altLang="en-US" dirty="0">
                <a:sym typeface="Wingdings" panose="05000000000000000000" pitchFamily="2" charset="2"/>
              </a:rPr>
              <a:t>코드를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V8 </a:t>
            </a:r>
            <a:r>
              <a:rPr lang="ko-KR" altLang="en-US" dirty="0">
                <a:sym typeface="Wingdings" panose="05000000000000000000" pitchFamily="2" charset="2"/>
              </a:rPr>
              <a:t>엔진 안에 콜 스택</a:t>
            </a:r>
            <a:r>
              <a:rPr lang="en-US" altLang="ko-KR" dirty="0">
                <a:sym typeface="Wingdings" panose="05000000000000000000" pitchFamily="2" charset="2"/>
              </a:rPr>
              <a:t>(call stack)</a:t>
            </a:r>
            <a:r>
              <a:rPr lang="ko-KR" altLang="en-US" dirty="0">
                <a:sym typeface="Wingdings" panose="05000000000000000000" pitchFamily="2" charset="2"/>
              </a:rPr>
              <a:t>이라는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요소가 있어서 순서대로 작업을 가져와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dirty="0">
                <a:sym typeface="Wingdings" panose="05000000000000000000" pitchFamily="2" charset="2"/>
              </a:rPr>
              <a:t>첫 번째 처리할 작업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 콜 스택으로 옮김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1532491" y="4104183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97141" y="4670487"/>
            <a:ext cx="266429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97141" y="3230327"/>
            <a:ext cx="2664296" cy="1432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5013" y="3230328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00997" y="2582255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5106" y="225757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2197" y="289733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28006" y="4372930"/>
            <a:ext cx="3024336" cy="1897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endCxn id="3" idx="1"/>
          </p:cNvCxnSpPr>
          <p:nvPr/>
        </p:nvCxnSpPr>
        <p:spPr>
          <a:xfrm>
            <a:off x="4598316" y="4477345"/>
            <a:ext cx="2098825" cy="3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288046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1.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첫 번째 처리할 작업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을 콜 스택으로 옮김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콜 스택에 있는 작업을 처리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결과를 터미널 창에 출력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56427" y="3816151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1077" y="4382455"/>
            <a:ext cx="266429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21077" y="2942295"/>
            <a:ext cx="2664296" cy="1432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8949" y="2942296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4933" y="2294223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9042" y="19695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133" y="2609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30" y="3913500"/>
            <a:ext cx="1162212" cy="2000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48630" y="3518359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터미널 창</a:t>
            </a:r>
          </a:p>
        </p:txBody>
      </p:sp>
    </p:spTree>
    <p:extLst>
      <p:ext uri="{BB962C8B-B14F-4D97-AF65-F5344CB8AC3E}">
        <p14:creationId xmlns:p14="http://schemas.microsoft.com/office/powerpoint/2010/main" val="2296737487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2.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콜 스택에 있는 작업을 처리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결과를 터미널 창에 출력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콜 스택에 있는 작업을 처리 했음으로 스택에서 삭제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56427" y="3816151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21077" y="2942295"/>
            <a:ext cx="2664296" cy="165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8949" y="2942296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4933" y="2294223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9042" y="19695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133" y="2609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30" y="3913500"/>
            <a:ext cx="1162212" cy="2000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48630" y="3518359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터미널 창</a:t>
            </a:r>
          </a:p>
        </p:txBody>
      </p:sp>
    </p:spTree>
    <p:extLst>
      <p:ext uri="{BB962C8B-B14F-4D97-AF65-F5344CB8AC3E}">
        <p14:creationId xmlns:p14="http://schemas.microsoft.com/office/powerpoint/2010/main" val="102930309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3.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콜 스택에 있는 작업을 처리 했음으로 스택에서 삭제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4. </a:t>
            </a:r>
            <a:r>
              <a:rPr lang="ko-KR" altLang="en-US" dirty="0">
                <a:sym typeface="Wingdings" panose="05000000000000000000" pitchFamily="2" charset="2"/>
              </a:rPr>
              <a:t>두 번째 작업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콜 스택으로 가져옴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56427" y="3816151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1077" y="4382455"/>
            <a:ext cx="266429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10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1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21077" y="2942295"/>
            <a:ext cx="2664296" cy="1432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8949" y="2942296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4933" y="2294223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9042" y="19695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133" y="2609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30" y="3913500"/>
            <a:ext cx="1162212" cy="2000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48630" y="3518359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터미널 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12699" y="4287565"/>
            <a:ext cx="3024336" cy="1897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endCxn id="3" idx="1"/>
          </p:cNvCxnSpPr>
          <p:nvPr/>
        </p:nvCxnSpPr>
        <p:spPr>
          <a:xfrm>
            <a:off x="3983009" y="4391980"/>
            <a:ext cx="2138068" cy="9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6801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4.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두 번째 작업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콜 스택으로 가져옴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5. </a:t>
            </a:r>
            <a:r>
              <a:rPr lang="ko-KR" altLang="en-US" dirty="0">
                <a:sym typeface="Wingdings" panose="05000000000000000000" pitchFamily="2" charset="2"/>
              </a:rPr>
              <a:t>콜 스택에 있는 작업을 처리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출력을 터미널 창에 표시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56427" y="3816151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1077" y="4382455"/>
            <a:ext cx="266429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10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1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21077" y="2942295"/>
            <a:ext cx="2664296" cy="1432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8949" y="2942296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4933" y="2294223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9042" y="19695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133" y="2609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630" y="3518359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터미널 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24" y="3906220"/>
            <a:ext cx="118126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7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If ~ else if ~ else</a:t>
            </a:r>
            <a:r>
              <a:rPr lang="ko-KR" altLang="en-US" dirty="0"/>
              <a:t> 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5737BA-C307-4C0C-9482-2E8EC4D8DCFC}"/>
              </a:ext>
            </a:extLst>
          </p:cNvPr>
          <p:cNvSpPr/>
          <p:nvPr/>
        </p:nvSpPr>
        <p:spPr>
          <a:xfrm>
            <a:off x="2448669" y="1010196"/>
            <a:ext cx="6912768" cy="316599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아침 먹을까요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점심 먹을까요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저녁을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먹어야겠네요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78953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이벤트 루프 기본 처리 방법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5.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콜 스택에 있는 작업을 처리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출력을 터미널 창에 표시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6. </a:t>
            </a:r>
            <a:r>
              <a:rPr lang="ko-KR" altLang="en-US" dirty="0">
                <a:sym typeface="Wingdings" panose="05000000000000000000" pitchFamily="2" charset="2"/>
              </a:rPr>
              <a:t>콜 스택에 있는 작업을 처리했음으로 스택에서 삭제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위 방법으로 세 번째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ko-KR" altLang="en-US" dirty="0">
                <a:latin typeface="Consolas" panose="020B0609020204030204" pitchFamily="49" charset="0"/>
              </a:rPr>
              <a:t>도 수행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b="0" dirty="0">
              <a:latin typeface="Consolas" panose="020B0609020204030204" pitchFamily="49" charset="0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956427" y="3816151"/>
            <a:ext cx="3461869" cy="9361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sync.js</a:t>
            </a:r>
            <a:endParaRPr lang="ko-KR" alt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두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세 번째 작업 수행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21077" y="2942295"/>
            <a:ext cx="2664296" cy="165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8949" y="2942296"/>
            <a:ext cx="871855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4933" y="2294223"/>
            <a:ext cx="4104456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9042" y="196953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V8 </a:t>
            </a:r>
            <a:r>
              <a:rPr lang="ko-KR" altLang="en-US" b="1" dirty="0"/>
              <a:t>엔진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133" y="260930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콜 스택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8630" y="3518359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터미널 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24" y="3906220"/>
            <a:ext cx="118126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9370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동기 방식으로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분석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출력 결과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readdirSync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함수는 동기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디렉토리 내용을 읽은 후에 화면에 출력 후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~!’ </a:t>
            </a:r>
            <a:r>
              <a:rPr lang="ko-KR" altLang="en-US" dirty="0">
                <a:sym typeface="Wingdings" panose="05000000000000000000" pitchFamily="2" charset="2"/>
              </a:rPr>
              <a:t>문자열을 보여줌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744813" y="1367879"/>
            <a:ext cx="4175365" cy="14820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Basics/05/node-sync.js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13" y="2944495"/>
            <a:ext cx="4163006" cy="20957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68949" y="2108894"/>
            <a:ext cx="5184576" cy="21498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 </a:t>
            </a:r>
            <a:r>
              <a:rPr lang="en-US" altLang="ko-KR" sz="1100" dirty="0" err="1">
                <a:solidFill>
                  <a:schemeClr val="tx1"/>
                </a:solidFill>
              </a:rPr>
              <a:t>fs.readdir</a:t>
            </a:r>
            <a:r>
              <a:rPr lang="en-US" altLang="ko-KR" sz="1100" dirty="0">
                <a:solidFill>
                  <a:schemeClr val="tx1"/>
                </a:solidFill>
              </a:rPr>
              <a:t>( 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757" y="4464223"/>
            <a:ext cx="1224136" cy="713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99160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방식으로 처리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분석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출력 결과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readdir</a:t>
            </a:r>
            <a:r>
              <a:rPr lang="en-US" altLang="ko-KR" dirty="0">
                <a:sym typeface="Wingdings" panose="05000000000000000000" pitchFamily="2" charset="2"/>
              </a:rPr>
              <a:t> ( ) </a:t>
            </a:r>
            <a:r>
              <a:rPr lang="ko-KR" altLang="en-US" dirty="0">
                <a:sym typeface="Wingdings" panose="05000000000000000000" pitchFamily="2" charset="2"/>
              </a:rPr>
              <a:t>함수는 비동기 함수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1138379" y="1557659"/>
            <a:ext cx="4464496" cy="25202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node-async.js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76583" y="2177595"/>
            <a:ext cx="5184576" cy="21498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 </a:t>
            </a:r>
            <a:r>
              <a:rPr lang="en-US" altLang="ko-KR" sz="1100" dirty="0" err="1">
                <a:solidFill>
                  <a:schemeClr val="tx1"/>
                </a:solidFill>
              </a:rPr>
              <a:t>fs.readdirSync</a:t>
            </a:r>
            <a:r>
              <a:rPr lang="en-US" altLang="ko-KR" sz="1100" dirty="0">
                <a:solidFill>
                  <a:schemeClr val="tx1"/>
                </a:solidFill>
              </a:rPr>
              <a:t>( 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12" y="2954684"/>
            <a:ext cx="4220164" cy="212437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93085" y="2844358"/>
            <a:ext cx="1224136" cy="713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89891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방식으로 처리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프라미스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아래 코드는 현재 디렉토리의 내용을 가져와서 보여주는데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 대신 </a:t>
            </a:r>
            <a:r>
              <a:rPr lang="ko-KR" altLang="en-US" dirty="0" err="1">
                <a:sym typeface="Wingdings" panose="05000000000000000000" pitchFamily="2" charset="2"/>
              </a:rPr>
              <a:t>프라미스를</a:t>
            </a:r>
            <a:r>
              <a:rPr lang="ko-KR" altLang="en-US" dirty="0">
                <a:sym typeface="Wingdings" panose="05000000000000000000" pitchFamily="2" charset="2"/>
              </a:rPr>
              <a:t> 사용한 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Readdir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함수를 실행해서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 then( 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실패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오류 발생</a:t>
            </a:r>
            <a:r>
              <a:rPr lang="en-US" altLang="ko-KR" dirty="0">
                <a:sym typeface="Wingdings" panose="05000000000000000000" pitchFamily="2" charset="2"/>
              </a:rPr>
              <a:t>)  catch( )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744813" y="1583903"/>
            <a:ext cx="4248472" cy="242251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promises.js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})</a:t>
            </a:r>
          </a:p>
          <a:p>
            <a:pPr lvl="0"/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31" y="4088623"/>
            <a:ext cx="4235154" cy="19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11802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방식으로 처리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프라미스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아래 코드는 현재 디렉토리의 내용을 가져와서 보여주는데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 대신 </a:t>
            </a:r>
            <a:r>
              <a:rPr lang="ko-KR" altLang="en-US" dirty="0" err="1">
                <a:sym typeface="Wingdings" panose="05000000000000000000" pitchFamily="2" charset="2"/>
              </a:rPr>
              <a:t>프라미스를</a:t>
            </a:r>
            <a:r>
              <a:rPr lang="ko-KR" altLang="en-US" dirty="0">
                <a:sym typeface="Wingdings" panose="05000000000000000000" pitchFamily="2" charset="2"/>
              </a:rPr>
              <a:t> 사용한 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Readdir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함수를 실행해서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성공 </a:t>
            </a:r>
            <a:r>
              <a:rPr lang="en-US" altLang="ko-KR" dirty="0">
                <a:sym typeface="Wingdings" panose="05000000000000000000" pitchFamily="2" charset="2"/>
              </a:rPr>
              <a:t> then( 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실패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오류 발생</a:t>
            </a:r>
            <a:r>
              <a:rPr lang="en-US" altLang="ko-KR" dirty="0">
                <a:sym typeface="Wingdings" panose="05000000000000000000" pitchFamily="2" charset="2"/>
              </a:rPr>
              <a:t>)  catch( )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744813" y="1583903"/>
            <a:ext cx="4248472" cy="242251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promises.js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31" y="4088623"/>
            <a:ext cx="4235154" cy="19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28464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방식으로 처리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en-US" altLang="ko-KR" dirty="0" err="1">
                <a:sym typeface="Wingdings" panose="05000000000000000000" pitchFamily="2" charset="2"/>
              </a:rPr>
              <a:t>async</a:t>
            </a:r>
            <a:r>
              <a:rPr lang="en-US" altLang="ko-KR" dirty="0">
                <a:sym typeface="Wingdings" panose="05000000000000000000" pitchFamily="2" charset="2"/>
              </a:rPr>
              <a:t>/await</a:t>
            </a: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에크마스크립트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2017(ES8)</a:t>
            </a:r>
            <a:r>
              <a:rPr lang="ko-KR" altLang="en-US" dirty="0">
                <a:sym typeface="Wingdings" panose="05000000000000000000" pitchFamily="2" charset="2"/>
              </a:rPr>
              <a:t>부터 새롭게 등장한 비동기 처리 방법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en-US" altLang="ko-KR" dirty="0" err="1">
                <a:sym typeface="Wingdings" panose="05000000000000000000" pitchFamily="2" charset="2"/>
              </a:rPr>
              <a:t>async</a:t>
            </a:r>
            <a:r>
              <a:rPr lang="en-US" altLang="ko-KR" dirty="0">
                <a:sym typeface="Wingdings" panose="05000000000000000000" pitchFamily="2" charset="2"/>
              </a:rPr>
              <a:t>/await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async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비동기 방식으로 처리할 함수가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있다면 그 함수를 포함 하는 함수 이름 앞에 </a:t>
            </a:r>
            <a:r>
              <a:rPr lang="en-US" altLang="ko-KR" dirty="0">
                <a:sym typeface="Wingdings" panose="05000000000000000000" pitchFamily="2" charset="2"/>
              </a:rPr>
              <a:t>async</a:t>
            </a:r>
            <a:r>
              <a:rPr lang="ko-KR" altLang="en-US" dirty="0">
                <a:sym typeface="Wingdings" panose="05000000000000000000" pitchFamily="2" charset="2"/>
              </a:rPr>
              <a:t>를 붙임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await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비동기로 처리할 함수 이름 앞에 </a:t>
            </a:r>
            <a:r>
              <a:rPr lang="en-US" altLang="ko-KR" dirty="0">
                <a:sym typeface="Wingdings" panose="05000000000000000000" pitchFamily="2" charset="2"/>
              </a:rPr>
              <a:t>await</a:t>
            </a:r>
            <a:r>
              <a:rPr lang="ko-KR" altLang="en-US" dirty="0">
                <a:sym typeface="Wingdings" panose="05000000000000000000" pitchFamily="2" charset="2"/>
              </a:rPr>
              <a:t>를 붙임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주의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await</a:t>
            </a:r>
            <a:r>
              <a:rPr lang="ko-KR" altLang="en-US" dirty="0">
                <a:sym typeface="Wingdings" panose="05000000000000000000" pitchFamily="2" charset="2"/>
              </a:rPr>
              <a:t>를 붙일 수 있는 함수는 </a:t>
            </a:r>
            <a:r>
              <a:rPr lang="ko-KR" altLang="en-US" dirty="0" err="1">
                <a:sym typeface="Wingdings" panose="05000000000000000000" pitchFamily="2" charset="2"/>
              </a:rPr>
              <a:t>프라미스를</a:t>
            </a:r>
            <a:r>
              <a:rPr lang="ko-KR" altLang="en-US" dirty="0">
                <a:sym typeface="Wingdings" panose="05000000000000000000" pitchFamily="2" charset="2"/>
              </a:rPr>
              <a:t> 반환하는 함수여야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3589781" y="3111584"/>
            <a:ext cx="4248472" cy="96635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function_name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ftn1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ftn2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37859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895237" cy="1745730"/>
          </a:xfrm>
        </p:spPr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노드의 비동기 패턴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비동기 방식으로 처리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en-US" altLang="ko-KR" dirty="0" err="1">
                <a:sym typeface="Wingdings" panose="05000000000000000000" pitchFamily="2" charset="2"/>
              </a:rPr>
              <a:t>async</a:t>
            </a:r>
            <a:r>
              <a:rPr lang="en-US" altLang="ko-KR" dirty="0">
                <a:sym typeface="Wingdings" panose="05000000000000000000" pitchFamily="2" charset="2"/>
              </a:rPr>
              <a:t>/await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async -</a:t>
            </a:r>
            <a:r>
              <a:rPr lang="ko-KR" altLang="en-US" dirty="0">
                <a:sym typeface="Wingdings" panose="05000000000000000000" pitchFamily="2" charset="2"/>
              </a:rPr>
              <a:t>비동기 방식으로 처리할 함수가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있다면 그 함수를 포함 하는 함수 이름 앞에 </a:t>
            </a:r>
            <a:r>
              <a:rPr lang="en-US" altLang="ko-KR" dirty="0">
                <a:sym typeface="Wingdings" panose="05000000000000000000" pitchFamily="2" charset="2"/>
              </a:rPr>
              <a:t>async</a:t>
            </a:r>
            <a:r>
              <a:rPr lang="ko-KR" altLang="en-US" dirty="0">
                <a:sym typeface="Wingdings" panose="05000000000000000000" pitchFamily="2" charset="2"/>
              </a:rPr>
              <a:t>를 붙임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await -</a:t>
            </a:r>
            <a:r>
              <a:rPr lang="ko-KR" altLang="en-US" dirty="0">
                <a:sym typeface="Wingdings" panose="05000000000000000000" pitchFamily="2" charset="2"/>
              </a:rPr>
              <a:t>비동기로 처리할 함수 이름 앞에 </a:t>
            </a:r>
            <a:r>
              <a:rPr lang="en-US" altLang="ko-KR" dirty="0">
                <a:sym typeface="Wingdings" panose="05000000000000000000" pitchFamily="2" charset="2"/>
              </a:rPr>
              <a:t>await</a:t>
            </a:r>
            <a:r>
              <a:rPr lang="ko-KR" altLang="en-US" dirty="0">
                <a:sym typeface="Wingdings" panose="05000000000000000000" pitchFamily="2" charset="2"/>
              </a:rPr>
              <a:t>를 붙임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주의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await</a:t>
            </a:r>
            <a:r>
              <a:rPr lang="ko-KR" altLang="en-US" dirty="0">
                <a:sym typeface="Wingdings" panose="05000000000000000000" pitchFamily="2" charset="2"/>
              </a:rPr>
              <a:t>를 붙일 수 있는 함수는 </a:t>
            </a:r>
            <a:r>
              <a:rPr lang="ko-KR" altLang="en-US" dirty="0" err="1">
                <a:sym typeface="Wingdings" panose="05000000000000000000" pitchFamily="2" charset="2"/>
              </a:rPr>
              <a:t>프라미스를</a:t>
            </a:r>
            <a:r>
              <a:rPr lang="ko-KR" altLang="en-US" dirty="0">
                <a:sym typeface="Wingdings" panose="05000000000000000000" pitchFamily="2" charset="2"/>
              </a:rPr>
              <a:t> 반환하는 함수여야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Async/await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를 이용하면 처리할 작업 순서대로 코드를 쉽게 작성할 수 있고 읽기도 편해서 최근에는 이 방법을 많이 사용합니다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– </a:t>
            </a:r>
            <a:r>
              <a:rPr lang="ko-KR" altLang="en-US" dirty="0"/>
              <a:t>노드와 비동기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31D21-813E-42D4-A414-1E3AFFE1F7AD}"/>
              </a:ext>
            </a:extLst>
          </p:cNvPr>
          <p:cNvSpPr/>
          <p:nvPr/>
        </p:nvSpPr>
        <p:spPr>
          <a:xfrm>
            <a:off x="1008509" y="2231975"/>
            <a:ext cx="5047270" cy="289508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await.js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'fs'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promises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fs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readDirAsync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~!'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25" y="2622095"/>
            <a:ext cx="39439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5583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웹서버에서 발생하는 이벤트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브라우저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웹 서버에 요청할 때 서버에서 발생하는 이벤트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웹 브라우저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서버에 연결되면 </a:t>
            </a:r>
            <a:r>
              <a:rPr lang="en-US" altLang="ko-KR" dirty="0">
                <a:sym typeface="Wingdings" panose="05000000000000000000" pitchFamily="2" charset="2"/>
              </a:rPr>
              <a:t>connection </a:t>
            </a:r>
            <a:r>
              <a:rPr lang="ko-KR" altLang="en-US" dirty="0">
                <a:sym typeface="Wingdings" panose="05000000000000000000" pitchFamily="2" charset="2"/>
              </a:rPr>
              <a:t>이벤트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연결되면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 호출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함수가 호출될 때 </a:t>
            </a:r>
            <a:r>
              <a:rPr lang="en-US" altLang="ko-KR" dirty="0">
                <a:sym typeface="Wingdings" panose="05000000000000000000" pitchFamily="2" charset="2"/>
              </a:rPr>
              <a:t>socket </a:t>
            </a:r>
            <a:r>
              <a:rPr lang="ko-KR" altLang="en-US" dirty="0">
                <a:sym typeface="Wingdings" panose="05000000000000000000" pitchFamily="2" charset="2"/>
              </a:rPr>
              <a:t>객체가 파라미터로 함수에 전달됨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‘::1’ means the loopback address in ipv6, equal to 127.0.0.1 in ipv4.</a:t>
            </a: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8E3E89-F43A-4AD7-91A1-16E242D57333}"/>
              </a:ext>
            </a:extLst>
          </p:cNvPr>
          <p:cNvSpPr/>
          <p:nvPr/>
        </p:nvSpPr>
        <p:spPr>
          <a:xfrm>
            <a:off x="918931" y="1326639"/>
            <a:ext cx="7218370" cy="306557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FirstWeb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/Server/simpleWebServer.js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(0)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(1)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(2)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웹 서버가 시작되었음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'connection'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클라이언트가 접속함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: %s,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1D68732F-3C3F-49F9-B04F-35746E6988F7}"/>
              </a:ext>
            </a:extLst>
          </p:cNvPr>
          <p:cNvGraphicFramePr>
            <a:graphicFrameLocks noGrp="1"/>
          </p:cNvGraphicFramePr>
          <p:nvPr/>
        </p:nvGraphicFramePr>
        <p:xfrm>
          <a:off x="5792344" y="1622824"/>
          <a:ext cx="5274894" cy="1139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229">
                  <a:extLst>
                    <a:ext uri="{9D8B030D-6E8A-4147-A177-3AD203B41FA5}">
                      <a16:colId xmlns:a16="http://schemas.microsoft.com/office/drawing/2014/main" val="3576987374"/>
                    </a:ext>
                  </a:extLst>
                </a:gridCol>
                <a:gridCol w="3873665">
                  <a:extLst>
                    <a:ext uri="{9D8B030D-6E8A-4147-A177-3AD203B41FA5}">
                      <a16:colId xmlns:a16="http://schemas.microsoft.com/office/drawing/2014/main" val="614889568"/>
                    </a:ext>
                  </a:extLst>
                </a:gridCol>
              </a:tblGrid>
              <a:tr h="280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490834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connection</a:t>
                      </a:r>
                      <a:endParaRPr lang="ko-KR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클라이언트가 서버에 접속하여 연결이 만들어질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29848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request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클라이언트가 서버에 요청할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54162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close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서버를 종료할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566447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웹서버에서 발생하는 이벤트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브라우저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웹 서버에 요청할 때 서버에서 발생하는 이벤트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8E3E89-F43A-4AD7-91A1-16E242D57333}"/>
              </a:ext>
            </a:extLst>
          </p:cNvPr>
          <p:cNvSpPr/>
          <p:nvPr/>
        </p:nvSpPr>
        <p:spPr>
          <a:xfrm>
            <a:off x="864493" y="1295870"/>
            <a:ext cx="7056784" cy="453612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FirstWeb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/Server/simpleWebServer.js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(0)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(1)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              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(2)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웹 서버가 시작되었음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'connection'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클라이언트가 접속함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: %s, %d'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요청이 들어왔음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'close'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서버가 종료됨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1D68732F-3C3F-49F9-B04F-35746E6988F7}"/>
              </a:ext>
            </a:extLst>
          </p:cNvPr>
          <p:cNvGraphicFramePr>
            <a:graphicFrameLocks noGrp="1"/>
          </p:cNvGraphicFramePr>
          <p:nvPr/>
        </p:nvGraphicFramePr>
        <p:xfrm>
          <a:off x="5833045" y="1434638"/>
          <a:ext cx="5274894" cy="1144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229">
                  <a:extLst>
                    <a:ext uri="{9D8B030D-6E8A-4147-A177-3AD203B41FA5}">
                      <a16:colId xmlns:a16="http://schemas.microsoft.com/office/drawing/2014/main" val="3576987374"/>
                    </a:ext>
                  </a:extLst>
                </a:gridCol>
                <a:gridCol w="3873665">
                  <a:extLst>
                    <a:ext uri="{9D8B030D-6E8A-4147-A177-3AD203B41FA5}">
                      <a16:colId xmlns:a16="http://schemas.microsoft.com/office/drawing/2014/main" val="614889568"/>
                    </a:ext>
                  </a:extLst>
                </a:gridCol>
              </a:tblGrid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490834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클라이언트가 서버에 접속하여 연결이 만들어질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029848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request</a:t>
                      </a:r>
                      <a:endParaRPr lang="ko-KR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클라이언트가 서버에 요청할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54162"/>
                  </a:ext>
                </a:extLst>
              </a:tr>
              <a:tr h="286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close</a:t>
                      </a:r>
                      <a:endParaRPr lang="ko-KR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서버를 종료할 때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850118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웹서버에서 발생하는 이벤트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브라우저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가 웹 서버에 요청할 때 서버에서 발생하는 이벤트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클라이언트가 요청을 하면</a:t>
            </a:r>
            <a:r>
              <a:rPr lang="en-US" altLang="ko-KR" dirty="0">
                <a:sym typeface="Wingdings" panose="05000000000000000000" pitchFamily="2" charset="2"/>
              </a:rPr>
              <a:t> request </a:t>
            </a:r>
            <a:r>
              <a:rPr lang="ko-KR" altLang="en-US" dirty="0">
                <a:sym typeface="Wingdings" panose="05000000000000000000" pitchFamily="2" charset="2"/>
              </a:rPr>
              <a:t>이벤트 발생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console.dir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request</a:t>
            </a:r>
            <a:r>
              <a:rPr lang="ko-KR" altLang="en-US" dirty="0">
                <a:sym typeface="Wingdings" panose="05000000000000000000" pitchFamily="2" charset="2"/>
              </a:rPr>
              <a:t> 객체</a:t>
            </a:r>
            <a:r>
              <a:rPr lang="en-US" altLang="ko-KR" dirty="0">
                <a:sym typeface="Wingdings" panose="05000000000000000000" pitchFamily="2" charset="2"/>
              </a:rPr>
              <a:t>, request</a:t>
            </a:r>
            <a:r>
              <a:rPr lang="ko-KR" altLang="en-US" dirty="0">
                <a:sym typeface="Wingdings" panose="05000000000000000000" pitchFamily="2" charset="2"/>
              </a:rPr>
              <a:t>의 내용을  터미널에서 확인 할 것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클라이언트가 웹 서버에 요청했을 때 서버가 하는 일은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웹 서버가 할 일은 말 그대로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웹 서비스</a:t>
            </a:r>
            <a:r>
              <a:rPr lang="en-US" altLang="ko-KR" dirty="0">
                <a:sym typeface="Wingdings" panose="05000000000000000000" pitchFamily="2" charset="2"/>
              </a:rPr>
              <a:t>＂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8E3E89-F43A-4AD7-91A1-16E242D57333}"/>
              </a:ext>
            </a:extLst>
          </p:cNvPr>
          <p:cNvSpPr/>
          <p:nvPr/>
        </p:nvSpPr>
        <p:spPr>
          <a:xfrm>
            <a:off x="864493" y="1253666"/>
            <a:ext cx="7056784" cy="230425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FirstWeb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/Server/simpleWebServer.js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server.on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('request', function(request, response){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    console.log('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클라이언트로부터 요청이 들어왔음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')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})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요청이 들어왔음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8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4990581" cy="1745730"/>
          </a:xfrm>
        </p:spPr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6EC701-F262-4BB7-B1ED-99E3C1E8D196}"/>
              </a:ext>
            </a:extLst>
          </p:cNvPr>
          <p:cNvSpPr/>
          <p:nvPr/>
        </p:nvSpPr>
        <p:spPr>
          <a:xfrm>
            <a:off x="936501" y="1372562"/>
            <a:ext cx="2592288" cy="294764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switch ( 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비교할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case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: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	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break;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case 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: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break;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default: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</a:rPr>
              <a:t>	break;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298766-FF16-4C44-AF5C-8350CA53FB87}"/>
              </a:ext>
            </a:extLst>
          </p:cNvPr>
          <p:cNvSpPr/>
          <p:nvPr/>
        </p:nvSpPr>
        <p:spPr>
          <a:xfrm>
            <a:off x="4032845" y="1391987"/>
            <a:ext cx="6689353" cy="29282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 입력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홀수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숫자가 아님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5E61D89A-41ED-AA78-1DE5-24E650622F3D}"/>
              </a:ext>
            </a:extLst>
          </p:cNvPr>
          <p:cNvSpPr txBox="1">
            <a:spLocks/>
          </p:cNvSpPr>
          <p:nvPr/>
        </p:nvSpPr>
        <p:spPr>
          <a:xfrm>
            <a:off x="3600797" y="578149"/>
            <a:ext cx="6028088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ko-KR" altLang="en-US" dirty="0"/>
              <a:t>사용 예</a:t>
            </a:r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marL="542925" lvl="2" indent="0" fontAlgn="auto">
              <a:spcAft>
                <a:spcPts val="0"/>
              </a:spcAft>
              <a:buFont typeface="Arial" pitchFamily="34" charset="0"/>
              <a:buNone/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  <a:p>
            <a:pPr lvl="3" fontAlgn="auto">
              <a:spcAft>
                <a:spcPts val="0"/>
              </a:spcAft>
            </a:pPr>
            <a:endParaRPr lang="ko-KR" altLang="en-US" dirty="0"/>
          </a:p>
          <a:p>
            <a:pPr lvl="2" fontAlgn="auto">
              <a:spcAft>
                <a:spcPts val="0"/>
              </a:spcAft>
            </a:pPr>
            <a:endParaRPr lang="ko-KR" altLang="en-US" dirty="0"/>
          </a:p>
          <a:p>
            <a:pPr lvl="1"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190957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웹서버에서 발생하는 이벤트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클라이언트로부터 요청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이 들어왔을 때 서버는 무엇을 해야 하는가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서비스</a:t>
            </a:r>
            <a:r>
              <a:rPr lang="en-US" altLang="ko-KR" dirty="0">
                <a:sym typeface="Wingdings" panose="05000000000000000000" pitchFamily="2" charset="2"/>
              </a:rPr>
              <a:t>~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response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(response)</a:t>
            </a:r>
            <a:r>
              <a:rPr lang="ko-KR" altLang="en-US" dirty="0">
                <a:sym typeface="Wingdings" panose="05000000000000000000" pitchFamily="2" charset="2"/>
              </a:rPr>
              <a:t>의 메서드인 </a:t>
            </a:r>
            <a:r>
              <a:rPr lang="en-US" altLang="ko-KR" dirty="0" err="1">
                <a:sym typeface="Wingdings" panose="05000000000000000000" pitchFamily="2" charset="2"/>
              </a:rPr>
              <a:t>writeHead</a:t>
            </a:r>
            <a:r>
              <a:rPr lang="en-US" altLang="ko-KR" dirty="0">
                <a:sym typeface="Wingdings" panose="05000000000000000000" pitchFamily="2" charset="2"/>
              </a:rPr>
              <a:t>( ), write( ), end( )</a:t>
            </a:r>
            <a:r>
              <a:rPr lang="ko-KR" altLang="en-US" dirty="0">
                <a:sym typeface="Wingdings" panose="05000000000000000000" pitchFamily="2" charset="2"/>
              </a:rPr>
              <a:t>를 이용하여 클라이언트로 응답을 보냄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end( ) </a:t>
            </a:r>
            <a:r>
              <a:rPr lang="ko-KR" altLang="en-US" dirty="0">
                <a:sym typeface="Wingdings" panose="05000000000000000000" pitchFamily="2" charset="2"/>
              </a:rPr>
              <a:t>메서드는 응답을 모두 보냈다는 것을 알림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3E79DA-6D49-4E20-8AFE-E931BE014147}"/>
              </a:ext>
            </a:extLst>
          </p:cNvPr>
          <p:cNvSpPr/>
          <p:nvPr/>
        </p:nvSpPr>
        <p:spPr>
          <a:xfrm>
            <a:off x="1534423" y="1367879"/>
            <a:ext cx="8136904" cy="260838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요청이 들어왔음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/html; charset=utf-8'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'&lt;!DOCTYPE html&gt;'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'&lt;html&gt;'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'&lt;head&gt;&lt;title&gt;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 번째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Node.js 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웹 서버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&lt;/title&gt;&lt;/head&gt;'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'&lt;body&gt;'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'&lt;h3&gt;Node.js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로 만든 서버로부터 받은 웹 페이지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'&lt;/body&gt;&lt;/html&gt;'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636429540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웹 서버의 웹 </a:t>
            </a:r>
            <a:r>
              <a:rPr lang="ko-KR" altLang="en-US" dirty="0" err="1"/>
              <a:t>서버스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클라이언트로부터 요청</a:t>
            </a:r>
            <a:r>
              <a:rPr lang="en-US" altLang="ko-KR" dirty="0">
                <a:sym typeface="Wingdings" panose="05000000000000000000" pitchFamily="2" charset="2"/>
              </a:rPr>
              <a:t>(request)</a:t>
            </a:r>
            <a:r>
              <a:rPr lang="ko-KR" altLang="en-US" dirty="0">
                <a:sym typeface="Wingdings" panose="05000000000000000000" pitchFamily="2" charset="2"/>
              </a:rPr>
              <a:t>이 들어왔을 때 서버는 무엇을 해야 하는가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서비스</a:t>
            </a:r>
            <a:r>
              <a:rPr lang="en-US" altLang="ko-KR" dirty="0">
                <a:sym typeface="Wingdings" panose="05000000000000000000" pitchFamily="2" charset="2"/>
              </a:rPr>
              <a:t>~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3429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3E79DA-6D49-4E20-8AFE-E931BE014147}"/>
              </a:ext>
            </a:extLst>
          </p:cNvPr>
          <p:cNvSpPr/>
          <p:nvPr/>
        </p:nvSpPr>
        <p:spPr>
          <a:xfrm>
            <a:off x="5541087" y="1295872"/>
            <a:ext cx="5498564" cy="453612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'http'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       </a:t>
            </a:r>
          </a:p>
          <a:p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       </a:t>
            </a:r>
          </a:p>
          <a:p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() {                    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웹 서버가 시작되었음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. %d'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'connection'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socket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클라이언트가 접속함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 %s, %d'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addr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'request'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클라이언트로부터 요청이 들어왔음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writeHead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Content-Type'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'text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/html; charset=utf-8'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'&lt;!DOCTYPE html&gt;'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'&lt;html&gt;'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'&lt;head&gt;&lt;title&gt;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첫 번째 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Node.js 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웹 서버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&lt;/title&gt;&lt;/head&gt;'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'&lt;body&gt;'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'&lt;h3&gt;Node.js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로 만든 서버로부터 받은 웹 페이지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&lt;/h3&gt;'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'&lt;/body&gt;&lt;/html&gt;'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05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'close'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서버가 종료됨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05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A720EE-E7E0-4EE9-B35D-A93D90D4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3" y="1871935"/>
            <a:ext cx="4867275" cy="312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7DFCD5-D397-47A7-8C31-4C1277389638}"/>
              </a:ext>
            </a:extLst>
          </p:cNvPr>
          <p:cNvSpPr txBox="1"/>
          <p:nvPr/>
        </p:nvSpPr>
        <p:spPr>
          <a:xfrm>
            <a:off x="4295210" y="485382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출처 </a:t>
            </a:r>
            <a:r>
              <a:rPr lang="en-US" altLang="ko-KR" sz="1200" dirty="0"/>
              <a:t>x]</a:t>
            </a:r>
            <a:endParaRPr lang="ko-KR" altLang="en-US" sz="12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2C2D5EB-DFA4-45DF-9156-3970E6C6F94E}"/>
              </a:ext>
            </a:extLst>
          </p:cNvPr>
          <p:cNvSpPr/>
          <p:nvPr/>
        </p:nvSpPr>
        <p:spPr>
          <a:xfrm>
            <a:off x="4682495" y="2321967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59625B-91C5-4DC8-8DDC-BFE85A73D76B}"/>
              </a:ext>
            </a:extLst>
          </p:cNvPr>
          <p:cNvSpPr/>
          <p:nvPr/>
        </p:nvSpPr>
        <p:spPr>
          <a:xfrm>
            <a:off x="3200479" y="2880047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C84D5-123C-46E0-8D9C-C6745A371285}"/>
              </a:ext>
            </a:extLst>
          </p:cNvPr>
          <p:cNvSpPr txBox="1"/>
          <p:nvPr/>
        </p:nvSpPr>
        <p:spPr>
          <a:xfrm>
            <a:off x="3370934" y="2850720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listen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B10ED0C-4C31-4AF8-9A2C-7B35BDFAD44C}"/>
              </a:ext>
            </a:extLst>
          </p:cNvPr>
          <p:cNvSpPr/>
          <p:nvPr/>
        </p:nvSpPr>
        <p:spPr>
          <a:xfrm>
            <a:off x="1976343" y="2634696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43A33-BB16-45A4-BD27-368AF604D575}"/>
              </a:ext>
            </a:extLst>
          </p:cNvPr>
          <p:cNvSpPr txBox="1"/>
          <p:nvPr/>
        </p:nvSpPr>
        <p:spPr>
          <a:xfrm>
            <a:off x="2179494" y="2559786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request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A32678-FFCF-4A17-89C7-3D2C14B66E04}"/>
              </a:ext>
            </a:extLst>
          </p:cNvPr>
          <p:cNvSpPr/>
          <p:nvPr/>
        </p:nvSpPr>
        <p:spPr>
          <a:xfrm>
            <a:off x="2831531" y="3442078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82D7B6-3E1A-4C66-B107-4B04A6153303}"/>
              </a:ext>
            </a:extLst>
          </p:cNvPr>
          <p:cNvSpPr/>
          <p:nvPr/>
        </p:nvSpPr>
        <p:spPr>
          <a:xfrm>
            <a:off x="2708143" y="3850557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3EF986-963A-4E8F-820D-54B2904159ED}"/>
              </a:ext>
            </a:extLst>
          </p:cNvPr>
          <p:cNvSpPr/>
          <p:nvPr/>
        </p:nvSpPr>
        <p:spPr>
          <a:xfrm>
            <a:off x="1976343" y="3161537"/>
            <a:ext cx="213118" cy="21602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CBAB2-6F40-44CA-8822-810A580975A0}"/>
              </a:ext>
            </a:extLst>
          </p:cNvPr>
          <p:cNvSpPr txBox="1"/>
          <p:nvPr/>
        </p:nvSpPr>
        <p:spPr>
          <a:xfrm>
            <a:off x="2149866" y="3161031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response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43953838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ko-KR" altLang="en-US" dirty="0"/>
              <a:t>목표 </a:t>
            </a:r>
            <a:r>
              <a:rPr lang="en-US" altLang="ko-KR" dirty="0"/>
              <a:t>– </a:t>
            </a:r>
            <a:r>
              <a:rPr lang="ko-KR" altLang="en-US" dirty="0"/>
              <a:t>익스프레스 프레임워크를 사용하기 위해 익스프레스를 설치하고 환경 설정하는 방법을 학습</a:t>
            </a:r>
            <a:endParaRPr lang="en-US" altLang="ko-KR" dirty="0"/>
          </a:p>
          <a:p>
            <a:r>
              <a:rPr lang="ko-KR" altLang="en-US" dirty="0"/>
              <a:t>왜 익스프레스인가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특장점</a:t>
            </a:r>
            <a:endParaRPr lang="en-US" altLang="ko-KR" dirty="0"/>
          </a:p>
          <a:p>
            <a:pPr lvl="2"/>
            <a:r>
              <a:rPr lang="en-US" altLang="ko-KR" dirty="0"/>
              <a:t>http</a:t>
            </a:r>
            <a:r>
              <a:rPr lang="ko-KR" altLang="en-US" dirty="0"/>
              <a:t> 모듈만 사용해서 웹 서버를 구현할 때는 많은 것들을 직접 만들어야 함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시간 소요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결국 비용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이러한 문제를 해결하기 위해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모듈 활용</a:t>
            </a:r>
            <a:endParaRPr lang="en-US" altLang="ko-KR" dirty="0"/>
          </a:p>
          <a:p>
            <a:pPr lvl="2"/>
            <a:r>
              <a:rPr lang="en-US" altLang="ko-KR" dirty="0"/>
              <a:t>express</a:t>
            </a:r>
            <a:r>
              <a:rPr lang="ko-KR" altLang="en-US" dirty="0"/>
              <a:t>가 제공하는 </a:t>
            </a:r>
            <a:r>
              <a:rPr lang="ko-KR" altLang="en-US" dirty="0" err="1"/>
              <a:t>미들웨어와</a:t>
            </a:r>
            <a:r>
              <a:rPr lang="ko-KR" altLang="en-US" dirty="0"/>
              <a:t> 라우터를 활용하여 각 기능을 쉽게 구현 가능</a:t>
            </a:r>
            <a:endParaRPr lang="en-US" altLang="ko-KR" dirty="0"/>
          </a:p>
          <a:p>
            <a:pPr lvl="1"/>
            <a:r>
              <a:rPr lang="en-US" altLang="ko-KR" dirty="0"/>
              <a:t>Node.js</a:t>
            </a:r>
            <a:r>
              <a:rPr lang="ko-KR" altLang="en-US" dirty="0"/>
              <a:t> 사용자 중 아주 많은 사람들이 선택하는 프레임워크</a:t>
            </a:r>
            <a:r>
              <a:rPr lang="en-US" altLang="ko-KR" dirty="0"/>
              <a:t>(framework)</a:t>
            </a:r>
          </a:p>
          <a:p>
            <a:pPr lvl="2"/>
            <a:r>
              <a:rPr lang="ko-KR" altLang="en-US" dirty="0"/>
              <a:t>프레임워크</a:t>
            </a:r>
            <a:r>
              <a:rPr lang="en-US" altLang="ko-KR" dirty="0"/>
              <a:t>(framework)</a:t>
            </a:r>
            <a:r>
              <a:rPr lang="ko-KR" altLang="en-US" dirty="0"/>
              <a:t>의 사전적 의미 </a:t>
            </a:r>
            <a:endParaRPr lang="en-US" altLang="ko-KR" dirty="0"/>
          </a:p>
          <a:p>
            <a:pPr lvl="3"/>
            <a:r>
              <a:rPr lang="ko-KR" altLang="en-US" dirty="0"/>
              <a:t>뼈대</a:t>
            </a:r>
            <a:r>
              <a:rPr lang="en-US" altLang="ko-KR" dirty="0"/>
              <a:t>[</a:t>
            </a:r>
            <a:r>
              <a:rPr lang="ko-KR" altLang="en-US" dirty="0"/>
              <a:t>골조</a:t>
            </a:r>
            <a:r>
              <a:rPr lang="en-US" altLang="ko-KR" dirty="0"/>
              <a:t>]</a:t>
            </a:r>
          </a:p>
          <a:p>
            <a:pPr lvl="3"/>
            <a:r>
              <a:rPr lang="ko-KR" altLang="en-US" dirty="0"/>
              <a:t>소프트웨어 개발에 있어 하나의 뼈대 역할을 함</a:t>
            </a:r>
            <a:endParaRPr lang="en-US" altLang="ko-KR" dirty="0"/>
          </a:p>
          <a:p>
            <a:pPr lvl="1"/>
            <a:r>
              <a:rPr lang="ko-KR" altLang="en-US" dirty="0" err="1"/>
              <a:t>백엔드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Express(</a:t>
            </a:r>
            <a:r>
              <a:rPr lang="ko-KR" altLang="en-US" dirty="0">
                <a:sym typeface="Wingdings" panose="05000000000000000000" pitchFamily="2" charset="2"/>
              </a:rPr>
              <a:t>익스프레스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ko-KR" altLang="en-US" dirty="0">
                <a:sym typeface="Wingdings" panose="05000000000000000000" pitchFamily="2" charset="2"/>
              </a:rPr>
              <a:t>를 사용해서 서버 개발을 할 때 적합한 프레임워크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Django(</a:t>
            </a:r>
            <a:r>
              <a:rPr lang="ko-KR" altLang="en-US" dirty="0">
                <a:sym typeface="Wingdings" panose="05000000000000000000" pitchFamily="2" charset="2"/>
              </a:rPr>
              <a:t>장고</a:t>
            </a:r>
            <a:r>
              <a:rPr lang="en-US" altLang="ko-KR" dirty="0">
                <a:sym typeface="Wingdings" panose="05000000000000000000" pitchFamily="2" charset="2"/>
              </a:rPr>
              <a:t>), Flask(</a:t>
            </a:r>
            <a:r>
              <a:rPr lang="ko-KR" altLang="en-US" dirty="0">
                <a:sym typeface="Wingdings" panose="05000000000000000000" pitchFamily="2" charset="2"/>
              </a:rPr>
              <a:t>플라스크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 err="1">
                <a:sym typeface="Wingdings" panose="05000000000000000000" pitchFamily="2" charset="2"/>
              </a:rPr>
              <a:t>파이썬을</a:t>
            </a:r>
            <a:r>
              <a:rPr lang="ko-KR" altLang="en-US" dirty="0">
                <a:sym typeface="Wingdings" panose="05000000000000000000" pitchFamily="2" charset="2"/>
              </a:rPr>
              <a:t> 사용해서 서버 개발을 할 때 적합한 프레임워크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루비 온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레이즈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루비를 시용해서 서버 개발을 할 때 적합한 프레임워크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라라벨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: PHP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를 사용해서 서버 개발을 할 때 적합한 프레임워크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 애플리케이션 서버 만들기 </a:t>
            </a:r>
            <a:r>
              <a:rPr lang="en-US" altLang="ko-KR" dirty="0"/>
              <a:t>/ </a:t>
            </a:r>
            <a:r>
              <a:rPr lang="ko-KR" altLang="en-US" dirty="0"/>
              <a:t>익스프레스 시작하기</a:t>
            </a:r>
          </a:p>
        </p:txBody>
      </p:sp>
    </p:spTree>
    <p:extLst>
      <p:ext uri="{BB962C8B-B14F-4D97-AF65-F5344CB8AC3E}">
        <p14:creationId xmlns:p14="http://schemas.microsoft.com/office/powerpoint/2010/main" val="1637751674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익스프레스를 사용하기 위해 새로운 작업 환경 구성</a:t>
            </a:r>
            <a:endParaRPr lang="en-US" altLang="ko-KR" dirty="0"/>
          </a:p>
          <a:p>
            <a:pPr lvl="2"/>
            <a:r>
              <a:rPr lang="ko-KR" altLang="en-US" dirty="0"/>
              <a:t>새로운 폴더에 개발에 필요한 패키지들을 하나씩 설치하고 사용해 볼 것임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이전 작업 폴더 닫기 </a:t>
            </a:r>
            <a:r>
              <a:rPr lang="en-US" altLang="ko-KR" dirty="0">
                <a:sym typeface="Wingdings" panose="05000000000000000000" pitchFamily="2" charset="2"/>
              </a:rPr>
              <a:t> [File/Close Folder]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en-US" altLang="ko-KR">
                <a:sym typeface="Wingdings" panose="05000000000000000000" pitchFamily="2" charset="2"/>
              </a:rPr>
              <a:t>[File/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 애플리케이션 서버 만들기 </a:t>
            </a:r>
            <a:r>
              <a:rPr lang="en-US" altLang="ko-KR" dirty="0"/>
              <a:t>/ </a:t>
            </a:r>
            <a:r>
              <a:rPr lang="ko-KR" altLang="en-US" dirty="0"/>
              <a:t>익스프레스 시작하기</a:t>
            </a:r>
          </a:p>
        </p:txBody>
      </p:sp>
    </p:spTree>
    <p:extLst>
      <p:ext uri="{BB962C8B-B14F-4D97-AF65-F5344CB8AC3E}">
        <p14:creationId xmlns:p14="http://schemas.microsoft.com/office/powerpoint/2010/main" val="1273668899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왜 익스프레스인가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Express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en-US" altLang="ko-KR" dirty="0"/>
              <a:t>http</a:t>
            </a:r>
            <a:r>
              <a:rPr lang="ko-KR" altLang="en-US" dirty="0"/>
              <a:t> 모듈만 사용해서 웹 서버를 구현할 때는 많은 것들을 직접 만들어야 함</a:t>
            </a:r>
            <a:r>
              <a:rPr lang="en-US" altLang="ko-KR" dirty="0"/>
              <a:t>.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시간 소요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결국 비용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이러한 문제를 해결하기 위해 </a:t>
            </a:r>
            <a:r>
              <a:rPr lang="en-US" altLang="ko-KR" dirty="0">
                <a:sym typeface="Wingdings" panose="05000000000000000000" pitchFamily="2" charset="2"/>
              </a:rPr>
              <a:t>express </a:t>
            </a:r>
            <a:r>
              <a:rPr lang="ko-KR" altLang="en-US" dirty="0">
                <a:sym typeface="Wingdings" panose="05000000000000000000" pitchFamily="2" charset="2"/>
              </a:rPr>
              <a:t>모듈 활용</a:t>
            </a:r>
            <a:endParaRPr lang="en-US" altLang="ko-KR" dirty="0"/>
          </a:p>
          <a:p>
            <a:pPr lvl="2"/>
            <a:r>
              <a:rPr lang="en-US" altLang="ko-KR" dirty="0"/>
              <a:t>express</a:t>
            </a:r>
            <a:r>
              <a:rPr lang="ko-KR" altLang="en-US" dirty="0"/>
              <a:t>가 제공하는 미들웨어와 라우터를 활용하여 각 기능을 쉽게 구현 가능</a:t>
            </a:r>
            <a:endParaRPr lang="en-US" altLang="ko-KR" dirty="0"/>
          </a:p>
          <a:p>
            <a:pPr lvl="1"/>
            <a:r>
              <a:rPr lang="en-US" altLang="ko-KR" dirty="0"/>
              <a:t>Express (</a:t>
            </a:r>
            <a:r>
              <a:rPr lang="ko-KR" altLang="en-US" dirty="0"/>
              <a:t>외부</a:t>
            </a:r>
            <a:r>
              <a:rPr lang="en-US" altLang="ko-KR" dirty="0"/>
              <a:t>)</a:t>
            </a:r>
            <a:r>
              <a:rPr lang="ko-KR" altLang="en-US" dirty="0"/>
              <a:t> 모듈 설치</a:t>
            </a:r>
            <a:endParaRPr lang="en-US" altLang="ko-KR" dirty="0"/>
          </a:p>
          <a:p>
            <a:pPr lvl="2"/>
            <a:r>
              <a:rPr lang="en-US" altLang="ko-KR" dirty="0"/>
              <a:t>&gt;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install </a:t>
            </a:r>
            <a:r>
              <a:rPr lang="en-US" altLang="ko-KR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express@4.14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pPr lvl="3"/>
            <a:r>
              <a:rPr lang="ko-KR" altLang="en-US" dirty="0"/>
              <a:t>버전 </a:t>
            </a:r>
            <a:r>
              <a:rPr lang="en-US" altLang="ko-KR" dirty="0"/>
              <a:t>4.14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ko-KR" altLang="en-US" dirty="0"/>
              <a:t>버전에 따라 메서드 이름 등이 바뀌는 경우가 있어서 본 수업에서는 </a:t>
            </a:r>
            <a:r>
              <a:rPr lang="en-US" altLang="ko-KR" dirty="0"/>
              <a:t>4.14</a:t>
            </a:r>
            <a:r>
              <a:rPr lang="ko-KR" altLang="en-US" dirty="0"/>
              <a:t>버전 사용</a:t>
            </a:r>
            <a:r>
              <a:rPr lang="en-US" altLang="ko-KR" dirty="0"/>
              <a:t>)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웹 애플리케이션 서버 만들기 </a:t>
            </a:r>
            <a:r>
              <a:rPr lang="en-US" altLang="ko-KR" dirty="0"/>
              <a:t>/ </a:t>
            </a:r>
            <a:r>
              <a:rPr lang="ko-KR" altLang="en-US" dirty="0"/>
              <a:t>익스프레스 시작하기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08B274C9-D0E3-4903-8443-3F75AABC1724}"/>
              </a:ext>
            </a:extLst>
          </p:cNvPr>
          <p:cNvSpPr/>
          <p:nvPr/>
        </p:nvSpPr>
        <p:spPr>
          <a:xfrm>
            <a:off x="9289429" y="236966"/>
            <a:ext cx="648072" cy="360040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2550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21.7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생성 및 실행</a:t>
            </a:r>
            <a:endParaRPr lang="en-US" altLang="ko-KR" dirty="0"/>
          </a:p>
          <a:p>
            <a:pPr lvl="1"/>
            <a:r>
              <a:rPr lang="en-US" altLang="ko-KR" dirty="0"/>
              <a:t>Express </a:t>
            </a:r>
            <a:r>
              <a:rPr lang="ko-KR" altLang="en-US" dirty="0"/>
              <a:t>모듈을 사용한 </a:t>
            </a:r>
            <a:r>
              <a:rPr lang="en-US" altLang="ko-KR" dirty="0"/>
              <a:t>Web </a:t>
            </a:r>
            <a:r>
              <a:rPr lang="ko-KR" altLang="en-US" dirty="0"/>
              <a:t>서버 구현 코드 예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위 코드가 구동되어 생성된 웹 서버는 클라이언트에게 서비스 하는 것이 없음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Express </a:t>
            </a:r>
            <a:r>
              <a:rPr lang="ko-KR" altLang="en-US" dirty="0"/>
              <a:t>모듈 </a:t>
            </a:r>
            <a:r>
              <a:rPr lang="en-US" altLang="ko-KR" dirty="0"/>
              <a:t>vs. http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B7DA00-B7D7-4D16-99CD-7C401189D805}"/>
              </a:ext>
            </a:extLst>
          </p:cNvPr>
          <p:cNvSpPr/>
          <p:nvPr/>
        </p:nvSpPr>
        <p:spPr>
          <a:xfrm>
            <a:off x="2630508" y="1351771"/>
            <a:ext cx="5976664" cy="21043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Node.js/Express/expressTest.js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express module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23E07-F374-4E67-B55C-77D7051EDBDE}"/>
              </a:ext>
            </a:extLst>
          </p:cNvPr>
          <p:cNvSpPr/>
          <p:nvPr/>
        </p:nvSpPr>
        <p:spPr>
          <a:xfrm>
            <a:off x="2655266" y="4320207"/>
            <a:ext cx="5961183" cy="12852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http = require(‘http’);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server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http.createServer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);</a:t>
            </a:r>
          </a:p>
          <a:p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.listen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(3000, function( ) { 	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console.log(‘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웹 서버가 시작되었음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%d”, port);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377043256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21.7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생성 및 실행</a:t>
            </a:r>
            <a:endParaRPr lang="en-US" altLang="ko-KR" dirty="0"/>
          </a:p>
          <a:p>
            <a:pPr lvl="1"/>
            <a:r>
              <a:rPr lang="ko-KR" altLang="en-US" dirty="0"/>
              <a:t>웹 서버에 기능을 부여할 때는 </a:t>
            </a:r>
            <a:r>
              <a:rPr lang="en-US" altLang="ko-KR" dirty="0" err="1">
                <a:solidFill>
                  <a:srgbClr val="FF0000"/>
                </a:solidFill>
              </a:rPr>
              <a:t>app.use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/>
              <a:t>메서드를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2DA6B1-07A4-4C3B-8F9F-BAB82F5420F1}"/>
              </a:ext>
            </a:extLst>
          </p:cNvPr>
          <p:cNvSpPr/>
          <p:nvPr/>
        </p:nvSpPr>
        <p:spPr>
          <a:xfrm>
            <a:off x="2371407" y="1424770"/>
            <a:ext cx="6494866" cy="303945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Node.js/Express/expressMiddleware.js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app.use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첫번째 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미들웨어에서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요청을 처리함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&lt;/h1&gt;'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91639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 )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메서드에 전달하는 함수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이벤트 </a:t>
            </a:r>
            <a:r>
              <a:rPr lang="ko-KR" alt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리스너</a:t>
            </a:r>
            <a:r>
              <a:rPr lang="ko-KR" altLang="en-US" dirty="0" err="1">
                <a:sym typeface="Wingdings" panose="05000000000000000000" pitchFamily="2" charset="2"/>
              </a:rPr>
              <a:t>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메서드는 여러 번 사용할 수 있는데 형식은 다음과 같음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next</a:t>
            </a:r>
            <a:r>
              <a:rPr lang="ko-KR" altLang="en-US" dirty="0">
                <a:sym typeface="Wingdings" panose="05000000000000000000" pitchFamily="2" charset="2"/>
              </a:rPr>
              <a:t>는 다음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함수를 의미함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1440557" y="1583903"/>
            <a:ext cx="7582870" cy="199584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 = require(‘express’);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app = express( );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app.listen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(3000, function( ) {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console.log(‘Server Running at http://localhost:3000’);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});</a:t>
            </a:r>
          </a:p>
          <a:p>
            <a:endParaRPr lang="en-US" altLang="ko-KR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function( request, response ) {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(‘&lt;h1&gt;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첫번째 미들웨어에서 요청을 처리함 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&lt;/h1&gt;’);</a:t>
            </a:r>
          </a:p>
          <a:p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7F3DD9-6AC2-4AFF-BD42-066113855332}"/>
              </a:ext>
            </a:extLst>
          </p:cNvPr>
          <p:cNvSpPr/>
          <p:nvPr/>
        </p:nvSpPr>
        <p:spPr>
          <a:xfrm>
            <a:off x="1413559" y="3901427"/>
            <a:ext cx="7609868" cy="8508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function( request, response, next ) {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//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실행 코드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next( ); } );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function( request, response, next ) {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//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실행 코드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next( ); } );</a:t>
            </a:r>
          </a:p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function( request, response) {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//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실행 코드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2025533426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메서드는 여러 번 사용할 수 있는데 형식은 다음과 같음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2664693" y="1655911"/>
            <a:ext cx="6239707" cy="39846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Node.js/Express/expressMiddlewareTest.js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app.use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(), middleware, next()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'first'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'second'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79994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아래 코드에서 사용한 </a:t>
            </a:r>
            <a:r>
              <a:rPr lang="en-US" altLang="ko-KR" dirty="0" err="1"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 메서드에 전달하는 </a:t>
            </a:r>
            <a:r>
              <a:rPr lang="ko-KR" altLang="en-US" dirty="0" err="1">
                <a:sym typeface="Wingdings" panose="05000000000000000000" pitchFamily="2" charset="2"/>
              </a:rPr>
              <a:t>콜백</a:t>
            </a:r>
            <a:r>
              <a:rPr lang="ko-KR" altLang="en-US" dirty="0">
                <a:sym typeface="Wingdings" panose="05000000000000000000" pitchFamily="2" charset="2"/>
              </a:rPr>
              <a:t> 함수는 </a:t>
            </a:r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이벤트 </a:t>
            </a:r>
            <a:r>
              <a:rPr lang="ko-KR" altLang="en-US" dirty="0" err="1">
                <a:sym typeface="Wingdings" panose="05000000000000000000" pitchFamily="2" charset="2"/>
              </a:rPr>
              <a:t>리스너임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app.use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 )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메서드의 콜백함수를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“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미들웨어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”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라고 부름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이런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기능은 언제 사용하나요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?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나중에 설명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~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동작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웹 브라우저로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http://localhost:3000</a:t>
            </a:r>
            <a:r>
              <a:rPr lang="ko-KR" altLang="en-US" dirty="0">
                <a:sym typeface="Wingdings" panose="05000000000000000000" pitchFamily="2" charset="2"/>
              </a:rPr>
              <a:t>에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1008509" y="1599639"/>
            <a:ext cx="5256584" cy="3420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Node.js/Express/expressMiddlewareTest.js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point : 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app.use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(), middleware, next()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'first'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'second'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54" y="4104183"/>
            <a:ext cx="4458322" cy="8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55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Swith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조건문을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if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조건문으로 변환하기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9895D-A53B-71B6-C023-F0B91B3F4C44}"/>
              </a:ext>
            </a:extLst>
          </p:cNvPr>
          <p:cNvSpPr/>
          <p:nvPr/>
        </p:nvSpPr>
        <p:spPr>
          <a:xfrm>
            <a:off x="2232645" y="1461579"/>
            <a:ext cx="7058050" cy="33626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아침 먹을까요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점심 먹을까요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저녁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먹어야겠습니다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10626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- </a:t>
            </a:r>
            <a:r>
              <a:rPr lang="ko-KR" altLang="en-US" dirty="0" err="1">
                <a:sym typeface="Wingdings" panose="05000000000000000000" pitchFamily="2" charset="2"/>
              </a:rPr>
              <a:t>파비콘</a:t>
            </a:r>
            <a:r>
              <a:rPr lang="en-US" altLang="ko-KR" dirty="0">
                <a:sym typeface="Wingdings" panose="05000000000000000000" pitchFamily="2" charset="2"/>
              </a:rPr>
              <a:t>(favicon) : </a:t>
            </a:r>
            <a:r>
              <a:rPr lang="ko-KR" altLang="en-US" dirty="0">
                <a:sym typeface="Wingdings" panose="05000000000000000000" pitchFamily="2" charset="2"/>
              </a:rPr>
              <a:t>즐겨찾기</a:t>
            </a:r>
            <a:r>
              <a:rPr lang="en-US" altLang="ko-KR" dirty="0">
                <a:sym typeface="Wingdings" panose="05000000000000000000" pitchFamily="2" charset="2"/>
              </a:rPr>
              <a:t>(favorites)</a:t>
            </a:r>
            <a:r>
              <a:rPr lang="ko-KR" altLang="en-US" dirty="0">
                <a:sym typeface="Wingdings" panose="05000000000000000000" pitchFamily="2" charset="2"/>
              </a:rPr>
              <a:t>와 아이콘</a:t>
            </a:r>
            <a:r>
              <a:rPr lang="en-US" altLang="ko-KR" dirty="0">
                <a:sym typeface="Wingdings" panose="05000000000000000000" pitchFamily="2" charset="2"/>
              </a:rPr>
              <a:t>(icon)</a:t>
            </a:r>
            <a:r>
              <a:rPr lang="ko-KR" altLang="en-US" dirty="0">
                <a:sym typeface="Wingdings" panose="05000000000000000000" pitchFamily="2" charset="2"/>
              </a:rPr>
              <a:t>의 합성어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브라우저로 한 번 접속했는데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 번 접속한 것으로 터미널 창에 나타남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이런 현상이 나타나는 이유는 웹 브라우저가 </a:t>
            </a:r>
            <a:r>
              <a:rPr lang="ko-KR" altLang="en-US" dirty="0" err="1">
                <a:sym typeface="Wingdings" panose="05000000000000000000" pitchFamily="2" charset="2"/>
              </a:rPr>
              <a:t>파비콘을</a:t>
            </a:r>
            <a:r>
              <a:rPr lang="ko-KR" altLang="en-US" dirty="0">
                <a:sym typeface="Wingdings" panose="05000000000000000000" pitchFamily="2" charset="2"/>
              </a:rPr>
              <a:t> 서버로부터 받기 위해 자동으로 접속하기 때문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46C3D6-D3AD-45C6-8B76-E3566DAB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59" y="1799927"/>
            <a:ext cx="5709285" cy="1663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835DBB-1375-4902-9C8D-2C52F8A0E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77" y="4156296"/>
            <a:ext cx="9229725" cy="533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65232B-1A4E-4E3F-B0A0-0706EBDD29DB}"/>
              </a:ext>
            </a:extLst>
          </p:cNvPr>
          <p:cNvSpPr/>
          <p:nvPr/>
        </p:nvSpPr>
        <p:spPr>
          <a:xfrm>
            <a:off x="1171575" y="4301157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B5696B-CEA3-4999-A0DB-E287AC72EF37}"/>
              </a:ext>
            </a:extLst>
          </p:cNvPr>
          <p:cNvSpPr/>
          <p:nvPr/>
        </p:nvSpPr>
        <p:spPr>
          <a:xfrm>
            <a:off x="2793851" y="4309541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D320A9-73DF-44A5-8EBF-3409CBB410B2}"/>
              </a:ext>
            </a:extLst>
          </p:cNvPr>
          <p:cNvSpPr/>
          <p:nvPr/>
        </p:nvSpPr>
        <p:spPr>
          <a:xfrm>
            <a:off x="4416127" y="4309541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519C8-2050-4C4E-86B9-FC346BA16B26}"/>
              </a:ext>
            </a:extLst>
          </p:cNvPr>
          <p:cNvSpPr/>
          <p:nvPr/>
        </p:nvSpPr>
        <p:spPr>
          <a:xfrm>
            <a:off x="6038403" y="4309541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73267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250837-F2EE-433B-B0B8-505DA9CD70E3}"/>
              </a:ext>
            </a:extLst>
          </p:cNvPr>
          <p:cNvSpPr/>
          <p:nvPr/>
        </p:nvSpPr>
        <p:spPr>
          <a:xfrm>
            <a:off x="2520677" y="1295871"/>
            <a:ext cx="7068892" cy="421246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Node.js/Express/expressRequest.js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Request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'first'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'ship'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'second :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365886509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Response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2182495" y="1295871"/>
            <a:ext cx="6840760" cy="438098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Node.js/Express/expressRequestResponse.js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Request, Response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request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test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속성을 추가하고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그 값을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'request test!'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로 할당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 test!'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'response test!'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79456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동작 테스트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접속</a:t>
            </a:r>
            <a:r>
              <a:rPr lang="en-US" altLang="ko-KR" dirty="0">
                <a:sym typeface="Wingdings" panose="05000000000000000000" pitchFamily="2" charset="2"/>
              </a:rPr>
              <a:t>(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http://localhost:3000</a:t>
            </a:r>
            <a:r>
              <a:rPr lang="en-US" altLang="ko-KR" dirty="0">
                <a:sym typeface="Wingdings" panose="05000000000000000000" pitchFamily="2" charset="2"/>
              </a:rPr>
              <a:t> 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043" y="3913620"/>
            <a:ext cx="6981825" cy="1885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2198460" y="1583903"/>
            <a:ext cx="6964408" cy="23042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request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test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속성을 추가하고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그 값을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'request test!'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로 할당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'request test!'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'response test!'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', 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420191468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21.8 </a:t>
            </a:r>
            <a:r>
              <a:rPr lang="ko-KR" altLang="en-US" dirty="0"/>
              <a:t>미들웨어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미들웨어 활용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다른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개발자가 만들어 둔 함수를 가져와 활용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936501" y="1583903"/>
            <a:ext cx="4798868" cy="405411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Node.js/Express/expressMiddlewareUdef.js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middleware, user defined function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----- User define function ------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'logged!'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5833044" y="1587463"/>
            <a:ext cx="5040561" cy="405411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----- Start middleware -----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'Time:'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Date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'&lt;h3&gt;Hello World!&lt;/h3'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----- End middleware -----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1731" y="3735754"/>
            <a:ext cx="4697298" cy="108012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83378" y="3079291"/>
            <a:ext cx="4697298" cy="26229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85046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Status Response Code </a:t>
            </a:r>
            <a:r>
              <a:rPr lang="ko-KR" altLang="en-US" dirty="0"/>
              <a:t>살짝 맛보기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객체와 </a:t>
            </a:r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response.send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ym typeface="Wingdings" panose="05000000000000000000" pitchFamily="2" charset="2"/>
              </a:rPr>
              <a:t>, JSON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, JSON </a:t>
            </a:r>
            <a:r>
              <a:rPr lang="ko-KR" altLang="en-US" dirty="0">
                <a:sym typeface="Wingdings" panose="05000000000000000000" pitchFamily="2" charset="2"/>
              </a:rPr>
              <a:t>배열 등을 전송할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2808709" y="2015951"/>
            <a:ext cx="6192688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Response, JSON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Sun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g-pil'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840022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Status Response Code </a:t>
            </a:r>
            <a:r>
              <a:rPr lang="ko-KR" altLang="en-US" dirty="0"/>
              <a:t>살짝 맛보기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객체와 </a:t>
            </a:r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문자열</a:t>
            </a:r>
            <a:r>
              <a:rPr lang="en-US" altLang="ko-KR" dirty="0">
                <a:sym typeface="Wingdings" panose="05000000000000000000" pitchFamily="2" charset="2"/>
              </a:rPr>
              <a:t>, JSON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, JSON </a:t>
            </a:r>
            <a:r>
              <a:rPr lang="ko-KR" altLang="en-US" dirty="0">
                <a:sym typeface="Wingdings" panose="05000000000000000000" pitchFamily="2" charset="2"/>
              </a:rPr>
              <a:t>배열 등을 전송할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D0C10-9BD8-49FB-B0FF-AABC4B0B9C49}"/>
              </a:ext>
            </a:extLst>
          </p:cNvPr>
          <p:cNvSpPr/>
          <p:nvPr/>
        </p:nvSpPr>
        <p:spPr>
          <a:xfrm>
            <a:off x="2810580" y="3114723"/>
            <a:ext cx="5600990" cy="250162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Node.js/Express/expressResponse.js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point : Response, JSON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 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Sun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g-pil'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 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10" y="1871935"/>
            <a:ext cx="5585460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914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Status Response Code </a:t>
            </a:r>
            <a:r>
              <a:rPr lang="ko-KR" altLang="en-US" dirty="0"/>
              <a:t>살짝 맛보기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객체와 </a:t>
            </a:r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response.status</a:t>
            </a:r>
            <a:r>
              <a:rPr lang="en-US" altLang="ko-KR" dirty="0">
                <a:sym typeface="Wingdings" panose="05000000000000000000" pitchFamily="2" charset="2"/>
              </a:rPr>
              <a:t>(403).send(‘Forbidden’), </a:t>
            </a:r>
            <a:r>
              <a:rPr lang="en-US" altLang="ko-KR" dirty="0" err="1">
                <a:sym typeface="Wingdings" panose="05000000000000000000" pitchFamily="2" charset="2"/>
              </a:rPr>
              <a:t>response.sandStatus</a:t>
            </a:r>
            <a:r>
              <a:rPr lang="en-US" altLang="ko-KR" dirty="0">
                <a:sym typeface="Wingdings" panose="05000000000000000000" pitchFamily="2" charset="2"/>
              </a:rPr>
              <a:t>(403);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403 Forbidden : The HTTP </a:t>
            </a:r>
            <a:r>
              <a:rPr lang="en-US" altLang="ko-KR" i="1" dirty="0">
                <a:sym typeface="Wingdings" panose="05000000000000000000" pitchFamily="2" charset="2"/>
              </a:rPr>
              <a:t>403 Forbidden</a:t>
            </a:r>
            <a:r>
              <a:rPr lang="en-US" altLang="ko-KR" dirty="0">
                <a:sym typeface="Wingdings" panose="05000000000000000000" pitchFamily="2" charset="2"/>
              </a:rPr>
              <a:t> client error status response code indicates that the server understood the request but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refuses to authorize</a:t>
            </a:r>
            <a:r>
              <a:rPr lang="en-US" altLang="ko-KR" dirty="0">
                <a:sym typeface="Wingdings" panose="05000000000000000000" pitchFamily="2" charset="2"/>
              </a:rPr>
              <a:t> it.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404 Not Found : The HTTP 404 Not Found client error status response code indicates that the server can’t find the requested resource. Links that lead to a 404 page are often called broken or dead link and can be subject to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link rot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200 OK : The HTTP </a:t>
            </a:r>
            <a:r>
              <a:rPr lang="en-US" altLang="ko-KR" i="1" dirty="0">
                <a:sym typeface="Wingdings" panose="05000000000000000000" pitchFamily="2" charset="2"/>
              </a:rPr>
              <a:t>200 OK </a:t>
            </a:r>
            <a:r>
              <a:rPr lang="en-US" altLang="ko-KR" dirty="0">
                <a:sym typeface="Wingdings" panose="05000000000000000000" pitchFamily="2" charset="2"/>
              </a:rPr>
              <a:t>success status response code indicates the request has succeeded. A 200 response is cacheable by default.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F4A6FC-0F74-4F74-A445-6AAD1F9F63B2}"/>
              </a:ext>
            </a:extLst>
          </p:cNvPr>
          <p:cNvSpPr/>
          <p:nvPr/>
        </p:nvSpPr>
        <p:spPr>
          <a:xfrm>
            <a:off x="2378480" y="1871935"/>
            <a:ext cx="6480720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Node.js/Express/expressResponseStatus.js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Response, status code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403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75771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Status Response Code </a:t>
            </a:r>
            <a:r>
              <a:rPr lang="ko-KR" altLang="en-US" dirty="0"/>
              <a:t>살짝 맛보기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Request(</a:t>
            </a:r>
            <a:r>
              <a:rPr lang="ko-KR" altLang="en-US" dirty="0">
                <a:sym typeface="Wingdings" panose="05000000000000000000" pitchFamily="2" charset="2"/>
              </a:rPr>
              <a:t>요청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객체와 </a:t>
            </a:r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Response(</a:t>
            </a:r>
            <a:r>
              <a:rPr lang="ko-KR" altLang="en-US" dirty="0">
                <a:sym typeface="Wingdings" panose="05000000000000000000" pitchFamily="2" charset="2"/>
              </a:rPr>
              <a:t>응답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response.status</a:t>
            </a:r>
            <a:r>
              <a:rPr lang="en-US" altLang="ko-KR" dirty="0">
                <a:sym typeface="Wingdings" panose="05000000000000000000" pitchFamily="2" charset="2"/>
              </a:rPr>
              <a:t>(403).send(‘Forbidden’), </a:t>
            </a:r>
            <a:r>
              <a:rPr lang="en-US" altLang="ko-KR" dirty="0" err="1">
                <a:sym typeface="Wingdings" panose="05000000000000000000" pitchFamily="2" charset="2"/>
              </a:rPr>
              <a:t>response.sandStatus</a:t>
            </a:r>
            <a:r>
              <a:rPr lang="en-US" altLang="ko-KR" dirty="0">
                <a:sym typeface="Wingdings" panose="05000000000000000000" pitchFamily="2" charset="2"/>
              </a:rPr>
              <a:t>(403);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F4A6FC-0F74-4F74-A445-6AAD1F9F63B2}"/>
              </a:ext>
            </a:extLst>
          </p:cNvPr>
          <p:cNvSpPr/>
          <p:nvPr/>
        </p:nvSpPr>
        <p:spPr>
          <a:xfrm>
            <a:off x="2983889" y="3240087"/>
            <a:ext cx="5585460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sendStatus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403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89" y="1941733"/>
            <a:ext cx="5585460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97971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21.9 </a:t>
            </a:r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파일 제공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미들웨어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파일을 제공할 때 사용하는 미들웨어</a:t>
            </a:r>
            <a:endParaRPr lang="en-US" altLang="ko-KR" dirty="0"/>
          </a:p>
          <a:p>
            <a:pPr lvl="3"/>
            <a:r>
              <a:rPr lang="ko-KR" altLang="en-US" dirty="0"/>
              <a:t>정적 파일 </a:t>
            </a:r>
            <a:r>
              <a:rPr lang="en-US" altLang="ko-KR" dirty="0"/>
              <a:t>vs. </a:t>
            </a:r>
            <a:r>
              <a:rPr lang="ko-KR" altLang="en-US" dirty="0"/>
              <a:t>동적 파일</a:t>
            </a:r>
            <a:endParaRPr lang="en-US" altLang="ko-KR" dirty="0"/>
          </a:p>
          <a:p>
            <a:pPr lvl="1"/>
            <a:r>
              <a:rPr lang="en-US" altLang="ko-KR" dirty="0"/>
              <a:t>index.html</a:t>
            </a:r>
            <a:r>
              <a:rPr lang="ko-KR" altLang="en-US" dirty="0"/>
              <a:t> 파일 작성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폴더를 아래와 같은 위치에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en-US" altLang="ko-KR" dirty="0"/>
              <a:t>Node.js/Express/WebServer0/Public</a:t>
            </a:r>
          </a:p>
          <a:p>
            <a:pPr lvl="3"/>
            <a:r>
              <a:rPr lang="en-US" altLang="ko-KR" dirty="0"/>
              <a:t>Public </a:t>
            </a:r>
            <a:r>
              <a:rPr lang="ko-KR" altLang="en-US" dirty="0"/>
              <a:t>폴더에 </a:t>
            </a:r>
            <a:r>
              <a:rPr lang="en-US" altLang="ko-KR" dirty="0"/>
              <a:t>index.html </a:t>
            </a:r>
            <a:r>
              <a:rPr lang="ko-KR" altLang="en-US" dirty="0"/>
              <a:t>파일을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1"/>
            <a:r>
              <a:rPr lang="en-US" altLang="ko-KR" dirty="0"/>
              <a:t>server.js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pPr lvl="2"/>
            <a:r>
              <a:rPr lang="en-US" altLang="ko-KR" dirty="0"/>
              <a:t>WebServer0 </a:t>
            </a:r>
            <a:r>
              <a:rPr lang="ko-KR" altLang="en-US" dirty="0"/>
              <a:t>폴더에 </a:t>
            </a:r>
            <a:r>
              <a:rPr lang="en-US" altLang="ko-KR" dirty="0"/>
              <a:t>server.js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5EA674-C674-4D3F-9F56-32D8E98F17C9}"/>
              </a:ext>
            </a:extLst>
          </p:cNvPr>
          <p:cNvSpPr/>
          <p:nvPr/>
        </p:nvSpPr>
        <p:spPr>
          <a:xfrm>
            <a:off x="4838121" y="976425"/>
            <a:ext cx="6133159" cy="178600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&lt;!-- Node.js/Express/WebServer0/Public/index.html--&gt;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index.html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블라</a:t>
            </a:r>
            <a:r>
              <a:rPr lang="ko-KR" alt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블라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글자 충분히 많이 입력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--&gt;</a:t>
            </a:r>
            <a:endParaRPr lang="ko-KR" alt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C80DC3-A93C-413C-92CD-CFF72720D42C}"/>
              </a:ext>
            </a:extLst>
          </p:cNvPr>
          <p:cNvSpPr/>
          <p:nvPr/>
        </p:nvSpPr>
        <p:spPr>
          <a:xfrm>
            <a:off x="4838121" y="2828255"/>
            <a:ext cx="6133159" cy="294441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Node.js/Express/WebServer0/server.js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express.static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('public')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'public'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'&lt;h1&gt;middleware&lt;/h1&gt;'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2020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http://localhost:2020/'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000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 err="1"/>
              <a:t>삼항</a:t>
            </a:r>
            <a:r>
              <a:rPr lang="ko-KR" altLang="en-US" dirty="0"/>
              <a:t> 연산자</a:t>
            </a:r>
            <a:endParaRPr lang="en-US" altLang="ko-KR" dirty="0"/>
          </a:p>
          <a:p>
            <a:pPr lvl="1"/>
            <a:r>
              <a:rPr lang="ko-KR" altLang="en-US" dirty="0"/>
              <a:t>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활용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517861-6041-436B-97E5-665B609D42BA}"/>
              </a:ext>
            </a:extLst>
          </p:cNvPr>
          <p:cNvSpPr/>
          <p:nvPr/>
        </p:nvSpPr>
        <p:spPr>
          <a:xfrm>
            <a:off x="1008509" y="1439887"/>
            <a:ext cx="8208912" cy="43204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불 표현식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? 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참일 때 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itchFamily="50" charset="-127"/>
              </a:rPr>
              <a:t>넘길 값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 : &lt;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거짓일 때 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itchFamily="50" charset="-127"/>
              </a:rPr>
              <a:t>넘길 값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787E0-ED0E-4119-8E5B-FE0898682075}"/>
              </a:ext>
            </a:extLst>
          </p:cNvPr>
          <p:cNvSpPr/>
          <p:nvPr/>
        </p:nvSpPr>
        <p:spPr>
          <a:xfrm>
            <a:off x="1008509" y="2323879"/>
            <a:ext cx="8208912" cy="138386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임의의 정수를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3'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홀수입니다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짝수입니다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82B520-E999-CEB6-555B-174069851241}"/>
              </a:ext>
            </a:extLst>
          </p:cNvPr>
          <p:cNvSpPr/>
          <p:nvPr/>
        </p:nvSpPr>
        <p:spPr>
          <a:xfrm>
            <a:off x="1008509" y="3888159"/>
            <a:ext cx="8208912" cy="194384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임의의 정수를 입력하세요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3'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이상의 숫자입니다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 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보다 작은 숫자입니다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598778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21.9 </a:t>
            </a:r>
            <a:r>
              <a:rPr lang="ko-KR" altLang="en-US" dirty="0"/>
              <a:t>정적 파일 제공</a:t>
            </a:r>
            <a:endParaRPr lang="en-US" altLang="ko-KR" dirty="0"/>
          </a:p>
          <a:p>
            <a:pPr lvl="1"/>
            <a:r>
              <a:rPr lang="ko-KR" altLang="en-US" dirty="0"/>
              <a:t>동작 확인 및 분석</a:t>
            </a:r>
            <a:endParaRPr lang="en-US" altLang="ko-KR" dirty="0"/>
          </a:p>
          <a:p>
            <a:pPr lvl="2"/>
            <a:r>
              <a:rPr lang="ko-KR" altLang="en-US" dirty="0"/>
              <a:t>서버 접속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http://localhost:2020/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브라우저에서 </a:t>
            </a:r>
            <a:r>
              <a:rPr lang="en-US" altLang="ko-KR" dirty="0"/>
              <a:t>“localhost:2020” URL</a:t>
            </a:r>
            <a:r>
              <a:rPr lang="ko-KR" altLang="en-US" dirty="0"/>
              <a:t>로 접속할 때 </a:t>
            </a:r>
            <a:r>
              <a:rPr lang="en-US" altLang="ko-KR" dirty="0"/>
              <a:t>index.html </a:t>
            </a:r>
            <a:r>
              <a:rPr lang="ko-KR" altLang="en-US" dirty="0"/>
              <a:t>파일을 브라우저에서 볼 수 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서버 기본 설정 </a:t>
            </a:r>
            <a:r>
              <a:rPr lang="en-US" altLang="ko-KR" dirty="0">
                <a:sym typeface="Wingdings" panose="05000000000000000000" pitchFamily="2" charset="2"/>
              </a:rPr>
              <a:t> index.html </a:t>
            </a:r>
            <a:r>
              <a:rPr lang="ko-KR" altLang="en-US" dirty="0">
                <a:sym typeface="Wingdings" panose="05000000000000000000" pitchFamily="2" charset="2"/>
              </a:rPr>
              <a:t>파일을 읽어서 전송</a:t>
            </a:r>
            <a:endParaRPr lang="en-US" altLang="ko-KR" dirty="0"/>
          </a:p>
          <a:p>
            <a:pPr lvl="2"/>
            <a:r>
              <a:rPr lang="ko-KR" altLang="en-US" dirty="0"/>
              <a:t>위 코드는 미들웨어를 </a:t>
            </a:r>
            <a:r>
              <a:rPr lang="en-US" altLang="ko-KR" dirty="0"/>
              <a:t>2</a:t>
            </a:r>
            <a:r>
              <a:rPr lang="ko-KR" altLang="en-US" dirty="0"/>
              <a:t>개  가지고 있음</a:t>
            </a:r>
            <a:endParaRPr lang="en-US" altLang="ko-KR" dirty="0"/>
          </a:p>
          <a:p>
            <a:pPr lvl="3"/>
            <a:r>
              <a:rPr lang="ko-KR" altLang="en-US" dirty="0"/>
              <a:t>순서상 </a:t>
            </a:r>
            <a:r>
              <a:rPr lang="en-US" altLang="ko-KR" dirty="0"/>
              <a:t>static </a:t>
            </a:r>
            <a:r>
              <a:rPr lang="ko-KR" altLang="en-US" dirty="0"/>
              <a:t>미들웨어가 먼저 오고 일반 함수를 전달한 사용자 정의 미들웨어는 나중에 기술 되어 있음</a:t>
            </a:r>
            <a:endParaRPr lang="en-US" altLang="ko-KR" dirty="0"/>
          </a:p>
          <a:p>
            <a:pPr lvl="3"/>
            <a:r>
              <a:rPr lang="en-US" altLang="ko-KR" dirty="0"/>
              <a:t>static </a:t>
            </a:r>
            <a:r>
              <a:rPr lang="ko-KR" altLang="en-US" dirty="0"/>
              <a:t>미들웨어는 파일이 존재하지 않을 경우 다음 미들웨어를 실행함</a:t>
            </a:r>
            <a:endParaRPr lang="en-US" altLang="ko-KR" dirty="0"/>
          </a:p>
          <a:p>
            <a:pPr lvl="4"/>
            <a:r>
              <a:rPr lang="en-US" altLang="ko-KR" dirty="0">
                <a:hlinkClick r:id="rId4"/>
              </a:rPr>
              <a:t>http://localhost:2020/nothing.html</a:t>
            </a:r>
            <a:r>
              <a:rPr lang="en-US" altLang="ko-KR" dirty="0"/>
              <a:t> </a:t>
            </a:r>
            <a:r>
              <a:rPr lang="ko-KR" altLang="en-US" dirty="0"/>
              <a:t>으로 접속할 경우 두번째 미들웨어가 동작함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C80DC3-A93C-413C-92CD-CFF72720D42C}"/>
              </a:ext>
            </a:extLst>
          </p:cNvPr>
          <p:cNvSpPr/>
          <p:nvPr/>
        </p:nvSpPr>
        <p:spPr>
          <a:xfrm>
            <a:off x="1080517" y="1583904"/>
            <a:ext cx="6408712" cy="25922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'public'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'&lt;h1&gt;middleware&lt;/h1&gt;'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2020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http://localhost:2020/'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27" y="1721319"/>
            <a:ext cx="423672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87741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21.9 </a:t>
            </a:r>
            <a:r>
              <a:rPr lang="ko-KR" altLang="en-US" dirty="0"/>
              <a:t>정적 파일 제공</a:t>
            </a:r>
            <a:endParaRPr lang="en-US" altLang="ko-KR" dirty="0"/>
          </a:p>
          <a:p>
            <a:pPr lvl="1"/>
            <a:r>
              <a:rPr lang="ko-KR" altLang="en-US" dirty="0"/>
              <a:t>동작 확인 및 분석</a:t>
            </a:r>
            <a:endParaRPr lang="en-US" altLang="ko-KR" dirty="0"/>
          </a:p>
          <a:p>
            <a:pPr lvl="2"/>
            <a:r>
              <a:rPr lang="ko-KR" altLang="en-US" dirty="0"/>
              <a:t>두 개의 미들웨어 작성 순서를 바꾸면 어떻게 되는가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다음 세 가지 </a:t>
            </a:r>
            <a:r>
              <a:rPr lang="en-US" altLang="ko-KR" dirty="0"/>
              <a:t>URL</a:t>
            </a:r>
            <a:r>
              <a:rPr lang="ko-KR" altLang="en-US" dirty="0"/>
              <a:t>로 접속 해보시요</a:t>
            </a:r>
            <a:endParaRPr lang="en-US" altLang="ko-KR" dirty="0"/>
          </a:p>
          <a:p>
            <a:pPr lvl="4"/>
            <a:r>
              <a:rPr lang="en-US" altLang="ko-KR" dirty="0"/>
              <a:t>http://localhost:2020</a:t>
            </a:r>
          </a:p>
          <a:p>
            <a:pPr lvl="4"/>
            <a:r>
              <a:rPr lang="en-US" altLang="ko-KR" dirty="0"/>
              <a:t>http://localhost:2020/nothing.html</a:t>
            </a:r>
          </a:p>
          <a:p>
            <a:pPr lvl="4"/>
            <a:r>
              <a:rPr lang="en-US" altLang="ko-KR" dirty="0"/>
              <a:t>http://localhost:2020/index.html</a:t>
            </a:r>
          </a:p>
          <a:p>
            <a:pPr lvl="3"/>
            <a:r>
              <a:rPr lang="ko-KR" altLang="en-US" dirty="0"/>
              <a:t>첫번째 미들웨어에서 다음 미들웨어를 호출하지 않기</a:t>
            </a:r>
            <a:r>
              <a:rPr lang="en-US" altLang="ko-KR" dirty="0"/>
              <a:t> </a:t>
            </a:r>
            <a:r>
              <a:rPr lang="ko-KR" altLang="en-US" dirty="0"/>
              <a:t>때문에 </a:t>
            </a:r>
            <a:r>
              <a:rPr lang="en-US" altLang="ko-KR" dirty="0"/>
              <a:t>‘Hello Middleware’</a:t>
            </a:r>
            <a:r>
              <a:rPr lang="ko-KR" altLang="en-US" dirty="0"/>
              <a:t>라는 글자만 웹 브라우저에 나타남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80DC3-A93C-413C-92CD-CFF72720D42C}"/>
              </a:ext>
            </a:extLst>
          </p:cNvPr>
          <p:cNvSpPr/>
          <p:nvPr/>
        </p:nvSpPr>
        <p:spPr>
          <a:xfrm>
            <a:off x="2736701" y="1655911"/>
            <a:ext cx="6408712" cy="25922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'&lt;h1&gt;middleware&lt;/h1&gt;'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endParaRPr lang="en-US" altLang="ko-KR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'public'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2020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http://localhost:2020/'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50416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21.10 </a:t>
            </a:r>
            <a:r>
              <a:rPr lang="ko-KR" altLang="en-US" dirty="0"/>
              <a:t>라우터</a:t>
            </a:r>
            <a:endParaRPr lang="en-US" altLang="ko-KR" dirty="0"/>
          </a:p>
          <a:p>
            <a:pPr lvl="1"/>
            <a:r>
              <a:rPr lang="ko-KR" altLang="en-US" dirty="0"/>
              <a:t>사용자의 요청에 따라 사용자가 필요한 정보를 제공하는 것을 </a:t>
            </a:r>
            <a:r>
              <a:rPr lang="en-US" altLang="ko-KR" dirty="0"/>
              <a:t>“</a:t>
            </a:r>
            <a:r>
              <a:rPr lang="ko-KR" altLang="en-US" dirty="0" err="1"/>
              <a:t>라우트한다</a:t>
            </a:r>
            <a:r>
              <a:rPr lang="en-US" altLang="ko-KR" dirty="0"/>
              <a:t>＂</a:t>
            </a:r>
            <a:r>
              <a:rPr lang="ko-KR" altLang="en-US" dirty="0"/>
              <a:t>라고 표현</a:t>
            </a:r>
            <a:endParaRPr lang="en-US" altLang="ko-KR" dirty="0"/>
          </a:p>
          <a:p>
            <a:pPr lvl="1"/>
            <a:r>
              <a:rPr lang="ko-KR" altLang="en-US" dirty="0"/>
              <a:t>이러한 기능을 수행하는 미들웨어를 라우터</a:t>
            </a:r>
            <a:r>
              <a:rPr lang="en-US" altLang="ko-KR" dirty="0"/>
              <a:t>(router)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en-US" altLang="ko-KR" dirty="0"/>
              <a:t>app </a:t>
            </a:r>
            <a:r>
              <a:rPr lang="ko-KR" altLang="en-US" dirty="0"/>
              <a:t>객체의 라우터 관련 메서드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app.get( )	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GET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app.post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 )	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POST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app.put( )	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PUT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app.del( ) 	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DELETE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app.all</a:t>
            </a:r>
            <a:r>
              <a:rPr lang="en-US" altLang="ko-KR" dirty="0">
                <a:sym typeface="Wingdings" panose="05000000000000000000" pitchFamily="2" charset="2"/>
              </a:rPr>
              <a:t>( )	 </a:t>
            </a:r>
            <a:r>
              <a:rPr lang="ko-KR" altLang="en-US" dirty="0">
                <a:sym typeface="Wingdings" panose="05000000000000000000" pitchFamily="2" charset="2"/>
              </a:rPr>
              <a:t>클라이언트의 모든 요청을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사용 예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serverRouter.js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C80DC3-A93C-413C-92CD-CFF72720D42C}"/>
              </a:ext>
            </a:extLst>
          </p:cNvPr>
          <p:cNvSpPr/>
          <p:nvPr/>
        </p:nvSpPr>
        <p:spPr>
          <a:xfrm>
            <a:off x="1224533" y="3565943"/>
            <a:ext cx="4464496" cy="226605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 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require(‘express’);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app = express(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express.static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(‘public’)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(‘/a’, function( request, response) { } );</a:t>
            </a:r>
          </a:p>
          <a:p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(‘/b’, function( request, response) { } );</a:t>
            </a:r>
          </a:p>
          <a:p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(‘/c’, function( request, response) { 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app.listen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(2020, function(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console.log(‘Server Running at http://localhost:2020’);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B0A17D-C387-44AB-BA82-92E23700938F}"/>
              </a:ext>
            </a:extLst>
          </p:cNvPr>
          <p:cNvSpPr/>
          <p:nvPr/>
        </p:nvSpPr>
        <p:spPr>
          <a:xfrm>
            <a:off x="6049068" y="3565943"/>
            <a:ext cx="4248473" cy="226605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(‘/a’, function( request, response) {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(‘&lt;h1&gt; Page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&lt;/h1&gt;’);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(‘/b’, function( request, response)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(‘&lt;h1&gt; Page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&lt;/h1&gt;’);  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(‘/c’, function( request, response) {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(‘&lt;h1&gt; Page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&lt;/h1&gt;’);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964E6810-61B2-45CE-BA83-73B3563E6E41}"/>
              </a:ext>
            </a:extLst>
          </p:cNvPr>
          <p:cNvSpPr/>
          <p:nvPr/>
        </p:nvSpPr>
        <p:spPr>
          <a:xfrm>
            <a:off x="4896941" y="4536231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C39A72B-17CD-4CE1-862F-CEF22D842A0D}"/>
              </a:ext>
            </a:extLst>
          </p:cNvPr>
          <p:cNvSpPr/>
          <p:nvPr/>
        </p:nvSpPr>
        <p:spPr>
          <a:xfrm>
            <a:off x="5256982" y="4718071"/>
            <a:ext cx="792086" cy="1782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784537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21.10 </a:t>
            </a:r>
            <a:r>
              <a:rPr lang="ko-KR" altLang="en-US" dirty="0"/>
              <a:t>라우터</a:t>
            </a:r>
            <a:endParaRPr lang="en-US" altLang="ko-KR" dirty="0"/>
          </a:p>
          <a:p>
            <a:pPr lvl="1"/>
            <a:r>
              <a:rPr lang="ko-KR" altLang="en-US" dirty="0"/>
              <a:t>사용자의 요청에 따라 사용자가 필요한 정보를 제공</a:t>
            </a:r>
            <a:endParaRPr lang="en-US" altLang="ko-KR" dirty="0"/>
          </a:p>
          <a:p>
            <a:pPr lvl="2"/>
            <a:r>
              <a:rPr lang="en-US" altLang="ko-KR" dirty="0"/>
              <a:t>app </a:t>
            </a:r>
            <a:r>
              <a:rPr lang="ko-KR" altLang="en-US" dirty="0"/>
              <a:t>객체의 라우터 관련 메서드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app.get( )	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GET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app.post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 )	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POST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app.put( )	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PUT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app.del( ) 	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클라이언트의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DELETE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요청을 처리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app.all</a:t>
            </a:r>
            <a:r>
              <a:rPr lang="en-US" altLang="ko-KR" dirty="0">
                <a:sym typeface="Wingdings" panose="05000000000000000000" pitchFamily="2" charset="2"/>
              </a:rPr>
              <a:t>( )	 </a:t>
            </a:r>
            <a:r>
              <a:rPr lang="ko-KR" altLang="en-US" dirty="0">
                <a:sym typeface="Wingdings" panose="05000000000000000000" pitchFamily="2" charset="2"/>
              </a:rPr>
              <a:t>클라이언트의 모든 요청을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B0A17D-C387-44AB-BA82-92E23700938F}"/>
              </a:ext>
            </a:extLst>
          </p:cNvPr>
          <p:cNvSpPr/>
          <p:nvPr/>
        </p:nvSpPr>
        <p:spPr>
          <a:xfrm>
            <a:off x="4866155" y="1439512"/>
            <a:ext cx="6151466" cy="43928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Node.js/Express/WebServer0/expressServerRouter.js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point :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app.all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'public'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all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'&lt;h3&gt;Page A&lt;/h3&gt;'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all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'/b'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'&lt;h3&gt;Page B&lt;/h3&gt;'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all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'&lt;h3&gt;Page C&lt;/h3&gt;'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2020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http://localhost:2020/'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2090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반복 메서드</a:t>
            </a:r>
            <a:endParaRPr lang="en-US" altLang="ko-KR" dirty="0"/>
          </a:p>
          <a:p>
            <a:pPr lvl="2"/>
            <a:r>
              <a:rPr lang="ko-KR" altLang="en-US" dirty="0"/>
              <a:t>반복 메서드 </a:t>
            </a:r>
            <a:r>
              <a:rPr lang="en-US" altLang="ko-KR" dirty="0"/>
              <a:t>– </a:t>
            </a:r>
            <a:r>
              <a:rPr lang="en-US" altLang="ko-KR" dirty="0" err="1"/>
              <a:t>forEach</a:t>
            </a:r>
            <a:r>
              <a:rPr lang="en-US" altLang="ko-KR" dirty="0"/>
              <a:t>( )</a:t>
            </a:r>
          </a:p>
          <a:p>
            <a:pPr lvl="3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함수의 매개 변수는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/>
              <a:t>매개</a:t>
            </a:r>
            <a:r>
              <a:rPr lang="en-US" altLang="ko-KR" dirty="0"/>
              <a:t> </a:t>
            </a:r>
            <a:r>
              <a:rPr lang="ko-KR" altLang="en-US" dirty="0"/>
              <a:t>변수로 </a:t>
            </a:r>
            <a:r>
              <a:rPr lang="ko-KR" altLang="en-US" dirty="0">
                <a:solidFill>
                  <a:srgbClr val="00B050"/>
                </a:solidFill>
              </a:rPr>
              <a:t>입력함수에 배열의 요소와 관련된 정보를 넣어 </a:t>
            </a:r>
            <a:r>
              <a:rPr lang="ko-KR" altLang="en-US" dirty="0"/>
              <a:t>반복</a:t>
            </a:r>
            <a:endParaRPr lang="en-US" altLang="ko-KR" dirty="0"/>
          </a:p>
          <a:p>
            <a:pPr lvl="3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메서드의 매개 변수로 입력한 함수는 매개 변수로 </a:t>
            </a:r>
            <a:r>
              <a:rPr lang="en-US" altLang="ko-KR" dirty="0"/>
              <a:t>element, index, array</a:t>
            </a:r>
            <a:r>
              <a:rPr lang="ko-KR" altLang="en-US" dirty="0"/>
              <a:t>이임</a:t>
            </a:r>
            <a:endParaRPr lang="en-US" altLang="ko-KR" dirty="0"/>
          </a:p>
          <a:p>
            <a:pPr lvl="4"/>
            <a:r>
              <a:rPr lang="ko-KR" altLang="en-US" dirty="0"/>
              <a:t>첫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element</a:t>
            </a:r>
            <a:r>
              <a:rPr lang="en-US" altLang="ko-KR" dirty="0"/>
              <a:t>)</a:t>
            </a:r>
            <a:r>
              <a:rPr lang="ko-KR" altLang="en-US" dirty="0"/>
              <a:t>는 현재 반복하는 배열의 요소를 뜻하고</a:t>
            </a:r>
            <a:endParaRPr lang="en-US" altLang="ko-KR" dirty="0"/>
          </a:p>
          <a:p>
            <a:pPr lvl="4"/>
            <a:r>
              <a:rPr lang="ko-KR" altLang="en-US" dirty="0"/>
              <a:t>두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en-US" altLang="ko-KR" dirty="0"/>
              <a:t>)</a:t>
            </a:r>
            <a:r>
              <a:rPr lang="ko-KR" altLang="en-US" dirty="0"/>
              <a:t>는 현재 반복 되는 요소의 인덱스를 뜻하고</a:t>
            </a:r>
            <a:endParaRPr lang="en-US" altLang="ko-KR" dirty="0"/>
          </a:p>
          <a:p>
            <a:pPr lvl="4"/>
            <a:r>
              <a:rPr lang="ko-KR" altLang="en-US" dirty="0"/>
              <a:t>세 번째 매개 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array</a:t>
            </a:r>
            <a:r>
              <a:rPr lang="en-US" altLang="ko-KR" dirty="0"/>
              <a:t>)</a:t>
            </a:r>
            <a:r>
              <a:rPr lang="ko-KR" altLang="en-US" dirty="0"/>
              <a:t>는 현재 반복 수행하는 배열 자체를 의미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Review - </a:t>
            </a:r>
            <a:r>
              <a:rPr lang="en-US" altLang="ko-KR" dirty="0" err="1"/>
              <a:t>forEach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E3CC84-78CC-4976-9646-5C6164458D93}"/>
              </a:ext>
            </a:extLst>
          </p:cNvPr>
          <p:cNvSpPr/>
          <p:nvPr/>
        </p:nvSpPr>
        <p:spPr>
          <a:xfrm>
            <a:off x="1368550" y="1871935"/>
            <a:ext cx="4536504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array = [1, 2, 3, 4, 5, 6, 7, 8, 9, 10];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sum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var output =‘’;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function( element, index, array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sum +=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output += index + ‘ : ‘ + element + 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rPr>
              <a:t>’ + sum + ‘\n’;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console.log( output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388CD1-4D9F-4304-9850-696C54672EAE}"/>
              </a:ext>
            </a:extLst>
          </p:cNvPr>
          <p:cNvSpPr/>
          <p:nvPr/>
        </p:nvSpPr>
        <p:spPr>
          <a:xfrm>
            <a:off x="6121077" y="1871935"/>
            <a:ext cx="4536504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items =[ 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{  name: '</a:t>
            </a:r>
            <a:r>
              <a:rPr lang="ko-KR" altLang="en-US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우유</a:t>
            </a:r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   price : '2000' },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{  name :'</a:t>
            </a:r>
            <a:r>
              <a:rPr lang="ko-KR" altLang="en-US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홍차</a:t>
            </a:r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   price : '5000' },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{  name: '</a:t>
            </a:r>
            <a:r>
              <a:rPr lang="ko-KR" altLang="en-US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   price: '5000'  } 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];</a:t>
            </a:r>
          </a:p>
          <a:p>
            <a:b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items.forEach</a:t>
            </a:r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(function(item){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console.log(item)</a:t>
            </a:r>
          </a:p>
          <a:p>
            <a:r>
              <a:rPr lang="en-US" altLang="ko-KR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493451402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21.11 </a:t>
            </a:r>
            <a:r>
              <a:rPr lang="ko-KR" altLang="en-US" dirty="0"/>
              <a:t>응답과 응답 형식</a:t>
            </a:r>
            <a:endParaRPr lang="en-US" altLang="ko-KR" dirty="0"/>
          </a:p>
          <a:p>
            <a:pPr lvl="1"/>
            <a:r>
              <a:rPr lang="ko-KR" altLang="en-US" dirty="0"/>
              <a:t>정적 파일 제공과 라우터를 활용</a:t>
            </a:r>
            <a:endParaRPr lang="en-US" altLang="ko-KR" dirty="0"/>
          </a:p>
          <a:p>
            <a:pPr lvl="2"/>
            <a:r>
              <a:rPr lang="ko-KR" altLang="en-US" dirty="0"/>
              <a:t>서버에서 </a:t>
            </a:r>
            <a:r>
              <a:rPr lang="en-US" altLang="ko-KR" dirty="0"/>
              <a:t>HTML </a:t>
            </a:r>
            <a:r>
              <a:rPr lang="ko-KR" altLang="en-US" dirty="0"/>
              <a:t>형식이 아닌 다른 형식으로 데이터를 제공</a:t>
            </a:r>
            <a:endParaRPr lang="en-US" altLang="ko-KR" dirty="0"/>
          </a:p>
          <a:p>
            <a:pPr lvl="3"/>
            <a:r>
              <a:rPr lang="en-US" altLang="ko-KR" dirty="0"/>
              <a:t>data.html</a:t>
            </a:r>
          </a:p>
          <a:p>
            <a:pPr lvl="3"/>
            <a:r>
              <a:rPr lang="en-US" altLang="ko-KR" dirty="0" err="1"/>
              <a:t>data.json</a:t>
            </a:r>
            <a:endParaRPr lang="en-US" altLang="ko-KR" dirty="0"/>
          </a:p>
          <a:p>
            <a:pPr lvl="3"/>
            <a:r>
              <a:rPr lang="en-US" altLang="ko-KR" dirty="0"/>
              <a:t>data.xml</a:t>
            </a:r>
          </a:p>
          <a:p>
            <a:pPr lvl="1"/>
            <a:r>
              <a:rPr lang="en-US" altLang="ko-KR" dirty="0"/>
              <a:t>21.11.1 HTML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D313-DBB4-4469-90FD-C91CA197C7C2}"/>
              </a:ext>
            </a:extLst>
          </p:cNvPr>
          <p:cNvSpPr/>
          <p:nvPr/>
        </p:nvSpPr>
        <p:spPr>
          <a:xfrm>
            <a:off x="6061548" y="1610806"/>
            <a:ext cx="4752528" cy="328546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 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require(‘express’);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app = express(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 =[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 : ‘2000’ },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 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 : ‘5000’ },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‘5000’  }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express.static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(‘public’)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(‘/data.html’,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data.json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(‘/data.xml’, function( request, response) { 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app.listen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(2020, function(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console.log(‘Server Running at http://localhost:2020’);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CC599-047B-4E26-933A-4233B92A0036}"/>
              </a:ext>
            </a:extLst>
          </p:cNvPr>
          <p:cNvSpPr txBox="1"/>
          <p:nvPr/>
        </p:nvSpPr>
        <p:spPr>
          <a:xfrm>
            <a:off x="7345213" y="4936328"/>
            <a:ext cx="2626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webServer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/serverResponseType.js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70146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21.11 </a:t>
            </a:r>
            <a:r>
              <a:rPr lang="ko-KR" altLang="en-US" dirty="0"/>
              <a:t>응답과 응답 형식</a:t>
            </a:r>
            <a:endParaRPr lang="en-US" altLang="ko-KR" dirty="0"/>
          </a:p>
          <a:p>
            <a:pPr lvl="1"/>
            <a:r>
              <a:rPr lang="en-US" altLang="ko-KR" dirty="0"/>
              <a:t>21.11.1 HTML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위 코드와 같이 </a:t>
            </a:r>
            <a:r>
              <a:rPr lang="en-US" altLang="ko-KR" dirty="0"/>
              <a:t>html </a:t>
            </a:r>
            <a:r>
              <a:rPr lang="ko-KR" altLang="en-US" dirty="0"/>
              <a:t>태그를 직접 작성하는 방법 외에 템플릿 엔진을 사용하는 방법이 있음</a:t>
            </a:r>
            <a:r>
              <a:rPr lang="en-US" altLang="ko-KR" dirty="0"/>
              <a:t>. </a:t>
            </a:r>
            <a:r>
              <a:rPr lang="ko-KR" altLang="en-US" dirty="0"/>
              <a:t>향후 설명</a:t>
            </a:r>
            <a:endParaRPr lang="en-US" altLang="ko-KR" dirty="0"/>
          </a:p>
          <a:p>
            <a:pPr lvl="2"/>
            <a:r>
              <a:rPr lang="en-US" altLang="ko-KR" dirty="0" err="1"/>
              <a:t>items.forEach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8.8.3 </a:t>
            </a:r>
            <a:r>
              <a:rPr lang="ko-KR" altLang="en-US" dirty="0"/>
              <a:t>반복 메서드 참고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D313-DBB4-4469-90FD-C91CA197C7C2}"/>
              </a:ext>
            </a:extLst>
          </p:cNvPr>
          <p:cNvSpPr/>
          <p:nvPr/>
        </p:nvSpPr>
        <p:spPr>
          <a:xfrm>
            <a:off x="6121077" y="1281926"/>
            <a:ext cx="4464496" cy="347032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(‘/data.html’, function( request, response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var output = ‘’;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‘&lt;!DOCTYPE html&gt;’;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‘&lt;html&gt;’;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‘&lt;head&gt;’;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‘&lt;title&gt;Data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HTML&lt;/title&gt;’;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‘&lt;/head&gt;’;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‘&lt;body&gt;’;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items.forEach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function(item)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output += ‘&lt;div&gt;&lt;ul&gt;’;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output += ‘   &lt;li&gt;’ + item.name + ‘&lt;/li&gt;’;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output += ‘   &lt;li&gt;’ +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item.price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+ ’&lt;/li&gt;’;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output +=‘&lt;/ul&gt;&lt;/div&gt;’;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}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‘&lt;/body&gt;’;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 ‘&lt;/html&gt;’;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 output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BEBEB7-F17D-4EFA-ADAE-26EEFE1582CA}"/>
              </a:ext>
            </a:extLst>
          </p:cNvPr>
          <p:cNvSpPr/>
          <p:nvPr/>
        </p:nvSpPr>
        <p:spPr>
          <a:xfrm>
            <a:off x="936502" y="1281925"/>
            <a:ext cx="4464496" cy="347032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 =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require(‘express’);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var app = express(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 =[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 : ‘2000’ },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 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 : ‘5000’ },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 price: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‘5000’  }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app.use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express.static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(‘public’)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(‘/data.html’,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data.json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(‘/data.xml’, function( request, response) { 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app.listen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(2020, function(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console.log(‘Server Running at http://localhost:2020’);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});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66B3DB9-DCB2-47CA-A5C5-C95690268000}"/>
              </a:ext>
            </a:extLst>
          </p:cNvPr>
          <p:cNvSpPr/>
          <p:nvPr/>
        </p:nvSpPr>
        <p:spPr>
          <a:xfrm>
            <a:off x="5545013" y="2918461"/>
            <a:ext cx="504056" cy="23356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78434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브라우저가 </a:t>
            </a:r>
            <a:r>
              <a:rPr lang="en-US" altLang="ko-KR" dirty="0">
                <a:hlinkClick r:id="rId3"/>
              </a:rPr>
              <a:t>http://localhost:2020/monitor.html</a:t>
            </a:r>
            <a:r>
              <a:rPr lang="ko-KR" altLang="en-US" dirty="0"/>
              <a:t>라는 </a:t>
            </a:r>
            <a:r>
              <a:rPr lang="en-US" altLang="ko-KR" dirty="0"/>
              <a:t>URL</a:t>
            </a:r>
            <a:r>
              <a:rPr lang="ko-KR" altLang="en-US" dirty="0"/>
              <a:t>로 접속 했을 때 </a:t>
            </a:r>
            <a:endParaRPr lang="en-US" altLang="ko-KR" dirty="0"/>
          </a:p>
          <a:p>
            <a:pPr lvl="1"/>
            <a:r>
              <a:rPr lang="ko-KR" altLang="en-US" dirty="0"/>
              <a:t>세 곳의 온도를 측정</a:t>
            </a:r>
            <a:r>
              <a:rPr lang="en-US" altLang="ko-KR" dirty="0"/>
              <a:t>(</a:t>
            </a:r>
            <a:r>
              <a:rPr lang="ko-KR" altLang="en-US" dirty="0"/>
              <a:t>시뮬레이션</a:t>
            </a:r>
            <a:r>
              <a:rPr lang="en-US" altLang="ko-KR" dirty="0"/>
              <a:t> = </a:t>
            </a:r>
            <a:r>
              <a:rPr lang="ko-KR" altLang="en-US" dirty="0"/>
              <a:t>랜덤하게</a:t>
            </a:r>
            <a:r>
              <a:rPr lang="en-US" altLang="ko-KR" dirty="0"/>
              <a:t> </a:t>
            </a:r>
            <a:r>
              <a:rPr lang="ko-KR" altLang="en-US" dirty="0"/>
              <a:t>값 발생</a:t>
            </a:r>
            <a:r>
              <a:rPr lang="en-US" altLang="ko-KR" dirty="0"/>
              <a:t>, </a:t>
            </a:r>
            <a:r>
              <a:rPr lang="ko-KR" altLang="en-US" dirty="0"/>
              <a:t>발생 범위는 </a:t>
            </a:r>
            <a:r>
              <a:rPr lang="en-US" altLang="ko-KR" dirty="0"/>
              <a:t>-40~40)</a:t>
            </a:r>
          </a:p>
          <a:p>
            <a:pPr lvl="2"/>
            <a:r>
              <a:rPr lang="ko-KR" altLang="en-US" dirty="0"/>
              <a:t>온도 값이 정상 범위 </a:t>
            </a:r>
            <a:r>
              <a:rPr lang="en-US" altLang="ko-KR" dirty="0"/>
              <a:t>(-10 ~ 32)</a:t>
            </a:r>
            <a:r>
              <a:rPr lang="ko-KR" altLang="en-US" dirty="0"/>
              <a:t>일 경우 검은색</a:t>
            </a:r>
            <a:r>
              <a:rPr lang="en-US" altLang="ko-KR" dirty="0"/>
              <a:t>, </a:t>
            </a:r>
            <a:r>
              <a:rPr lang="ko-KR" altLang="en-US" dirty="0"/>
              <a:t>정상 범위 밖이면 빨강</a:t>
            </a:r>
            <a:r>
              <a:rPr lang="en-US" altLang="ko-KR" dirty="0"/>
              <a:t>(red)</a:t>
            </a:r>
            <a:r>
              <a:rPr lang="ko-KR" altLang="en-US" dirty="0"/>
              <a:t>으로 표현하는 웹 페이지 서비스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513321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21.11 </a:t>
            </a:r>
            <a:r>
              <a:rPr lang="ko-KR" altLang="en-US" dirty="0"/>
              <a:t>응답과 응답 형식</a:t>
            </a:r>
            <a:endParaRPr lang="en-US" altLang="ko-KR" dirty="0"/>
          </a:p>
          <a:p>
            <a:pPr lvl="1"/>
            <a:r>
              <a:rPr lang="en-US" altLang="ko-KR" dirty="0"/>
              <a:t>21.11.2 JSON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형식으로 응답할 때는 자바스크립트 객체를 </a:t>
            </a:r>
            <a:r>
              <a:rPr lang="en-US" altLang="ko-KR" dirty="0"/>
              <a:t>send( ) </a:t>
            </a:r>
            <a:r>
              <a:rPr lang="ko-KR" altLang="en-US" dirty="0"/>
              <a:t>메서드의 매개 변수로 전달하면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D313-DBB4-4469-90FD-C91CA197C7C2}"/>
              </a:ext>
            </a:extLst>
          </p:cNvPr>
          <p:cNvSpPr/>
          <p:nvPr/>
        </p:nvSpPr>
        <p:spPr>
          <a:xfrm>
            <a:off x="1106306" y="1632252"/>
            <a:ext cx="4464496" cy="6818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data.json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items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E275E1-758A-484F-B58A-7939CC1A122D}"/>
              </a:ext>
            </a:extLst>
          </p:cNvPr>
          <p:cNvSpPr/>
          <p:nvPr/>
        </p:nvSpPr>
        <p:spPr>
          <a:xfrm>
            <a:off x="5966428" y="1632252"/>
            <a:ext cx="4464496" cy="226605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 =[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price : ‘2000’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},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name 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price : ‘5000’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},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price: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‘5000’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} ];</a:t>
            </a:r>
          </a:p>
        </p:txBody>
      </p:sp>
    </p:spTree>
    <p:extLst>
      <p:ext uri="{BB962C8B-B14F-4D97-AF65-F5344CB8AC3E}">
        <p14:creationId xmlns:p14="http://schemas.microsoft.com/office/powerpoint/2010/main" val="3077176325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21.11 </a:t>
            </a:r>
            <a:r>
              <a:rPr lang="ko-KR" altLang="en-US" dirty="0"/>
              <a:t>응답과 응답 형식</a:t>
            </a:r>
            <a:endParaRPr lang="en-US" altLang="ko-KR" dirty="0"/>
          </a:p>
          <a:p>
            <a:pPr lvl="1"/>
            <a:r>
              <a:rPr lang="en-US" altLang="ko-KR" dirty="0"/>
              <a:t>21.11.2 JSON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형식으로 응답할 때는 자바스크립트 객체를 </a:t>
            </a:r>
            <a:r>
              <a:rPr lang="en-US" altLang="ko-KR" dirty="0"/>
              <a:t>send( ) </a:t>
            </a:r>
            <a:r>
              <a:rPr lang="ko-KR" altLang="en-US" dirty="0"/>
              <a:t>메서드의 매개 변수로 전달하면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D313-DBB4-4469-90FD-C91CA197C7C2}"/>
              </a:ext>
            </a:extLst>
          </p:cNvPr>
          <p:cNvSpPr/>
          <p:nvPr/>
        </p:nvSpPr>
        <p:spPr>
          <a:xfrm>
            <a:off x="1106306" y="1632252"/>
            <a:ext cx="4464496" cy="110377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data.json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items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E275E1-758A-484F-B58A-7939CC1A122D}"/>
              </a:ext>
            </a:extLst>
          </p:cNvPr>
          <p:cNvSpPr/>
          <p:nvPr/>
        </p:nvSpPr>
        <p:spPr>
          <a:xfrm>
            <a:off x="5966428" y="1632252"/>
            <a:ext cx="4464496" cy="110377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 =[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price : ‘2000’ },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 :’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홍차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price : ‘5000’ },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{  name: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 price :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‘5000’ }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00358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Switch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상품을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하는 프로그램</a:t>
            </a:r>
            <a:endParaRPr lang="en-US" altLang="ko-KR" dirty="0"/>
          </a:p>
          <a:p>
            <a:pPr lvl="2"/>
            <a:r>
              <a:rPr lang="ko-KR" altLang="en-US" dirty="0"/>
              <a:t>등수를 입력 받으면 다음과 같이 출력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사과</a:t>
            </a:r>
            <a:r>
              <a:rPr lang="en-US" altLang="ko-KR" dirty="0"/>
              <a:t>‘, ‘</a:t>
            </a:r>
            <a:r>
              <a:rPr lang="ko-KR" altLang="en-US" dirty="0"/>
              <a:t>배</a:t>
            </a:r>
            <a:r>
              <a:rPr lang="en-US" altLang="ko-KR" dirty="0"/>
              <a:t>‘, 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‘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이외의 등수에 대해서는 </a:t>
            </a:r>
            <a:r>
              <a:rPr lang="en-US" altLang="ko-KR" dirty="0"/>
              <a:t>‘</a:t>
            </a:r>
            <a:r>
              <a:rPr lang="ko-KR" altLang="en-US" dirty="0"/>
              <a:t>등수에 들지 못했습니다</a:t>
            </a:r>
            <a:r>
              <a:rPr lang="en-US" altLang="ko-KR" dirty="0"/>
              <a:t>‘</a:t>
            </a:r>
            <a:r>
              <a:rPr lang="ko-KR" altLang="en-US" dirty="0"/>
              <a:t>라고 출력</a:t>
            </a:r>
            <a:endParaRPr lang="en-US" altLang="ko-KR" dirty="0"/>
          </a:p>
          <a:p>
            <a:pPr lvl="2"/>
            <a:r>
              <a:rPr lang="ko-KR" altLang="en-US" dirty="0"/>
              <a:t>위와 같은 동작을 하는 프로그램을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~20</a:t>
            </a:r>
            <a:r>
              <a:rPr lang="ko-KR" altLang="en-US" dirty="0"/>
              <a:t>분 내로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280568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21.11 </a:t>
            </a:r>
            <a:r>
              <a:rPr lang="ko-KR" altLang="en-US" dirty="0"/>
              <a:t>응답과 응답 형식</a:t>
            </a:r>
            <a:endParaRPr lang="en-US" altLang="ko-KR" dirty="0"/>
          </a:p>
          <a:p>
            <a:pPr lvl="1"/>
            <a:r>
              <a:rPr lang="en-US" altLang="ko-KR" dirty="0"/>
              <a:t>21.11.3 XML 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형식으로 응답할 때는 자바스크립트 객체를 </a:t>
            </a:r>
            <a:r>
              <a:rPr lang="en-US" altLang="ko-KR" dirty="0"/>
              <a:t>send( ) </a:t>
            </a:r>
            <a:r>
              <a:rPr lang="ko-KR" altLang="en-US" dirty="0"/>
              <a:t>메서드의 매개 변수로 전달하면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i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D313-DBB4-4469-90FD-C91CA197C7C2}"/>
              </a:ext>
            </a:extLst>
          </p:cNvPr>
          <p:cNvSpPr/>
          <p:nvPr/>
        </p:nvSpPr>
        <p:spPr>
          <a:xfrm>
            <a:off x="1106306" y="1632252"/>
            <a:ext cx="4464496" cy="319201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(‘/data.xml’, function( request, response 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var output=‘’;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+=‘&lt;/xml version=“1.0” encoding=“UTF-8” ?&gt;’;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+=‘&lt;products&gt;’;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items.forEach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(function(item) {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output +=‘&lt;product&gt;’;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output +=‘   &lt;name&gt;’+item.name+’&lt;/name&gt;’;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output +=‘   &lt;price&gt;’+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item.price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+’&lt;/price&gt;’;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output +=‘&lt;/product&gt;’;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});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output +=‘&lt;/products&gt;’;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response.type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(‘text/xml’);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 output 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237457059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21.12 Postman</a:t>
            </a:r>
          </a:p>
          <a:p>
            <a:pPr lvl="2"/>
            <a:r>
              <a:rPr lang="en-US" altLang="ko-KR" dirty="0"/>
              <a:t>Postman </a:t>
            </a:r>
            <a:r>
              <a:rPr lang="ko-KR" altLang="en-US" dirty="0"/>
              <a:t>크롬 확장 프로그램은 </a:t>
            </a:r>
            <a:r>
              <a:rPr lang="en-US" altLang="ko-KR" dirty="0"/>
              <a:t>HTTP </a:t>
            </a:r>
            <a:r>
              <a:rPr lang="ko-KR" altLang="en-US" dirty="0"/>
              <a:t>요청을 수행하는 프로그램</a:t>
            </a:r>
            <a:endParaRPr lang="en-US" altLang="ko-KR" dirty="0"/>
          </a:p>
          <a:p>
            <a:pPr lvl="1"/>
            <a:r>
              <a:rPr lang="en-US" altLang="ko-KR" dirty="0"/>
              <a:t>Postman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ko-KR" altLang="en-US" dirty="0"/>
              <a:t>파일 다운로드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https://cafe.naver.com/studyonarduino/5745</a:t>
            </a:r>
            <a:r>
              <a:rPr lang="en-US" altLang="ko-KR" dirty="0"/>
              <a:t> </a:t>
            </a:r>
            <a:r>
              <a:rPr lang="ko-KR" altLang="en-US" dirty="0"/>
              <a:t>에서 파일 하나</a:t>
            </a:r>
            <a:endParaRPr lang="en-US" altLang="ko-KR" dirty="0"/>
          </a:p>
          <a:p>
            <a:pPr lvl="3"/>
            <a:r>
              <a:rPr lang="en-US" altLang="ko-KR" dirty="0">
                <a:hlinkClick r:id="rId4"/>
              </a:rPr>
              <a:t>https://cafe.naver.com/studyonarduino/5746</a:t>
            </a:r>
            <a:r>
              <a:rPr lang="en-US" altLang="ko-KR" dirty="0"/>
              <a:t> </a:t>
            </a:r>
            <a:r>
              <a:rPr lang="ko-KR" altLang="en-US" dirty="0"/>
              <a:t>에서 파일 하나 </a:t>
            </a:r>
            <a:endParaRPr lang="en-US" altLang="ko-KR" dirty="0"/>
          </a:p>
          <a:p>
            <a:pPr lvl="2"/>
            <a:r>
              <a:rPr lang="ko-KR" altLang="en-US" dirty="0"/>
              <a:t>압출 풀어서 설치</a:t>
            </a:r>
            <a:endParaRPr lang="en-US" altLang="ko-KR" dirty="0"/>
          </a:p>
          <a:p>
            <a:pPr lvl="3"/>
            <a:r>
              <a:rPr lang="ko-KR" altLang="en-US" dirty="0"/>
              <a:t>로그인</a:t>
            </a:r>
            <a:endParaRPr lang="en-US" altLang="ko-KR" dirty="0"/>
          </a:p>
          <a:p>
            <a:pPr lvl="4"/>
            <a:r>
              <a:rPr lang="en-US" altLang="ko-KR" dirty="0"/>
              <a:t>Sign up with Google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145" y="2622976"/>
            <a:ext cx="4823460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4328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21.12 Postman</a:t>
            </a:r>
          </a:p>
          <a:p>
            <a:pPr lvl="2"/>
            <a:r>
              <a:rPr lang="en-US" altLang="ko-KR" dirty="0"/>
              <a:t>‘+’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1" y="1223863"/>
            <a:ext cx="6511671" cy="4078796"/>
          </a:xfrm>
          <a:prstGeom prst="rect">
            <a:avLst/>
          </a:prstGeom>
        </p:spPr>
      </p:pic>
      <p:sp>
        <p:nvSpPr>
          <p:cNvPr id="8" name="번개 7"/>
          <p:cNvSpPr/>
          <p:nvPr/>
        </p:nvSpPr>
        <p:spPr>
          <a:xfrm>
            <a:off x="3384771" y="1691933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357" y="1797057"/>
            <a:ext cx="6511671" cy="40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1296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21.12 Postman</a:t>
            </a:r>
          </a:p>
          <a:p>
            <a:pPr lvl="1"/>
            <a:r>
              <a:rPr lang="en-US" altLang="ko-KR" dirty="0"/>
              <a:t>Postman</a:t>
            </a:r>
            <a:r>
              <a:rPr lang="ko-KR" altLang="en-US" dirty="0"/>
              <a:t> 테스트</a:t>
            </a:r>
            <a:endParaRPr lang="en-US" altLang="ko-KR" dirty="0"/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로 작성한 서버 프로그램을 실행 시킴</a:t>
            </a:r>
            <a:endParaRPr lang="en-US" altLang="ko-KR" dirty="0"/>
          </a:p>
          <a:p>
            <a:pPr lvl="3"/>
            <a:r>
              <a:rPr lang="en-US" altLang="ko-KR" dirty="0" err="1"/>
              <a:t>webServer</a:t>
            </a:r>
            <a:r>
              <a:rPr lang="en-US" altLang="ko-KR" dirty="0"/>
              <a:t>/serverResponseType.js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localhost:2020/data.html</a:t>
            </a:r>
            <a:r>
              <a:rPr lang="ko-KR" altLang="en-US" dirty="0"/>
              <a:t>로 입력</a:t>
            </a:r>
            <a:r>
              <a:rPr lang="en-US" altLang="ko-KR" dirty="0"/>
              <a:t>, Send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오른쪽 그림과 같은 결과를 보였다면 정상 동작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F579F4-2BD8-47C0-B549-69A2A6C8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17" y="2208999"/>
            <a:ext cx="4122420" cy="441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9B5FA5-5BAE-4549-BBC7-49740614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05" y="820020"/>
            <a:ext cx="4696341" cy="50820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559BF9-52E6-47A6-8900-B48CA0718F61}"/>
              </a:ext>
            </a:extLst>
          </p:cNvPr>
          <p:cNvSpPr/>
          <p:nvPr/>
        </p:nvSpPr>
        <p:spPr>
          <a:xfrm>
            <a:off x="7091365" y="1719373"/>
            <a:ext cx="26642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D7F408-EDE8-4B00-BE91-2553E90E93A7}"/>
              </a:ext>
            </a:extLst>
          </p:cNvPr>
          <p:cNvSpPr/>
          <p:nvPr/>
        </p:nvSpPr>
        <p:spPr>
          <a:xfrm>
            <a:off x="7091365" y="2863991"/>
            <a:ext cx="2486096" cy="22483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142285-A476-46B4-92D3-2F33E15157F2}"/>
              </a:ext>
            </a:extLst>
          </p:cNvPr>
          <p:cNvSpPr/>
          <p:nvPr/>
        </p:nvSpPr>
        <p:spPr>
          <a:xfrm>
            <a:off x="6913165" y="1511895"/>
            <a:ext cx="216024" cy="21058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C0B311-45B2-4CCB-9ACC-48C2FB544EDD}"/>
              </a:ext>
            </a:extLst>
          </p:cNvPr>
          <p:cNvSpPr/>
          <p:nvPr/>
        </p:nvSpPr>
        <p:spPr>
          <a:xfrm>
            <a:off x="6913165" y="2650959"/>
            <a:ext cx="216024" cy="21058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660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2"/>
            <a:r>
              <a:rPr lang="ko-KR" altLang="en-US" dirty="0"/>
              <a:t>클라이언트는 서버에게 어떤 정보를 전달</a:t>
            </a:r>
            <a:r>
              <a:rPr lang="en-US" altLang="ko-KR" dirty="0"/>
              <a:t>(</a:t>
            </a:r>
            <a:r>
              <a:rPr lang="ko-KR" altLang="en-US" dirty="0"/>
              <a:t>요청</a:t>
            </a:r>
            <a:r>
              <a:rPr lang="en-US" altLang="ko-KR" dirty="0"/>
              <a:t>;request)</a:t>
            </a:r>
            <a:r>
              <a:rPr lang="ko-KR" altLang="en-US" dirty="0"/>
              <a:t>하는지 파악 할 필요가 있음</a:t>
            </a:r>
            <a:endParaRPr lang="en-US" altLang="ko-KR" dirty="0"/>
          </a:p>
          <a:p>
            <a:pPr lvl="2"/>
            <a:r>
              <a:rPr lang="ko-KR" altLang="en-US" dirty="0"/>
              <a:t>서버는 클라이언트에게 파일 또는 문자열을 제공</a:t>
            </a:r>
            <a:r>
              <a:rPr lang="en-US" altLang="ko-KR" dirty="0"/>
              <a:t>(</a:t>
            </a:r>
            <a:r>
              <a:rPr lang="ko-KR" altLang="en-US" dirty="0"/>
              <a:t>반응</a:t>
            </a:r>
            <a:r>
              <a:rPr lang="en-US" altLang="ko-KR" dirty="0"/>
              <a:t>;response)</a:t>
            </a:r>
            <a:r>
              <a:rPr lang="ko-KR" altLang="en-US" dirty="0"/>
              <a:t>함으로써 정보를 전달</a:t>
            </a:r>
            <a:endParaRPr lang="en-US" altLang="ko-KR" dirty="0"/>
          </a:p>
          <a:p>
            <a:pPr lvl="1"/>
            <a:r>
              <a:rPr lang="ko-KR" altLang="en-US" dirty="0"/>
              <a:t>클라이언트가 서버로 데이터를 전달하는 기본적인 방법</a:t>
            </a:r>
            <a:endParaRPr lang="en-US" altLang="ko-KR" dirty="0"/>
          </a:p>
          <a:p>
            <a:pPr lvl="2"/>
            <a:r>
              <a:rPr lang="en-US" altLang="ko-KR" dirty="0"/>
              <a:t>naver.com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URL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https://search.naver.com/search.naver?sm=top_hty&amp;fbm=1&amp;ie=utf8&amp;query=node.js</a:t>
            </a:r>
          </a:p>
          <a:p>
            <a:pPr lvl="3"/>
            <a:r>
              <a:rPr lang="ko-KR" altLang="en-US" dirty="0">
                <a:solidFill>
                  <a:srgbClr val="00B050"/>
                </a:solidFill>
              </a:rPr>
              <a:t>위 </a:t>
            </a:r>
            <a:r>
              <a:rPr lang="en-US" altLang="ko-KR" dirty="0">
                <a:solidFill>
                  <a:srgbClr val="00B050"/>
                </a:solidFill>
              </a:rPr>
              <a:t>URL</a:t>
            </a:r>
            <a:r>
              <a:rPr lang="ko-KR" altLang="en-US" dirty="0">
                <a:solidFill>
                  <a:srgbClr val="00B050"/>
                </a:solidFill>
              </a:rPr>
              <a:t>이 클라이언트가 서버로 전달하는 데이터</a:t>
            </a:r>
            <a:endParaRPr lang="en-US" altLang="ko-KR" dirty="0">
              <a:solidFill>
                <a:srgbClr val="00B050"/>
              </a:solidFill>
            </a:endParaRPr>
          </a:p>
          <a:p>
            <a:pPr lvl="4"/>
            <a:r>
              <a:rPr lang="ko-KR" altLang="en-US" dirty="0"/>
              <a:t>클라이언트가 서버로 전달하는 데이터를 요청 매개변수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Request</a:t>
            </a:r>
            <a:r>
              <a:rPr lang="en-US" altLang="ko-KR" dirty="0"/>
              <a:t> Parameter)</a:t>
            </a:r>
            <a:r>
              <a:rPr lang="ko-KR" altLang="en-US" dirty="0"/>
              <a:t>라 함</a:t>
            </a:r>
            <a:endParaRPr lang="en-US" altLang="ko-KR" dirty="0"/>
          </a:p>
          <a:p>
            <a:pPr lvl="4"/>
            <a:r>
              <a:rPr lang="en-US" altLang="ko-KR" dirty="0"/>
              <a:t>request</a:t>
            </a:r>
            <a:r>
              <a:rPr lang="ko-KR" altLang="en-US" dirty="0"/>
              <a:t>의 사전적인 의미 </a:t>
            </a:r>
            <a:r>
              <a:rPr lang="en-US" altLang="ko-KR" dirty="0"/>
              <a:t>- 1.(</a:t>
            </a:r>
            <a:r>
              <a:rPr lang="ko-KR" altLang="en-US" dirty="0"/>
              <a:t>격식을 차려 정중히</a:t>
            </a:r>
            <a:r>
              <a:rPr lang="en-US" altLang="ko-KR" dirty="0"/>
              <a:t>) </a:t>
            </a:r>
            <a:r>
              <a:rPr lang="ko-KR" altLang="en-US" dirty="0"/>
              <a:t>요청</a:t>
            </a:r>
            <a:r>
              <a:rPr lang="en-US" altLang="ko-KR" dirty="0"/>
              <a:t>, 2. </a:t>
            </a:r>
            <a:r>
              <a:rPr lang="ko-KR" altLang="en-US" dirty="0"/>
              <a:t>요구 </a:t>
            </a:r>
            <a:r>
              <a:rPr lang="en-US" altLang="ko-KR" dirty="0"/>
              <a:t>(</a:t>
            </a:r>
            <a:r>
              <a:rPr lang="ko-KR" altLang="en-US" dirty="0"/>
              <a:t>사항</a:t>
            </a:r>
            <a:r>
              <a:rPr lang="en-US" altLang="ko-KR" dirty="0"/>
              <a:t>), 3. (</a:t>
            </a:r>
            <a:r>
              <a:rPr lang="ko-KR" altLang="en-US" dirty="0"/>
              <a:t>격식을 차려 정중히</a:t>
            </a:r>
            <a:r>
              <a:rPr lang="en-US" altLang="ko-KR" dirty="0"/>
              <a:t>) </a:t>
            </a:r>
            <a:r>
              <a:rPr lang="ko-KR" altLang="en-US" dirty="0"/>
              <a:t>요청하다</a:t>
            </a:r>
            <a:r>
              <a:rPr lang="en-US" altLang="ko-KR" dirty="0"/>
              <a:t>.</a:t>
            </a:r>
          </a:p>
          <a:p>
            <a:pPr lvl="4"/>
            <a:r>
              <a:rPr lang="en-US" altLang="ko-KR" dirty="0"/>
              <a:t>URL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https://search.naver.com/search.naver?sm=top_hty&amp;fbm=1&amp;ie=utf8&amp;query=node.js</a:t>
            </a:r>
          </a:p>
          <a:p>
            <a:pPr lvl="4"/>
            <a:r>
              <a:rPr lang="en-US" altLang="ko-KR" dirty="0"/>
              <a:t>http://</a:t>
            </a:r>
            <a:r>
              <a:rPr lang="ko-KR" altLang="en-US" dirty="0"/>
              <a:t>주소</a:t>
            </a:r>
            <a:r>
              <a:rPr lang="en-US" altLang="ko-KR" dirty="0"/>
              <a:t>/</a:t>
            </a:r>
            <a:r>
              <a:rPr lang="ko-KR" altLang="en-US" dirty="0"/>
              <a:t>경로</a:t>
            </a:r>
            <a:r>
              <a:rPr lang="en-US" altLang="ko-KR" dirty="0"/>
              <a:t>?</a:t>
            </a:r>
            <a:r>
              <a:rPr lang="ko-KR" altLang="en-US" dirty="0"/>
              <a:t>키</a:t>
            </a:r>
            <a:r>
              <a:rPr lang="en-US" altLang="ko-KR" dirty="0"/>
              <a:t>A=</a:t>
            </a:r>
            <a:r>
              <a:rPr lang="ko-KR" altLang="en-US" dirty="0"/>
              <a:t>값</a:t>
            </a:r>
            <a:r>
              <a:rPr lang="en-US" altLang="ko-KR" dirty="0"/>
              <a:t>A&amp;</a:t>
            </a:r>
            <a:r>
              <a:rPr lang="ko-KR" altLang="en-US" dirty="0"/>
              <a:t>키</a:t>
            </a:r>
            <a:r>
              <a:rPr lang="en-US" altLang="ko-KR" dirty="0"/>
              <a:t>B=</a:t>
            </a:r>
            <a:r>
              <a:rPr lang="ko-KR" altLang="en-US" dirty="0"/>
              <a:t>값</a:t>
            </a:r>
            <a:r>
              <a:rPr lang="en-US" altLang="ko-KR" dirty="0"/>
              <a:t>B</a:t>
            </a:r>
          </a:p>
          <a:p>
            <a:pPr lvl="3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	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7F3806-2E22-4750-BF7A-119E9751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90" y="2194151"/>
            <a:ext cx="5769293" cy="16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83621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21.13.1 </a:t>
            </a:r>
            <a:r>
              <a:rPr lang="ko-KR" altLang="en-US" dirty="0"/>
              <a:t>일반 요청</a:t>
            </a:r>
            <a:r>
              <a:rPr lang="en-US" altLang="ko-KR" baseline="30000" dirty="0"/>
              <a:t>(</a:t>
            </a:r>
            <a:r>
              <a:rPr lang="en-US" altLang="ko-KR" baseline="30000" dirty="0">
                <a:solidFill>
                  <a:srgbClr val="FF0000"/>
                </a:solidFill>
              </a:rPr>
              <a:t>request</a:t>
            </a:r>
            <a:r>
              <a:rPr lang="en-US" altLang="ko-KR" baseline="30000" dirty="0"/>
              <a:t>)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/>
            <a:r>
              <a:rPr lang="ko-KR" altLang="en-US" dirty="0"/>
              <a:t>일반 요청 매개변수를 서버에서 추출하는 방법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서버에서는 수신한 요청 매개변수를 어떻게 처리하는가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일반 요청</a:t>
            </a:r>
            <a:r>
              <a:rPr lang="en-US" altLang="ko-KR" baseline="30000" dirty="0"/>
              <a:t>(request)</a:t>
            </a:r>
            <a:r>
              <a:rPr lang="ko-KR" altLang="en-US" dirty="0"/>
              <a:t> 매개변수를 추출할 때 </a:t>
            </a:r>
            <a:r>
              <a:rPr lang="en-US" altLang="ko-KR" dirty="0" err="1"/>
              <a:t>request.query</a:t>
            </a:r>
            <a:r>
              <a:rPr lang="en-US" altLang="ko-KR" dirty="0"/>
              <a:t> </a:t>
            </a:r>
            <a:r>
              <a:rPr lang="ko-KR" altLang="en-US" dirty="0"/>
              <a:t>객체를 사용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3BCDFB-7B65-4C64-A5EC-D06238F163C6}"/>
              </a:ext>
            </a:extLst>
          </p:cNvPr>
          <p:cNvSpPr/>
          <p:nvPr/>
        </p:nvSpPr>
        <p:spPr>
          <a:xfrm>
            <a:off x="2868039" y="1683746"/>
            <a:ext cx="5904654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(‘/parameter’, function(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request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response ) { }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6E4BD2-986A-A6DF-6E15-7CE3CAE34354}"/>
              </a:ext>
            </a:extLst>
          </p:cNvPr>
          <p:cNvSpPr/>
          <p:nvPr/>
        </p:nvSpPr>
        <p:spPr>
          <a:xfrm>
            <a:off x="2880717" y="2736031"/>
            <a:ext cx="5904654" cy="291834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file name : serverRequestParameter.js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'/parameter'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'&lt;/h1&gt;'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 Running at http://localhost:2020'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73310833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21.13.1 </a:t>
            </a:r>
            <a:r>
              <a:rPr lang="ko-KR" altLang="en-US" dirty="0"/>
              <a:t>일반 요청</a:t>
            </a:r>
            <a:r>
              <a:rPr lang="en-US" altLang="ko-KR" baseline="30000" dirty="0"/>
              <a:t> (</a:t>
            </a:r>
            <a:r>
              <a:rPr lang="en-US" altLang="ko-KR" baseline="30000" dirty="0">
                <a:solidFill>
                  <a:srgbClr val="FF0000"/>
                </a:solidFill>
              </a:rPr>
              <a:t>request</a:t>
            </a:r>
            <a:r>
              <a:rPr lang="en-US" altLang="ko-KR" baseline="30000" dirty="0"/>
              <a:t>)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에서 </a:t>
            </a:r>
            <a:r>
              <a:rPr lang="en-US" altLang="ko-KR" dirty="0"/>
              <a:t>localhost:2020/parameter</a:t>
            </a:r>
            <a:r>
              <a:rPr lang="ko-KR" altLang="en-US" dirty="0"/>
              <a:t>라고 입력하고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Query</a:t>
            </a:r>
            <a:r>
              <a:rPr lang="ko-KR" altLang="en-US" dirty="0"/>
              <a:t> </a:t>
            </a:r>
            <a:r>
              <a:rPr lang="en-US" altLang="ko-KR" dirty="0"/>
              <a:t>Params</a:t>
            </a:r>
            <a:r>
              <a:rPr lang="ko-KR" altLang="en-US" dirty="0"/>
              <a:t>란에서 아래와 같이 입력</a:t>
            </a:r>
            <a:endParaRPr lang="en-US" altLang="ko-KR" dirty="0"/>
          </a:p>
          <a:p>
            <a:pPr lvl="3"/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name,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VALUE  </a:t>
            </a:r>
            <a:r>
              <a:rPr lang="ko-KR" altLang="en-US" dirty="0">
                <a:sym typeface="Wingdings" panose="05000000000000000000" pitchFamily="2" charset="2"/>
              </a:rPr>
              <a:t>임의의 문자 입력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kim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sungp-pil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KEY  region, VALUE  </a:t>
            </a:r>
            <a:r>
              <a:rPr lang="ko-KR" altLang="en-US" dirty="0">
                <a:sym typeface="Wingdings" panose="05000000000000000000" pitchFamily="2" charset="2"/>
              </a:rPr>
              <a:t>임의의 문자 입력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Korea)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자동 완성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/>
              <a:t>Send </a:t>
            </a:r>
            <a:r>
              <a:rPr lang="ko-KR" altLang="en-US" dirty="0"/>
              <a:t>버튼 클릭 후 응답 확인</a:t>
            </a:r>
            <a:endParaRPr lang="en-US" altLang="ko-KR" dirty="0"/>
          </a:p>
          <a:p>
            <a:pPr lvl="3"/>
            <a:r>
              <a:rPr lang="pt-BR" altLang="ko-KR" dirty="0">
                <a:solidFill>
                  <a:srgbClr val="383838"/>
                </a:solidFill>
                <a:effectLst/>
                <a:latin typeface="Consolas,  Courier New"/>
              </a:rPr>
              <a:t>&lt;</a:t>
            </a:r>
            <a:r>
              <a:rPr lang="pt-BR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pt-BR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r>
              <a:rPr lang="pt-BR" altLang="ko-KR" dirty="0">
                <a:solidFill>
                  <a:srgbClr val="000000"/>
                </a:solidFill>
                <a:effectLst/>
                <a:latin typeface="Consolas,  Courier New"/>
              </a:rPr>
              <a:t>kim sung pil,Korea</a:t>
            </a:r>
            <a:r>
              <a:rPr lang="pt-BR" altLang="ko-KR" dirty="0">
                <a:solidFill>
                  <a:srgbClr val="383838"/>
                </a:solidFill>
                <a:effectLst/>
                <a:latin typeface="Consolas,  Courier New"/>
              </a:rPr>
              <a:t>&lt;/</a:t>
            </a:r>
            <a:r>
              <a:rPr lang="pt-BR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pt-BR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endParaRPr lang="pt-BR" altLang="ko-KR" dirty="0">
              <a:solidFill>
                <a:srgbClr val="000000"/>
              </a:solidFill>
              <a:effectLst/>
              <a:latin typeface="Consolas,  Courier New"/>
            </a:endParaRP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0365A8-A20B-4F7B-8E24-8616BA70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85" y="1583039"/>
            <a:ext cx="5753100" cy="457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6F54FE-5E4A-4EB8-892D-E965216F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84" y="3032609"/>
            <a:ext cx="5546408" cy="1380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16EC30-66DC-4444-8621-3A0E71EC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677" y="4508298"/>
            <a:ext cx="57245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62209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21.13.1 </a:t>
            </a:r>
            <a:r>
              <a:rPr lang="ko-KR" altLang="en-US" dirty="0"/>
              <a:t>일반 요청</a:t>
            </a:r>
            <a:r>
              <a:rPr lang="en-US" altLang="ko-KR" baseline="30000" dirty="0"/>
              <a:t> (</a:t>
            </a:r>
            <a:r>
              <a:rPr lang="en-US" altLang="ko-KR" baseline="30000" dirty="0">
                <a:solidFill>
                  <a:srgbClr val="FF0000"/>
                </a:solidFill>
              </a:rPr>
              <a:t>request</a:t>
            </a:r>
            <a:r>
              <a:rPr lang="en-US" altLang="ko-KR" baseline="30000" dirty="0"/>
              <a:t>)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자동 완성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  <a:effectLst/>
                <a:latin typeface="Consolas,  Courier New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,  Courier New"/>
              </a:rPr>
              <a:t>위 내용 </a:t>
            </a:r>
            <a:r>
              <a:rPr lang="en-US" altLang="ko-KR" b="0" dirty="0">
                <a:solidFill>
                  <a:srgbClr val="000000"/>
                </a:solidFill>
                <a:latin typeface="맑은고딕"/>
              </a:rPr>
              <a:t>“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맑은고딕"/>
              </a:rPr>
              <a:t>localhost:2020/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맑은고딕"/>
              </a:rPr>
              <a:t>parameter?name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맑은고딕"/>
              </a:rPr>
              <a:t>=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맑은고딕"/>
              </a:rPr>
              <a:t>kim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맑은고딕"/>
              </a:rPr>
              <a:t> sung </a:t>
            </a:r>
            <a:r>
              <a:rPr lang="en-US" altLang="ko-KR" b="0" i="0" dirty="0" err="1">
                <a:solidFill>
                  <a:srgbClr val="505050"/>
                </a:solidFill>
                <a:effectLst/>
                <a:latin typeface="맑은고딕"/>
              </a:rPr>
              <a:t>pil&amp;region</a:t>
            </a:r>
            <a:r>
              <a:rPr lang="en-US" altLang="ko-KR" b="0" i="0" dirty="0">
                <a:solidFill>
                  <a:srgbClr val="505050"/>
                </a:solidFill>
                <a:effectLst/>
                <a:latin typeface="맑은고딕"/>
              </a:rPr>
              <a:t>=Korea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”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맑은고딕"/>
              </a:rPr>
              <a:t>을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맑은고딕"/>
              </a:rPr>
              <a:t>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맑은고딕"/>
              </a:rPr>
              <a:t>웹 브라우저 주소 창에 입력</a:t>
            </a:r>
            <a:endParaRPr lang="pt-BR" altLang="ko-KR" dirty="0">
              <a:solidFill>
                <a:srgbClr val="000000"/>
              </a:solidFill>
              <a:effectLst/>
              <a:latin typeface="맑은고딕"/>
            </a:endParaRPr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16EC30-66DC-4444-8621-3A0E71EC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77" y="1367879"/>
            <a:ext cx="5724525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1CA592-2DC3-45C4-A911-201A4AEF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464" y="2309839"/>
            <a:ext cx="6000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21.13.2 </a:t>
            </a:r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ko-KR" altLang="en-US" dirty="0"/>
              <a:t> 요청 매개변수</a:t>
            </a:r>
            <a:endParaRPr lang="en-US" altLang="ko-KR" dirty="0"/>
          </a:p>
          <a:p>
            <a:pPr lvl="2"/>
            <a:r>
              <a:rPr lang="ko-KR" altLang="en-US" dirty="0"/>
              <a:t>위키피디아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http://ko.wikipedia.org/</a:t>
            </a:r>
            <a:r>
              <a:rPr lang="en-US" altLang="ko-KR" dirty="0"/>
              <a:t>)</a:t>
            </a:r>
            <a:r>
              <a:rPr lang="ko-KR" altLang="en-US" dirty="0"/>
              <a:t> 접속해서 다양한 키워드로 검색</a:t>
            </a:r>
            <a:endParaRPr lang="en-US" altLang="ko-KR" dirty="0"/>
          </a:p>
          <a:p>
            <a:pPr lvl="3"/>
            <a:r>
              <a:rPr lang="en-US" altLang="ko-KR" dirty="0"/>
              <a:t>‘HTML’ </a:t>
            </a:r>
            <a:r>
              <a:rPr lang="ko-KR" altLang="en-US" dirty="0"/>
              <a:t>키워드로 검색</a:t>
            </a:r>
            <a:r>
              <a:rPr lang="en-US" altLang="ko-KR" dirty="0"/>
              <a:t>, ‘Cloud’ </a:t>
            </a:r>
            <a:r>
              <a:rPr lang="ko-KR" altLang="en-US" dirty="0"/>
              <a:t>키워드로 검색</a:t>
            </a:r>
            <a:r>
              <a:rPr lang="en-US" altLang="ko-KR" dirty="0"/>
              <a:t>, ‘Sky’ </a:t>
            </a:r>
            <a:r>
              <a:rPr lang="ko-KR" altLang="en-US" dirty="0"/>
              <a:t>키워드로 검색</a:t>
            </a:r>
            <a:endParaRPr lang="en-US" altLang="ko-KR" dirty="0"/>
          </a:p>
          <a:p>
            <a:pPr lvl="2"/>
            <a:r>
              <a:rPr lang="ko-KR" altLang="en-US" dirty="0"/>
              <a:t>라우팅을 위한 코드는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백과 사전에 단어가 몇 개인데</a:t>
            </a:r>
            <a:r>
              <a:rPr lang="en-US" altLang="ko-KR" dirty="0"/>
              <a:t>….  </a:t>
            </a:r>
            <a:r>
              <a:rPr lang="en-US" altLang="ko-KR" dirty="0" err="1"/>
              <a:t>app.all</a:t>
            </a:r>
            <a:r>
              <a:rPr lang="en-US" altLang="ko-KR" dirty="0"/>
              <a:t>() </a:t>
            </a:r>
            <a:r>
              <a:rPr lang="ko-KR" altLang="en-US" dirty="0"/>
              <a:t>함수를 몇 개를 만들어야 하나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en-US" altLang="ko-KR" baseline="30000" dirty="0"/>
              <a:t>(Dynamic Route)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경로</a:t>
            </a:r>
            <a:r>
              <a:rPr lang="en-US" altLang="ko-KR" dirty="0"/>
              <a:t>’</a:t>
            </a:r>
            <a:r>
              <a:rPr lang="ko-KR" altLang="en-US" dirty="0"/>
              <a:t>에서 변할 수 있는 부분을 따로 처리해서 </a:t>
            </a:r>
            <a:r>
              <a:rPr lang="ko-KR" altLang="en-US" dirty="0" err="1"/>
              <a:t>라우트함</a:t>
            </a:r>
            <a:endParaRPr lang="en-US" altLang="ko-KR" dirty="0"/>
          </a:p>
          <a:p>
            <a:pPr lvl="3"/>
            <a:r>
              <a:rPr lang="ko-KR" altLang="en-US" dirty="0"/>
              <a:t>기본 형태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동적 </a:t>
            </a:r>
            <a:r>
              <a:rPr lang="ko-KR" altLang="en-US" dirty="0" err="1"/>
              <a:t>라우트에서</a:t>
            </a:r>
            <a:r>
              <a:rPr lang="ko-KR" altLang="en-US" dirty="0"/>
              <a:t> 사용한 식별자를 </a:t>
            </a:r>
            <a:r>
              <a:rPr lang="en-US" altLang="ko-KR" dirty="0" err="1"/>
              <a:t>request.param</a:t>
            </a:r>
            <a:r>
              <a:rPr lang="en-US" altLang="ko-KR" dirty="0"/>
              <a:t> </a:t>
            </a:r>
            <a:r>
              <a:rPr lang="ko-KR" altLang="en-US" dirty="0"/>
              <a:t>객체에서 추출해서 처리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D89FB3-8CBF-4269-98AF-8457B891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41" y="2035897"/>
            <a:ext cx="3781425" cy="70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82EAF8-8457-46FD-AC3C-2D8A0E967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41" y="2846587"/>
            <a:ext cx="3409950" cy="647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B84C82-1EB3-48A8-BF35-AB6FDE390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050" y="3600127"/>
            <a:ext cx="3181350" cy="685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F7DD7C-D14E-4B5A-8EFB-CB800D3DDE3F}"/>
              </a:ext>
            </a:extLst>
          </p:cNvPr>
          <p:cNvSpPr/>
          <p:nvPr/>
        </p:nvSpPr>
        <p:spPr>
          <a:xfrm>
            <a:off x="1620577" y="2231975"/>
            <a:ext cx="4464496" cy="13681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(‘/wiki/HTML’,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(‘/wiki/Cloud’,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(‘/wiki/Sky’, function( request, response) { } );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06C4A03-8BE1-426D-BF82-FD7832D57166}"/>
              </a:ext>
            </a:extLst>
          </p:cNvPr>
          <p:cNvSpPr/>
          <p:nvPr/>
        </p:nvSpPr>
        <p:spPr>
          <a:xfrm>
            <a:off x="3600797" y="2845557"/>
            <a:ext cx="504056" cy="6858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41376C-FE75-44F7-B1EC-C0A94C1563B8}"/>
              </a:ext>
            </a:extLst>
          </p:cNvPr>
          <p:cNvSpPr/>
          <p:nvPr/>
        </p:nvSpPr>
        <p:spPr>
          <a:xfrm>
            <a:off x="1224533" y="4752255"/>
            <a:ext cx="5760640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:keyword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 ) { } );</a:t>
            </a:r>
          </a:p>
        </p:txBody>
      </p:sp>
    </p:spTree>
    <p:extLst>
      <p:ext uri="{BB962C8B-B14F-4D97-AF65-F5344CB8AC3E}">
        <p14:creationId xmlns:p14="http://schemas.microsoft.com/office/powerpoint/2010/main" val="3710924153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ko-KR" altLang="en-US" dirty="0"/>
              <a:t> 요청 매개변수</a:t>
            </a:r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에서 변할 수 있는 부분을 처리하는 </a:t>
            </a:r>
            <a:r>
              <a:rPr lang="ko-KR" altLang="en-US" dirty="0" err="1"/>
              <a:t>라우트를</a:t>
            </a:r>
            <a:r>
              <a:rPr lang="ko-KR" altLang="en-US" dirty="0"/>
              <a:t> 동적 </a:t>
            </a:r>
            <a:r>
              <a:rPr lang="ko-KR" altLang="en-US" dirty="0" err="1"/>
              <a:t>라우트</a:t>
            </a:r>
            <a:r>
              <a:rPr lang="en-US" altLang="ko-KR" baseline="30000" dirty="0"/>
              <a:t>(Dynamic Route)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동적 </a:t>
            </a:r>
            <a:r>
              <a:rPr lang="ko-KR" altLang="en-US" dirty="0" err="1"/>
              <a:t>라우트에서</a:t>
            </a:r>
            <a:r>
              <a:rPr lang="ko-KR" altLang="en-US" dirty="0"/>
              <a:t> 사용할 식별자를 </a:t>
            </a:r>
            <a:r>
              <a:rPr lang="en-US" altLang="ko-KR" dirty="0" err="1"/>
              <a:t>request.params</a:t>
            </a:r>
            <a:r>
              <a:rPr lang="en-US" altLang="ko-KR" dirty="0"/>
              <a:t> </a:t>
            </a:r>
            <a:r>
              <a:rPr lang="ko-KR" altLang="en-US" dirty="0"/>
              <a:t>객체에서 추출</a:t>
            </a:r>
            <a:endParaRPr lang="en-US" altLang="ko-KR" dirty="0"/>
          </a:p>
          <a:p>
            <a:pPr lvl="3"/>
            <a:r>
              <a:rPr lang="ko-KR" altLang="en-US" dirty="0"/>
              <a:t>기존 서버</a:t>
            </a:r>
            <a:r>
              <a:rPr lang="en-US" altLang="ko-KR" dirty="0"/>
              <a:t> </a:t>
            </a:r>
            <a:r>
              <a:rPr lang="ko-KR" altLang="en-US" dirty="0"/>
              <a:t>코드에 아래 코드를 추가 후 서버 재실행 한 다음 </a:t>
            </a:r>
            <a:r>
              <a:rPr lang="en-US" altLang="ko-KR" dirty="0"/>
              <a:t>postman</a:t>
            </a:r>
            <a:r>
              <a:rPr lang="ko-KR" altLang="en-US" dirty="0"/>
              <a:t>으로 </a:t>
            </a:r>
            <a:r>
              <a:rPr lang="en-US" altLang="ko-KR" dirty="0"/>
              <a:t>localhost:2020/parameter/test</a:t>
            </a:r>
            <a:r>
              <a:rPr lang="ko-KR" altLang="en-US" dirty="0"/>
              <a:t>를 전송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F7DD7C-D14E-4B5A-8EFB-CB800D3DDE3F}"/>
              </a:ext>
            </a:extLst>
          </p:cNvPr>
          <p:cNvSpPr/>
          <p:nvPr/>
        </p:nvSpPr>
        <p:spPr>
          <a:xfrm>
            <a:off x="3096742" y="1575357"/>
            <a:ext cx="5614804" cy="84586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(‘/wiki/HTML’,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(‘/wiki/Cloud’, function( request, response) { } );</a:t>
            </a:r>
          </a:p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(‘/wiki/Sky’, function( request, response) { } 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2A8BF0-E73D-4C2B-AD3F-8675D3B579C0}"/>
              </a:ext>
            </a:extLst>
          </p:cNvPr>
          <p:cNvSpPr/>
          <p:nvPr/>
        </p:nvSpPr>
        <p:spPr>
          <a:xfrm>
            <a:off x="3096741" y="2706625"/>
            <a:ext cx="5614803" cy="3710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:keyword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} );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842B2B2-A89C-4C62-9A0E-215E94FC43D4}"/>
              </a:ext>
            </a:extLst>
          </p:cNvPr>
          <p:cNvSpPr/>
          <p:nvPr/>
        </p:nvSpPr>
        <p:spPr>
          <a:xfrm>
            <a:off x="5797895" y="2425411"/>
            <a:ext cx="322217" cy="25391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13245E-FD20-4582-8A93-66C05F73EB6B}"/>
              </a:ext>
            </a:extLst>
          </p:cNvPr>
          <p:cNvSpPr/>
          <p:nvPr/>
        </p:nvSpPr>
        <p:spPr>
          <a:xfrm>
            <a:off x="3096741" y="3727051"/>
            <a:ext cx="5614805" cy="79208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(‘/parameter/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:keyword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var keyword =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request.params.keyword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(‘&lt;h1&gt;‘ + keyword + ‘&lt;/h1&gt;’);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156289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자바스크립트의 종류</a:t>
            </a:r>
            <a:endParaRPr lang="en-US" altLang="ko-KR" dirty="0"/>
          </a:p>
          <a:p>
            <a:pPr lvl="1"/>
            <a:r>
              <a:rPr lang="ko-KR" altLang="en-US" dirty="0"/>
              <a:t>자바스크립트가 많은 곳에서 사용되자 유럽 컴퓨터 제조 협회</a:t>
            </a:r>
            <a:r>
              <a:rPr lang="en-US" altLang="ko-KR" dirty="0"/>
              <a:t>(European Computer Manufacturer’s Association)</a:t>
            </a:r>
            <a:r>
              <a:rPr lang="ko-KR" altLang="en-US" dirty="0"/>
              <a:t>는 자바스크립트를 </a:t>
            </a:r>
            <a:r>
              <a:rPr lang="en-US" altLang="ko-KR" dirty="0"/>
              <a:t>ECMAScript</a:t>
            </a:r>
            <a:r>
              <a:rPr lang="ko-KR" altLang="en-US" dirty="0"/>
              <a:t>라는 이름으로 표준화 했음</a:t>
            </a:r>
            <a:endParaRPr lang="en-US" altLang="ko-KR" dirty="0"/>
          </a:p>
          <a:p>
            <a:pPr lvl="1"/>
            <a:r>
              <a:rPr lang="ko-KR" altLang="en-US" dirty="0"/>
              <a:t>자바스크립트의 표준 명칭은 </a:t>
            </a:r>
            <a:r>
              <a:rPr lang="en-US" altLang="ko-KR" dirty="0"/>
              <a:t>ECMAScript</a:t>
            </a:r>
            <a:r>
              <a:rPr lang="ko-KR" altLang="en-US" dirty="0"/>
              <a:t>이지만 자바스크립트라는 용어를 더 오래 사용했기 때문에 </a:t>
            </a:r>
            <a:r>
              <a:rPr lang="en-US" altLang="ko-KR" dirty="0"/>
              <a:t>ECMAScript</a:t>
            </a:r>
            <a:r>
              <a:rPr lang="ko-KR" altLang="en-US" dirty="0"/>
              <a:t>라는 말보다는 자바스크립트라는 말을 더 많이 사용</a:t>
            </a:r>
            <a:endParaRPr lang="en-US" altLang="ko-KR" dirty="0"/>
          </a:p>
          <a:p>
            <a:pPr lvl="1"/>
            <a:r>
              <a:rPr lang="ko-KR" altLang="en-US" dirty="0"/>
              <a:t>자바스크립트 문법은 발전되어 옴</a:t>
            </a:r>
            <a:endParaRPr lang="en-US" altLang="ko-KR" dirty="0"/>
          </a:p>
          <a:p>
            <a:pPr lvl="2"/>
            <a:r>
              <a:rPr lang="en-US" altLang="ko-KR" dirty="0"/>
              <a:t>ECMAScript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en-US" altLang="ko-KR" dirty="0">
                <a:sym typeface="Wingdings" panose="05000000000000000000" pitchFamily="2" charset="2"/>
              </a:rPr>
              <a:t> 1997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ECMAScript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1999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12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ECMAScript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2009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12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ECMAScript 7  2016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월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136999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Switch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상품을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하는 프로그램</a:t>
            </a:r>
            <a:endParaRPr lang="en-US" altLang="ko-KR" dirty="0"/>
          </a:p>
          <a:p>
            <a:pPr lvl="2"/>
            <a:r>
              <a:rPr lang="ko-KR" altLang="en-US" dirty="0"/>
              <a:t>등수를 입력 받으면 다음과 같이 출력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사과</a:t>
            </a:r>
            <a:r>
              <a:rPr lang="en-US" altLang="ko-KR" dirty="0"/>
              <a:t>‘, ‘</a:t>
            </a:r>
            <a:r>
              <a:rPr lang="ko-KR" altLang="en-US" dirty="0"/>
              <a:t>배</a:t>
            </a:r>
            <a:r>
              <a:rPr lang="en-US" altLang="ko-KR" dirty="0"/>
              <a:t>‘, 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‘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이외의 등수에 대해서는 </a:t>
            </a:r>
            <a:r>
              <a:rPr lang="en-US" altLang="ko-KR" dirty="0"/>
              <a:t>‘</a:t>
            </a:r>
            <a:r>
              <a:rPr lang="ko-KR" altLang="en-US" dirty="0"/>
              <a:t>등수에 들지 못했습니다</a:t>
            </a:r>
            <a:r>
              <a:rPr lang="en-US" altLang="ko-KR" dirty="0"/>
              <a:t>‘</a:t>
            </a:r>
            <a:r>
              <a:rPr lang="ko-KR" altLang="en-US" dirty="0"/>
              <a:t>라고 출력</a:t>
            </a:r>
            <a:endParaRPr lang="en-US" altLang="ko-KR" dirty="0"/>
          </a:p>
          <a:p>
            <a:pPr lvl="2"/>
            <a:r>
              <a:rPr lang="ko-KR" altLang="en-US" dirty="0"/>
              <a:t>위와 같은 동작을 하는 프로그램을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~20</a:t>
            </a:r>
            <a:r>
              <a:rPr lang="ko-KR" altLang="en-US" dirty="0"/>
              <a:t>분 내로 작성하시요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5EC99-0C0F-412B-884E-4FB190087207}"/>
              </a:ext>
            </a:extLst>
          </p:cNvPr>
          <p:cNvSpPr/>
          <p:nvPr/>
        </p:nvSpPr>
        <p:spPr>
          <a:xfrm>
            <a:off x="2731740" y="3024063"/>
            <a:ext cx="6048672" cy="28779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input = Number( prompt(‘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등수 입력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: ‘, 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숫자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let message = ‘’;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switch ( input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case 1:	message += 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’; 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case 2:	message += 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’;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case 3:    message += 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, ‘;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	break;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default:   message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+= ‘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등수에 들지 못했습니다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.’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 message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4096810077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ko-KR" altLang="en-US" dirty="0"/>
              <a:t> 요청 매개변수</a:t>
            </a:r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에서 변할 수 있는 부분을 처리하는 </a:t>
            </a:r>
            <a:r>
              <a:rPr lang="ko-KR" altLang="en-US" dirty="0" err="1"/>
              <a:t>라우트를</a:t>
            </a:r>
            <a:r>
              <a:rPr lang="ko-KR" altLang="en-US" dirty="0"/>
              <a:t> 동적 </a:t>
            </a:r>
            <a:r>
              <a:rPr lang="ko-KR" altLang="en-US" dirty="0" err="1"/>
              <a:t>라우트</a:t>
            </a:r>
            <a:r>
              <a:rPr lang="en-US" altLang="ko-KR" baseline="30000" dirty="0"/>
              <a:t>(Dynamic Route)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에서 응답 확인</a:t>
            </a:r>
            <a:endParaRPr lang="en-US" altLang="ko-KR" dirty="0"/>
          </a:p>
          <a:p>
            <a:pPr lvl="3"/>
            <a:endParaRPr lang="en-US" altLang="ko-KR" dirty="0">
              <a:solidFill>
                <a:srgbClr val="383838"/>
              </a:solidFill>
              <a:effectLst/>
              <a:latin typeface="Consolas,  Courier New"/>
            </a:endParaRPr>
          </a:p>
          <a:p>
            <a:pPr lvl="3"/>
            <a:endParaRPr lang="en-US" altLang="ko-KR" dirty="0">
              <a:solidFill>
                <a:srgbClr val="383838"/>
              </a:solidFill>
              <a:latin typeface="Consolas,  Courier New"/>
            </a:endParaRPr>
          </a:p>
          <a:p>
            <a:pPr lvl="3"/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&lt;</a:t>
            </a:r>
            <a:r>
              <a:rPr lang="en-US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,  Courier New"/>
              </a:rPr>
              <a:t>test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&lt;/</a:t>
            </a:r>
            <a:r>
              <a:rPr lang="en-US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13245E-FD20-4582-8A93-66C05F73EB6B}"/>
              </a:ext>
            </a:extLst>
          </p:cNvPr>
          <p:cNvSpPr/>
          <p:nvPr/>
        </p:nvSpPr>
        <p:spPr>
          <a:xfrm>
            <a:off x="1087685" y="1584313"/>
            <a:ext cx="5614805" cy="29365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file name : serverRequestParameter_II.js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'/parameter/:keyword'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keyword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'&lt;/h1&gt;'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 Running at http://localhost:2020'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AD4DC1-45DA-7BDA-826D-C3D99E0A750B}"/>
              </a:ext>
            </a:extLst>
          </p:cNvPr>
          <p:cNvSpPr/>
          <p:nvPr/>
        </p:nvSpPr>
        <p:spPr>
          <a:xfrm>
            <a:off x="6997595" y="1584840"/>
            <a:ext cx="3960440" cy="58461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(‘/wiki/HTML’, function( request, response) { } );</a:t>
            </a:r>
          </a:p>
          <a:p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(‘/wiki/Cloud’, function( request, response) { } );</a:t>
            </a:r>
          </a:p>
          <a:p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(‘/wiki/Sky’, function( request, response) { } 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386D04-5DEA-3A8D-8218-5894DFD36D39}"/>
              </a:ext>
            </a:extLst>
          </p:cNvPr>
          <p:cNvSpPr/>
          <p:nvPr/>
        </p:nvSpPr>
        <p:spPr>
          <a:xfrm>
            <a:off x="6997597" y="2323879"/>
            <a:ext cx="3960438" cy="26866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(‘/wiki/</a:t>
            </a:r>
            <a:r>
              <a:rPr lang="en-US" altLang="ko-KR" sz="105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:keyword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} );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6A77ABA-196C-8FE8-BF46-5B110A8D3FFD}"/>
              </a:ext>
            </a:extLst>
          </p:cNvPr>
          <p:cNvSpPr/>
          <p:nvPr/>
        </p:nvSpPr>
        <p:spPr>
          <a:xfrm>
            <a:off x="8869803" y="2169450"/>
            <a:ext cx="216024" cy="15442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9E0C66-76B3-D537-0C53-47D0BD98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85" y="4943127"/>
            <a:ext cx="510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8565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ko-KR" altLang="en-US" dirty="0"/>
              <a:t> 요청 매개변수</a:t>
            </a:r>
            <a:endParaRPr lang="en-US" altLang="ko-KR" dirty="0"/>
          </a:p>
          <a:p>
            <a:pPr lvl="2"/>
            <a:r>
              <a:rPr lang="ko-KR" altLang="en-US" dirty="0"/>
              <a:t>동적 </a:t>
            </a:r>
            <a:r>
              <a:rPr lang="ko-KR" altLang="en-US" dirty="0" err="1"/>
              <a:t>라우트에서</a:t>
            </a:r>
            <a:r>
              <a:rPr lang="ko-KR" altLang="en-US" dirty="0"/>
              <a:t> 사용할 식별자를 </a:t>
            </a:r>
            <a:r>
              <a:rPr lang="en-US" altLang="ko-KR" dirty="0" err="1"/>
              <a:t>request.params</a:t>
            </a:r>
            <a:r>
              <a:rPr lang="en-US" altLang="ko-KR" dirty="0"/>
              <a:t> </a:t>
            </a:r>
            <a:r>
              <a:rPr lang="ko-KR" altLang="en-US" dirty="0"/>
              <a:t>객체에서 추출</a:t>
            </a:r>
            <a:endParaRPr lang="en-US" altLang="ko-KR" dirty="0"/>
          </a:p>
          <a:p>
            <a:pPr lvl="3"/>
            <a:r>
              <a:rPr lang="ko-KR" altLang="en-US" dirty="0"/>
              <a:t>기존 서버</a:t>
            </a:r>
            <a:r>
              <a:rPr lang="en-US" altLang="ko-KR" dirty="0"/>
              <a:t> </a:t>
            </a:r>
            <a:r>
              <a:rPr lang="ko-KR" altLang="en-US" dirty="0"/>
              <a:t>코드에 아래 코드를 추가 후 서버 재실행 한 다음 </a:t>
            </a:r>
            <a:r>
              <a:rPr lang="en-US" altLang="ko-KR" dirty="0"/>
              <a:t>postman</a:t>
            </a:r>
            <a:r>
              <a:rPr lang="ko-KR" altLang="en-US" dirty="0"/>
              <a:t>으로 </a:t>
            </a:r>
            <a:r>
              <a:rPr lang="en-US" altLang="ko-KR" dirty="0"/>
              <a:t>localhost:2020/name/</a:t>
            </a:r>
            <a:r>
              <a:rPr lang="en-US" altLang="ko-KR" dirty="0" err="1"/>
              <a:t>kim</a:t>
            </a:r>
            <a:r>
              <a:rPr lang="en-US" altLang="ko-KR" dirty="0"/>
              <a:t> sung-</a:t>
            </a:r>
            <a:r>
              <a:rPr lang="en-US" altLang="ko-KR" dirty="0" err="1"/>
              <a:t>pil</a:t>
            </a:r>
            <a:r>
              <a:rPr lang="en-US" altLang="ko-KR" dirty="0"/>
              <a:t>/company/</a:t>
            </a:r>
            <a:r>
              <a:rPr lang="en-US" altLang="ko-KR" dirty="0" err="1"/>
              <a:t>riatech</a:t>
            </a:r>
            <a:r>
              <a:rPr lang="ko-KR" altLang="en-US" dirty="0"/>
              <a:t>를 전송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13245E-FD20-4582-8A93-66C05F73EB6B}"/>
              </a:ext>
            </a:extLst>
          </p:cNvPr>
          <p:cNvSpPr/>
          <p:nvPr/>
        </p:nvSpPr>
        <p:spPr>
          <a:xfrm>
            <a:off x="2448669" y="1889919"/>
            <a:ext cx="6876764" cy="135016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app.all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(‘/name/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:name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/company/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:company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’, function( request, response) {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var name = request.params.name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var company 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request.params.company</a:t>
            </a:r>
            <a:endParaRPr lang="en-US" altLang="ko-KR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response.send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(‘&lt;h1&gt;‘ + name + ‘, ‘ + company + ‘&lt;/h1&gt;’);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 );</a:t>
            </a:r>
          </a:p>
        </p:txBody>
      </p:sp>
    </p:spTree>
    <p:extLst>
      <p:ext uri="{BB962C8B-B14F-4D97-AF65-F5344CB8AC3E}">
        <p14:creationId xmlns:p14="http://schemas.microsoft.com/office/powerpoint/2010/main" val="3336467804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21.13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ko-KR" altLang="en-US" dirty="0"/>
              <a:t>동적 </a:t>
            </a:r>
            <a:r>
              <a:rPr lang="ko-KR" altLang="en-US" dirty="0" err="1"/>
              <a:t>라우트</a:t>
            </a:r>
            <a:r>
              <a:rPr lang="ko-KR" altLang="en-US" dirty="0"/>
              <a:t> 요청 매개변수</a:t>
            </a:r>
            <a:endParaRPr lang="en-US" altLang="ko-KR" dirty="0"/>
          </a:p>
          <a:p>
            <a:pPr lvl="2"/>
            <a:r>
              <a:rPr lang="ko-KR" altLang="en-US" dirty="0"/>
              <a:t>아래 코드를 기존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(serverRequestParameter_II.js)</a:t>
            </a:r>
            <a:r>
              <a:rPr lang="ko-KR" altLang="en-US" dirty="0"/>
              <a:t>에 추가 후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에서 응답 확인</a:t>
            </a:r>
            <a:endParaRPr lang="en-US" altLang="ko-KR" dirty="0"/>
          </a:p>
          <a:p>
            <a:pPr lvl="3"/>
            <a:endParaRPr lang="en-US" altLang="ko-KR" dirty="0">
              <a:solidFill>
                <a:srgbClr val="383838"/>
              </a:solidFill>
              <a:effectLst/>
              <a:latin typeface="Consolas,  Courier New"/>
            </a:endParaRPr>
          </a:p>
          <a:p>
            <a:pPr lvl="3"/>
            <a:endParaRPr lang="en-US" altLang="ko-KR" dirty="0">
              <a:solidFill>
                <a:srgbClr val="383838"/>
              </a:solidFill>
              <a:latin typeface="Consolas,  Courier New"/>
            </a:endParaRPr>
          </a:p>
          <a:p>
            <a:pPr lvl="3"/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&lt;</a:t>
            </a:r>
            <a:r>
              <a:rPr lang="en-US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,  Courier New"/>
              </a:rPr>
              <a:t>kim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,  Courier New"/>
              </a:rPr>
              <a:t> sung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,  Courier New"/>
              </a:rPr>
              <a:t>pil</a:t>
            </a:r>
            <a:r>
              <a:rPr lang="en-US" altLang="ko-KR" dirty="0">
                <a:solidFill>
                  <a:srgbClr val="000000"/>
                </a:solidFill>
                <a:effectLst/>
                <a:latin typeface="Consolas,  Courier New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nsolas,  Courier New"/>
              </a:rPr>
              <a:t>riatech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&lt;/</a:t>
            </a:r>
            <a:r>
              <a:rPr lang="en-US" altLang="ko-KR" dirty="0">
                <a:solidFill>
                  <a:srgbClr val="800000"/>
                </a:solidFill>
                <a:effectLst/>
                <a:latin typeface="Consolas,  Courier New"/>
              </a:rPr>
              <a:t>h1</a:t>
            </a:r>
            <a:r>
              <a:rPr lang="en-US" altLang="ko-KR" dirty="0">
                <a:solidFill>
                  <a:srgbClr val="383838"/>
                </a:solidFill>
                <a:effectLst/>
                <a:latin typeface="Consolas,  Courier New"/>
              </a:rPr>
              <a:t>&gt;</a:t>
            </a:r>
            <a:endParaRPr lang="en-US" altLang="ko-KR" dirty="0">
              <a:solidFill>
                <a:srgbClr val="000000"/>
              </a:solidFill>
              <a:effectLst/>
              <a:latin typeface="Consolas,  Courier New"/>
            </a:endParaRPr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13245E-FD20-4582-8A93-66C05F73EB6B}"/>
              </a:ext>
            </a:extLst>
          </p:cNvPr>
          <p:cNvSpPr/>
          <p:nvPr/>
        </p:nvSpPr>
        <p:spPr>
          <a:xfrm>
            <a:off x="2880717" y="1633965"/>
            <a:ext cx="6225108" cy="165577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'/name/:name/company/:company'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company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'&lt;/h1&gt;'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47A4A4-01AE-1599-7BD3-A3B30060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21" y="3744143"/>
            <a:ext cx="5753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9032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방식</a:t>
            </a:r>
            <a:endParaRPr lang="en-US" altLang="ko-KR" dirty="0"/>
          </a:p>
          <a:p>
            <a:pPr lvl="1"/>
            <a:r>
              <a:rPr lang="ko-KR" altLang="en-US" dirty="0"/>
              <a:t>요청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예를 들어 상품 정보를 서비스 하고 있는 상황이라고 가정하면</a:t>
            </a:r>
            <a:endParaRPr lang="en-US" altLang="ko-KR" dirty="0"/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요청 </a:t>
            </a:r>
            <a:r>
              <a:rPr lang="en-US" altLang="ko-KR" dirty="0"/>
              <a:t>: localhost:2020/products</a:t>
            </a:r>
            <a:r>
              <a:rPr lang="ko-KR" altLang="en-US" dirty="0"/>
              <a:t> </a:t>
            </a:r>
            <a:r>
              <a:rPr lang="en-US" altLang="ko-KR" dirty="0"/>
              <a:t>		</a:t>
            </a:r>
            <a:r>
              <a:rPr lang="ko-KR" altLang="en-US" dirty="0"/>
              <a:t>제품 전체를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조회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요청</a:t>
            </a:r>
            <a:r>
              <a:rPr lang="en-US" altLang="ko-KR" dirty="0"/>
              <a:t> : localhost:2020/products/273	273</a:t>
            </a:r>
            <a:r>
              <a:rPr lang="ko-KR" altLang="en-US" dirty="0"/>
              <a:t>번 제품 조회</a:t>
            </a:r>
            <a:endParaRPr lang="en-US" altLang="ko-KR" dirty="0"/>
          </a:p>
          <a:p>
            <a:pPr lvl="3"/>
            <a:r>
              <a:rPr lang="en-US" altLang="ko-KR" dirty="0"/>
              <a:t>POST </a:t>
            </a:r>
            <a:r>
              <a:rPr lang="ko-KR" altLang="en-US" dirty="0"/>
              <a:t>요청 </a:t>
            </a:r>
            <a:r>
              <a:rPr lang="en-US" altLang="ko-KR" dirty="0"/>
              <a:t>: localhost:2020/products		</a:t>
            </a:r>
            <a:r>
              <a:rPr lang="ko-KR" altLang="en-US" dirty="0"/>
              <a:t>제품을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 dirty="0"/>
              <a:t>PUT </a:t>
            </a:r>
            <a:r>
              <a:rPr lang="ko-KR" altLang="en-US" dirty="0"/>
              <a:t>요청 </a:t>
            </a:r>
            <a:r>
              <a:rPr lang="en-US" altLang="ko-KR" dirty="0"/>
              <a:t>: localhost:2020/273		273</a:t>
            </a:r>
            <a:r>
              <a:rPr lang="ko-KR" altLang="en-US" dirty="0"/>
              <a:t>번 제품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수정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 dirty="0"/>
              <a:t>DELETE </a:t>
            </a:r>
            <a:r>
              <a:rPr lang="ko-KR" altLang="en-US" dirty="0"/>
              <a:t>요청 </a:t>
            </a:r>
            <a:r>
              <a:rPr lang="en-US" altLang="ko-KR" dirty="0"/>
              <a:t>: localhost:2020/273		273</a:t>
            </a:r>
            <a:r>
              <a:rPr lang="ko-KR" altLang="en-US" dirty="0"/>
              <a:t>번 제품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삭제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이렇게 구성된 웹</a:t>
            </a:r>
            <a:r>
              <a:rPr lang="en-US" altLang="ko-KR" dirty="0"/>
              <a:t> </a:t>
            </a:r>
            <a:r>
              <a:rPr lang="ko-KR" altLang="en-US" dirty="0"/>
              <a:t>서비스를 </a:t>
            </a:r>
            <a:r>
              <a:rPr lang="en-US" altLang="ko-KR" dirty="0"/>
              <a:t>RESTful </a:t>
            </a:r>
            <a:r>
              <a:rPr lang="ko-KR" altLang="en-US" dirty="0"/>
              <a:t>웹 서비스라고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92F782F-7FAE-4041-B696-4DC4B5789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619089"/>
              </p:ext>
            </p:extLst>
          </p:nvPr>
        </p:nvGraphicFramePr>
        <p:xfrm>
          <a:off x="3420777" y="1089439"/>
          <a:ext cx="46805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344">
                  <a:extLst>
                    <a:ext uri="{9D8B030D-6E8A-4147-A177-3AD203B41FA5}">
                      <a16:colId xmlns:a16="http://schemas.microsoft.com/office/drawing/2014/main" val="3313816597"/>
                    </a:ext>
                  </a:extLst>
                </a:gridCol>
                <a:gridCol w="3431176">
                  <a:extLst>
                    <a:ext uri="{9D8B030D-6E8A-4147-A177-3AD203B41FA5}">
                      <a16:colId xmlns:a16="http://schemas.microsoft.com/office/drawing/2014/main" val="3605732937"/>
                    </a:ext>
                  </a:extLst>
                </a:gridCol>
              </a:tblGrid>
              <a:tr h="206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715601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GET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</a:rPr>
                        <a:t>자원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116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POST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자원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11763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PUT</a:t>
                      </a:r>
                      <a:endParaRPr lang="ko-KR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</a:rPr>
                        <a:t>자원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26266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DELETE</a:t>
                      </a:r>
                      <a:endParaRPr lang="ko-KR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</a:rPr>
                        <a:t>자원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4149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HEAD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자원의 메타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02029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OPTIONS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사용 가능한 요청 방식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28580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목적의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325825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CONNECT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연결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9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630331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ko-KR" altLang="en-US" dirty="0"/>
              <a:t>요청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ko-KR" altLang="en-US" dirty="0"/>
              <a:t>요청 방식 처리 메서드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>
                <a:solidFill>
                  <a:srgbClr val="00B050"/>
                </a:solidFill>
              </a:rPr>
              <a:t>GET</a:t>
            </a:r>
            <a:r>
              <a:rPr lang="ko-KR" altLang="en-US" dirty="0">
                <a:solidFill>
                  <a:srgbClr val="00B050"/>
                </a:solidFill>
              </a:rPr>
              <a:t> 요청 이외의 요청</a:t>
            </a:r>
            <a:r>
              <a:rPr lang="en-US" altLang="ko-KR" dirty="0">
                <a:solidFill>
                  <a:srgbClr val="00B050"/>
                </a:solidFill>
              </a:rPr>
              <a:t>(post,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put,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del)</a:t>
            </a:r>
            <a:r>
              <a:rPr lang="ko-KR" altLang="en-US" dirty="0">
                <a:solidFill>
                  <a:srgbClr val="00B050"/>
                </a:solidFill>
              </a:rPr>
              <a:t>에서 요청 매개변수를 추출하려면 </a:t>
            </a:r>
            <a:r>
              <a:rPr lang="en-US" altLang="ko-KR" dirty="0">
                <a:solidFill>
                  <a:srgbClr val="00B050"/>
                </a:solidFill>
              </a:rPr>
              <a:t>body parser </a:t>
            </a:r>
            <a:r>
              <a:rPr lang="ko-KR" altLang="en-US" dirty="0">
                <a:solidFill>
                  <a:srgbClr val="00B050"/>
                </a:solidFill>
              </a:rPr>
              <a:t>미들웨어가 필요</a:t>
            </a:r>
            <a:endParaRPr lang="en-US" altLang="ko-KR" dirty="0">
              <a:solidFill>
                <a:srgbClr val="00B050"/>
              </a:solidFill>
            </a:endParaRPr>
          </a:p>
          <a:p>
            <a:pPr lvl="3"/>
            <a:r>
              <a:rPr lang="en-US" altLang="ko-KR" dirty="0"/>
              <a:t>body parser </a:t>
            </a:r>
            <a:r>
              <a:rPr lang="ko-KR" altLang="en-US" dirty="0"/>
              <a:t>미들웨어는 별도로 설치해야 함</a:t>
            </a:r>
            <a:endParaRPr lang="en-US" altLang="ko-KR" dirty="0"/>
          </a:p>
          <a:p>
            <a:pPr lvl="3"/>
            <a:r>
              <a:rPr lang="en-US" altLang="ko-KR" dirty="0"/>
              <a:t>&gt; 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install body-parser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D7EB4773-34A9-4A38-9B3E-6F21BA351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17086"/>
              </p:ext>
            </p:extLst>
          </p:nvPr>
        </p:nvGraphicFramePr>
        <p:xfrm>
          <a:off x="2952725" y="1151855"/>
          <a:ext cx="49208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525798970"/>
                    </a:ext>
                  </a:extLst>
                </a:gridCol>
                <a:gridCol w="3120612">
                  <a:extLst>
                    <a:ext uri="{9D8B030D-6E8A-4147-A177-3AD203B41FA5}">
                      <a16:colId xmlns:a16="http://schemas.microsoft.com/office/drawing/2014/main" val="590228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3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app.get(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클라이언트의 </a:t>
                      </a:r>
                      <a:r>
                        <a:rPr lang="en-US" altLang="ko-KR" sz="1400" dirty="0"/>
                        <a:t>GET </a:t>
                      </a:r>
                      <a:r>
                        <a:rPr lang="ko-KR" altLang="en-US" sz="14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0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app.post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클라이언트의 </a:t>
                      </a:r>
                      <a:r>
                        <a:rPr lang="en-US" altLang="ko-KR" sz="1400" dirty="0"/>
                        <a:t>POST </a:t>
                      </a:r>
                      <a:r>
                        <a:rPr lang="ko-KR" altLang="en-US" sz="14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6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app.put(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클라이언트의 </a:t>
                      </a:r>
                      <a:r>
                        <a:rPr lang="en-US" altLang="ko-KR" sz="1400" dirty="0"/>
                        <a:t>PUT </a:t>
                      </a:r>
                      <a:r>
                        <a:rPr lang="ko-KR" altLang="en-US" sz="14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app.delete</a:t>
                      </a:r>
                      <a:r>
                        <a:rPr lang="en-US" altLang="ko-KR" sz="1400" dirty="0"/>
                        <a:t>( 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클라이언트의 </a:t>
                      </a:r>
                      <a:r>
                        <a:rPr lang="en-US" altLang="ko-KR" sz="1400" dirty="0"/>
                        <a:t>DELETE</a:t>
                      </a:r>
                      <a:r>
                        <a:rPr lang="ko-KR" altLang="en-US" sz="1400" dirty="0"/>
                        <a:t> 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49065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3699B26-E882-46A1-93D2-1003191BBF02}"/>
              </a:ext>
            </a:extLst>
          </p:cNvPr>
          <p:cNvSpPr/>
          <p:nvPr/>
        </p:nvSpPr>
        <p:spPr>
          <a:xfrm>
            <a:off x="2520677" y="4032176"/>
            <a:ext cx="4896544" cy="115212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bodyParser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'body-parser'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bodyParser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urlencoded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extended: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3C0B666-0C5F-41B0-AECD-EF0608C6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94307"/>
              </p:ext>
            </p:extLst>
          </p:nvPr>
        </p:nvGraphicFramePr>
        <p:xfrm>
          <a:off x="7979311" y="799138"/>
          <a:ext cx="3276364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541">
                  <a:extLst>
                    <a:ext uri="{9D8B030D-6E8A-4147-A177-3AD203B41FA5}">
                      <a16:colId xmlns:a16="http://schemas.microsoft.com/office/drawing/2014/main" val="3313816597"/>
                    </a:ext>
                  </a:extLst>
                </a:gridCol>
                <a:gridCol w="2401823">
                  <a:extLst>
                    <a:ext uri="{9D8B030D-6E8A-4147-A177-3AD203B41FA5}">
                      <a16:colId xmlns:a16="http://schemas.microsoft.com/office/drawing/2014/main" val="3605732937"/>
                    </a:ext>
                  </a:extLst>
                </a:gridCol>
              </a:tblGrid>
              <a:tr h="174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715601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rgbClr val="FF0000"/>
                          </a:solidFill>
                        </a:rPr>
                        <a:t>GET</a:t>
                      </a:r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i="0" dirty="0">
                          <a:solidFill>
                            <a:srgbClr val="FF0000"/>
                          </a:solidFill>
                        </a:rPr>
                        <a:t>자원</a:t>
                      </a:r>
                      <a:r>
                        <a:rPr lang="en-US" altLang="ko-KR" sz="105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116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rgbClr val="FF0000"/>
                          </a:solidFill>
                        </a:rPr>
                        <a:t>POST</a:t>
                      </a:r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자원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11763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rgbClr val="00B050"/>
                          </a:solidFill>
                        </a:rPr>
                        <a:t>PUT</a:t>
                      </a:r>
                      <a:endParaRPr lang="ko-KR" altLang="en-US" sz="105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rgbClr val="00B050"/>
                          </a:solidFill>
                        </a:rPr>
                        <a:t>자원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26266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rgbClr val="00B050"/>
                          </a:solidFill>
                        </a:rPr>
                        <a:t>DELETE</a:t>
                      </a:r>
                      <a:endParaRPr lang="ko-KR" altLang="en-US" sz="105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>
                          <a:solidFill>
                            <a:srgbClr val="00B050"/>
                          </a:solidFill>
                        </a:rPr>
                        <a:t>자원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4149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HEAD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/>
                        <a:t>자원의 메타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02029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OPTIONS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/>
                        <a:t>사용 가능한 요청 방식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28580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TRACE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/>
                        <a:t>테스트 목적의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325825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CONNECT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/>
                        <a:t>연결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9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669822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요청에 대한 </a:t>
            </a:r>
            <a:r>
              <a:rPr lang="en-US" altLang="ko-KR" dirty="0"/>
              <a:t>Response</a:t>
            </a:r>
          </a:p>
          <a:p>
            <a:pPr lvl="3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0CFC7-3A6F-48DE-90DE-E51E1DF2EE24}"/>
              </a:ext>
            </a:extLst>
          </p:cNvPr>
          <p:cNvSpPr/>
          <p:nvPr/>
        </p:nvSpPr>
        <p:spPr>
          <a:xfrm>
            <a:off x="3960837" y="964279"/>
            <a:ext cx="6264696" cy="504018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Node.js/Express/WebServer0/serverGETResponse.js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bodyParser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'body-parser'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우유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'2000'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홍차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'5000'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커피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'5000'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'Public'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bodyParser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urlencoded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extended: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'/products/:index'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2020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'Server Running at http://localhost:2020'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91030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요청에 대한 </a:t>
            </a:r>
            <a:r>
              <a:rPr lang="en-US" altLang="ko-KR" dirty="0"/>
              <a:t>Response</a:t>
            </a:r>
          </a:p>
          <a:p>
            <a:pPr lvl="3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서버 실행</a:t>
            </a:r>
            <a:endParaRPr lang="en-US" altLang="ko-KR" dirty="0"/>
          </a:p>
          <a:p>
            <a:pPr lvl="4"/>
            <a:r>
              <a:rPr lang="en-US" altLang="ko-KR" dirty="0">
                <a:hlinkClick r:id="rId3"/>
              </a:rPr>
              <a:t>http://localhost:2020</a:t>
            </a:r>
            <a:endParaRPr lang="en-US" altLang="ko-KR" dirty="0"/>
          </a:p>
          <a:p>
            <a:pPr lvl="4"/>
            <a:r>
              <a:rPr lang="en-US" altLang="ko-KR" dirty="0">
                <a:hlinkClick r:id="rId4"/>
              </a:rPr>
              <a:t>http://localhost:2020/products</a:t>
            </a:r>
            <a:endParaRPr lang="en-US" altLang="ko-KR" dirty="0"/>
          </a:p>
          <a:p>
            <a:pPr lvl="4"/>
            <a:r>
              <a:rPr lang="en-US" altLang="ko-KR" dirty="0">
                <a:hlinkClick r:id="rId5"/>
              </a:rPr>
              <a:t>http://localhost:2020/products/0</a:t>
            </a:r>
            <a:endParaRPr lang="en-US" altLang="ko-KR" dirty="0"/>
          </a:p>
          <a:p>
            <a:pPr lvl="4"/>
            <a:r>
              <a:rPr lang="en-US" altLang="ko-KR" dirty="0">
                <a:hlinkClick r:id="rId6"/>
              </a:rPr>
              <a:t>http://localhost:2020/products/1</a:t>
            </a:r>
            <a:endParaRPr lang="en-US" altLang="ko-KR" dirty="0"/>
          </a:p>
          <a:p>
            <a:pPr lvl="4"/>
            <a:r>
              <a:rPr lang="en-US" altLang="ko-KR" dirty="0">
                <a:hlinkClick r:id="rId5"/>
              </a:rPr>
              <a:t>http://localhost:2020/products/</a:t>
            </a:r>
            <a:r>
              <a:rPr lang="en-US" altLang="ko-KR" dirty="0"/>
              <a:t>2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699B26-E882-46A1-93D2-1003191BBF02}"/>
              </a:ext>
            </a:extLst>
          </p:cNvPr>
          <p:cNvSpPr/>
          <p:nvPr/>
        </p:nvSpPr>
        <p:spPr>
          <a:xfrm>
            <a:off x="2664693" y="1799927"/>
            <a:ext cx="6127391" cy="214505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'/products/:index'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790556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요청에 대한 </a:t>
            </a:r>
            <a:r>
              <a:rPr lang="en-US" altLang="ko-KR" dirty="0"/>
              <a:t>Response</a:t>
            </a:r>
          </a:p>
          <a:p>
            <a:pPr lvl="3"/>
            <a:r>
              <a:rPr lang="en-US" altLang="ko-KR" dirty="0"/>
              <a:t>URL </a:t>
            </a:r>
            <a:r>
              <a:rPr lang="en-US" altLang="ko-KR" dirty="0">
                <a:sym typeface="Wingdings" panose="05000000000000000000" pitchFamily="2" charset="2"/>
              </a:rPr>
              <a:t> localhost:2020/products</a:t>
            </a:r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결과 확인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body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42925" lvl="2" indent="0">
              <a:buNone/>
            </a:pPr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64147-8E4F-42A5-9484-6952807D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33" y="1809447"/>
            <a:ext cx="4587240" cy="350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6DF2DE-67E3-4984-BF97-D6870C12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74" y="2679921"/>
            <a:ext cx="3895725" cy="2952750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D8249B0B-2DDC-462E-ABF2-DF4947FAF032}"/>
              </a:ext>
            </a:extLst>
          </p:cNvPr>
          <p:cNvSpPr/>
          <p:nvPr/>
        </p:nvSpPr>
        <p:spPr>
          <a:xfrm>
            <a:off x="4968949" y="1616474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47284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요청에 대한 </a:t>
            </a:r>
            <a:r>
              <a:rPr lang="en-US" altLang="ko-KR" dirty="0"/>
              <a:t>Response</a:t>
            </a:r>
          </a:p>
          <a:p>
            <a:pPr lvl="2"/>
            <a:r>
              <a:rPr lang="ko-KR" altLang="en-US" dirty="0"/>
              <a:t>결과 확인</a:t>
            </a:r>
            <a:endParaRPr lang="en-US" altLang="ko-KR" dirty="0"/>
          </a:p>
          <a:p>
            <a:pPr lvl="3"/>
            <a:r>
              <a:rPr lang="en-US" altLang="ko-KR" dirty="0"/>
              <a:t>URL </a:t>
            </a:r>
            <a:r>
              <a:rPr lang="en-US" altLang="ko-KR" dirty="0">
                <a:sym typeface="Wingdings" panose="05000000000000000000" pitchFamily="2" charset="2"/>
              </a:rPr>
              <a:t> localhost:2020/products/0</a:t>
            </a: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body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URL  localhost:2020/products/5 </a:t>
            </a:r>
            <a:r>
              <a:rPr lang="ko-KR" altLang="en-US" dirty="0">
                <a:sym typeface="Wingdings" panose="05000000000000000000" pitchFamily="2" charset="2"/>
              </a:rPr>
              <a:t>전송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body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marL="542925" lvl="2" indent="0">
              <a:buNone/>
            </a:pPr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973CC-7224-4523-B8F2-E6AC85BD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57" y="2180595"/>
            <a:ext cx="4594860" cy="365760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D8249B0B-2DDC-462E-ABF2-DF4947FAF032}"/>
              </a:ext>
            </a:extLst>
          </p:cNvPr>
          <p:cNvSpPr/>
          <p:nvPr/>
        </p:nvSpPr>
        <p:spPr>
          <a:xfrm>
            <a:off x="5184973" y="1995718"/>
            <a:ext cx="14401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548BD1-3470-4B99-97D6-81EA13A0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451" y="2765971"/>
            <a:ext cx="3914775" cy="1400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4214B-36C7-46FD-AFA3-37DDF8CD2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825" y="4752255"/>
            <a:ext cx="3848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71685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rgbClr val="00B050"/>
                </a:solidFill>
              </a:rPr>
              <a:t>실습 과제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앞 예에서 </a:t>
            </a:r>
            <a:r>
              <a:rPr lang="en-US" altLang="ko-KR" dirty="0"/>
              <a:t>index</a:t>
            </a:r>
            <a:r>
              <a:rPr lang="ko-KR" altLang="en-US" dirty="0"/>
              <a:t>로 전달된 값에 오류가 있는지 확인해서 오류가 없을 때는 해당 </a:t>
            </a:r>
            <a:r>
              <a:rPr lang="en-US" altLang="ko-KR" dirty="0"/>
              <a:t>item</a:t>
            </a:r>
            <a:r>
              <a:rPr lang="ko-KR" altLang="en-US" dirty="0"/>
              <a:t>를 전송하고 오류가 발생했을 경우 적절하게 대응하도록 코드를 작성하시요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숫자가 아닌 경우</a:t>
            </a:r>
            <a:endParaRPr lang="en-US" altLang="ko-KR" dirty="0"/>
          </a:p>
          <a:p>
            <a:pPr lvl="3"/>
            <a:r>
              <a:rPr lang="ko-KR" altLang="en-US" dirty="0"/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데이터 범위를 벗어난 숫자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2552413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‘||’ </a:t>
            </a:r>
            <a:r>
              <a:rPr lang="ko-KR" altLang="en-US" dirty="0"/>
              <a:t>연산자를 사용한 짧은 조건문</a:t>
            </a:r>
            <a:endParaRPr lang="en-US" altLang="ko-KR" dirty="0"/>
          </a:p>
          <a:p>
            <a:pPr lvl="1"/>
            <a:r>
              <a:rPr lang="ko-KR" altLang="en-US" dirty="0"/>
              <a:t>논리 연산자의 특성을 조건문으로 사용하는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경우 좌변이 참이므로 우변을 판단</a:t>
            </a:r>
            <a:r>
              <a:rPr lang="en-US" altLang="ko-KR" dirty="0"/>
              <a:t>(</a:t>
            </a:r>
            <a:r>
              <a:rPr lang="ko-KR" altLang="en-US" dirty="0"/>
              <a:t>실행</a:t>
            </a:r>
            <a:r>
              <a:rPr lang="en-US" altLang="ko-KR" dirty="0"/>
              <a:t>)</a:t>
            </a:r>
            <a:r>
              <a:rPr lang="ko-KR" altLang="en-US" dirty="0"/>
              <a:t>할 필요 없이 </a:t>
            </a:r>
            <a:r>
              <a:rPr lang="en-US" altLang="ko-KR" dirty="0">
                <a:sym typeface="Wingdings" panose="05000000000000000000" pitchFamily="2" charset="2"/>
              </a:rPr>
              <a:t> true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(2)</a:t>
            </a:r>
            <a:r>
              <a:rPr lang="ko-KR" altLang="en-US" dirty="0">
                <a:sym typeface="Wingdings" panose="05000000000000000000" pitchFamily="2" charset="2"/>
              </a:rPr>
              <a:t>의 경우 </a:t>
            </a:r>
            <a:r>
              <a:rPr lang="ko-KR" altLang="en-US" dirty="0" err="1">
                <a:sym typeface="Wingdings" panose="05000000000000000000" pitchFamily="2" charset="2"/>
              </a:rPr>
              <a:t>좌면이</a:t>
            </a:r>
            <a:r>
              <a:rPr lang="ko-KR" altLang="en-US" dirty="0">
                <a:sym typeface="Wingdings" panose="05000000000000000000" pitchFamily="2" charset="2"/>
              </a:rPr>
              <a:t> 거짓이므로 우변을 판단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할 필요가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불 표현식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 || &lt;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불 표현식이 거짓일 때 실행할 문장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</a:p>
          <a:p>
            <a:pPr lvl="3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‘||’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는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논리합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(or)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연산자가 아님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!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936501" y="1247833"/>
            <a:ext cx="9721080" cy="1044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첫번째 문장 출력될까요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(1)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두번째 문장 출력될까요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(2)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936501" y="3525761"/>
            <a:ext cx="9721080" cy="194657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형이고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형으로 바꾸면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자료형은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24950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21.14.1 </a:t>
            </a:r>
            <a:r>
              <a:rPr lang="ko-KR" altLang="en-US" dirty="0"/>
              <a:t>데이터 조회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rgbClr val="00B050"/>
                </a:solidFill>
              </a:rPr>
              <a:t>실습 과제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앞 예에서 </a:t>
            </a:r>
            <a:r>
              <a:rPr lang="en-US" altLang="ko-KR" dirty="0"/>
              <a:t>id</a:t>
            </a:r>
            <a:r>
              <a:rPr lang="ko-KR" altLang="en-US" dirty="0"/>
              <a:t>로 전달된 값에 오류가 있는지 확인해서 오류가 없을 때는 해당 </a:t>
            </a:r>
            <a:r>
              <a:rPr lang="en-US" altLang="ko-KR" dirty="0"/>
              <a:t>item</a:t>
            </a:r>
            <a:r>
              <a:rPr lang="ko-KR" altLang="en-US" dirty="0"/>
              <a:t>를 전송하고 오류가 발생했을 경우 적절하게 대응하도록 코드를 작성하시요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숫자가 아닌 경우</a:t>
            </a:r>
            <a:endParaRPr lang="en-US" altLang="ko-KR" dirty="0"/>
          </a:p>
          <a:p>
            <a:pPr lvl="3"/>
            <a:r>
              <a:rPr lang="ko-KR" altLang="en-US" dirty="0"/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데이터 범위를 벗어난 숫자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 err="1"/>
              <a:t>객체을</a:t>
            </a:r>
            <a:r>
              <a:rPr lang="ko-KR" altLang="en-US" dirty="0"/>
              <a:t> </a:t>
            </a:r>
            <a:r>
              <a:rPr lang="en-US" altLang="ko-KR" dirty="0"/>
              <a:t>Boolean </a:t>
            </a:r>
            <a:r>
              <a:rPr lang="ko-KR" altLang="en-US" dirty="0"/>
              <a:t>연산을 하면 </a:t>
            </a:r>
            <a:r>
              <a:rPr lang="en-US" altLang="ko-KR" dirty="0"/>
              <a:t>true, 2</a:t>
            </a:r>
            <a:r>
              <a:rPr lang="ko-KR" altLang="en-US" dirty="0"/>
              <a:t>장 참고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E7E95-0D93-438A-8D19-53FFA0503360}"/>
              </a:ext>
            </a:extLst>
          </p:cNvPr>
          <p:cNvSpPr/>
          <p:nvPr/>
        </p:nvSpPr>
        <p:spPr>
          <a:xfrm>
            <a:off x="1080517" y="2429979"/>
            <a:ext cx="4896544" cy="27543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 입력하세요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존재하지 않는 데이터입니다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29787-0241-4967-95BD-5F713F811CF9}"/>
              </a:ext>
            </a:extLst>
          </p:cNvPr>
          <p:cNvSpPr/>
          <p:nvPr/>
        </p:nvSpPr>
        <p:spPr>
          <a:xfrm>
            <a:off x="6127788" y="2424407"/>
            <a:ext cx="4896544" cy="27543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 입력하세요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items[id]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존재하지 않는 데이터입니다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1085139352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21.14.2 </a:t>
            </a:r>
            <a:r>
              <a:rPr lang="ko-KR" altLang="en-US" dirty="0"/>
              <a:t>데이터 추가</a:t>
            </a:r>
            <a:endParaRPr lang="en-US" altLang="ko-KR" dirty="0"/>
          </a:p>
          <a:p>
            <a:pPr lvl="2"/>
            <a:r>
              <a:rPr lang="en-US" altLang="ko-KR" dirty="0"/>
              <a:t>POST </a:t>
            </a:r>
            <a:r>
              <a:rPr lang="ko-KR" altLang="en-US" dirty="0"/>
              <a:t>요청에 대응하는 코드 추가 작성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6118A-03E5-406C-816F-1B0CF3B223E4}"/>
              </a:ext>
            </a:extLst>
          </p:cNvPr>
          <p:cNvSpPr/>
          <p:nvPr/>
        </p:nvSpPr>
        <p:spPr>
          <a:xfrm>
            <a:off x="2520677" y="1727919"/>
            <a:ext cx="6811922" cy="345638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Node.js/Express/WebServer0/serverGETResponse.js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name:name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price:price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데이터를 추가했습니다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779468317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21.14.2 </a:t>
            </a:r>
            <a:r>
              <a:rPr lang="ko-KR" altLang="en-US" dirty="0"/>
              <a:t>데이터 추가</a:t>
            </a:r>
            <a:endParaRPr lang="en-US" altLang="ko-KR" dirty="0"/>
          </a:p>
          <a:p>
            <a:pPr lvl="2"/>
            <a:r>
              <a:rPr lang="ko-KR" altLang="en-US" dirty="0"/>
              <a:t>결과 확인</a:t>
            </a:r>
            <a:endParaRPr lang="en-US" altLang="ko-KR" dirty="0"/>
          </a:p>
          <a:p>
            <a:pPr lvl="3"/>
            <a:r>
              <a:rPr lang="en-US" altLang="ko-KR" dirty="0"/>
              <a:t>POST </a:t>
            </a:r>
            <a:r>
              <a:rPr lang="ko-KR" altLang="en-US" dirty="0"/>
              <a:t>방식 선택</a:t>
            </a:r>
            <a:r>
              <a:rPr lang="en-US" altLang="ko-KR" dirty="0"/>
              <a:t>, URL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3"/>
            <a:r>
              <a:rPr lang="en-US" altLang="ko-KR" dirty="0"/>
              <a:t>Body </a:t>
            </a:r>
            <a:r>
              <a:rPr lang="ko-KR" altLang="en-US" dirty="0"/>
              <a:t>탭 선택 그리고 </a:t>
            </a:r>
            <a:r>
              <a:rPr lang="en-US" altLang="ko-KR" dirty="0"/>
              <a:t>x-www-form-</a:t>
            </a:r>
            <a:r>
              <a:rPr lang="en-US" altLang="ko-KR" dirty="0" err="1"/>
              <a:t>urlencoded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 </a:t>
            </a:r>
            <a:r>
              <a:rPr lang="ko-KR" altLang="en-US" dirty="0"/>
              <a:t>값을 입력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Send </a:t>
            </a:r>
            <a:r>
              <a:rPr lang="ko-KR" altLang="en-US" dirty="0"/>
              <a:t>버튼 클릭 후 결과 확인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ADE77-AC58-407C-8FDF-CE034DA5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57" y="1503520"/>
            <a:ext cx="4594860" cy="365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BE3F14-2183-4CEB-9C98-2F8DBC20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57" y="2205189"/>
            <a:ext cx="4442460" cy="449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77D0EA-AC8E-45F4-BDB9-CDF29195D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139" y="2857666"/>
            <a:ext cx="3695700" cy="967740"/>
          </a:xfrm>
          <a:prstGeom prst="rect">
            <a:avLst/>
          </a:prstGeom>
        </p:spPr>
      </p:pic>
      <p:sp>
        <p:nvSpPr>
          <p:cNvPr id="9" name="번개 8"/>
          <p:cNvSpPr/>
          <p:nvPr/>
        </p:nvSpPr>
        <p:spPr>
          <a:xfrm>
            <a:off x="3816821" y="1397420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36821" y="1342483"/>
            <a:ext cx="180000" cy="18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/>
          <p:cNvSpPr/>
          <p:nvPr/>
        </p:nvSpPr>
        <p:spPr>
          <a:xfrm>
            <a:off x="5184973" y="2002292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004973" y="1947355"/>
            <a:ext cx="180000" cy="18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번개 15"/>
          <p:cNvSpPr/>
          <p:nvPr/>
        </p:nvSpPr>
        <p:spPr>
          <a:xfrm>
            <a:off x="4374893" y="2328267"/>
            <a:ext cx="180000" cy="180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94893" y="2273330"/>
            <a:ext cx="180000" cy="18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140" y="4028304"/>
            <a:ext cx="3698312" cy="18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06084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21.14.3 </a:t>
            </a:r>
            <a:r>
              <a:rPr lang="ko-KR" altLang="en-US" dirty="0"/>
              <a:t>데이터 수정</a:t>
            </a:r>
            <a:endParaRPr lang="en-US" altLang="ko-KR" dirty="0"/>
          </a:p>
          <a:p>
            <a:pPr lvl="2"/>
            <a:r>
              <a:rPr lang="en-US" altLang="ko-KR" dirty="0"/>
              <a:t>PUT </a:t>
            </a:r>
            <a:r>
              <a:rPr lang="ko-KR" altLang="en-US" dirty="0"/>
              <a:t>요청에 대한 코드 작성</a:t>
            </a:r>
            <a:endParaRPr lang="en-US" altLang="ko-KR" dirty="0"/>
          </a:p>
          <a:p>
            <a:pPr lvl="3"/>
            <a:r>
              <a:rPr lang="ko-KR" altLang="en-US" dirty="0"/>
              <a:t>요청</a:t>
            </a:r>
            <a:r>
              <a:rPr lang="en-US" altLang="ko-KR" dirty="0"/>
              <a:t> </a:t>
            </a:r>
            <a:r>
              <a:rPr lang="ko-KR" altLang="en-US" dirty="0"/>
              <a:t>매개 변수를 추출하고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데이터를 수정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 dirty="0"/>
              <a:t>요청 매개 변수를 추출할 때 </a:t>
            </a:r>
            <a:r>
              <a:rPr lang="en-US" altLang="ko-KR" dirty="0"/>
              <a:t>params </a:t>
            </a:r>
            <a:r>
              <a:rPr lang="ko-KR" altLang="en-US" dirty="0"/>
              <a:t>사용하거나 또는 </a:t>
            </a:r>
            <a:r>
              <a:rPr lang="en-US" altLang="ko-KR" dirty="0"/>
              <a:t>body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3"/>
            <a:r>
              <a:rPr lang="ko-KR" altLang="en-US" dirty="0"/>
              <a:t>코드 작성 후 서버 실행</a:t>
            </a:r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75C88B-522A-4283-875F-1723C211791C}"/>
              </a:ext>
            </a:extLst>
          </p:cNvPr>
          <p:cNvSpPr/>
          <p:nvPr/>
        </p:nvSpPr>
        <p:spPr>
          <a:xfrm>
            <a:off x="3566891" y="2205919"/>
            <a:ext cx="6840760" cy="374404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Node.js/Express/WebServer0/serverGETResponse.js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'/products/:index'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데이터를 수정했습니다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data:items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존재하지 않는 데이터입니다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94501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21.14.3 </a:t>
            </a:r>
            <a:r>
              <a:rPr lang="ko-KR" altLang="en-US" dirty="0"/>
              <a:t>데이터 수정</a:t>
            </a:r>
            <a:endParaRPr lang="en-US" altLang="ko-KR" dirty="0"/>
          </a:p>
          <a:p>
            <a:pPr lvl="2"/>
            <a:r>
              <a:rPr lang="ko-KR" altLang="en-US" dirty="0"/>
              <a:t>결과 확인</a:t>
            </a:r>
            <a:endParaRPr lang="en-US" altLang="ko-KR" dirty="0"/>
          </a:p>
          <a:p>
            <a:pPr lvl="3"/>
            <a:r>
              <a:rPr lang="en-US" altLang="ko-KR" dirty="0"/>
              <a:t>PUT </a:t>
            </a:r>
            <a:r>
              <a:rPr lang="ko-KR" altLang="en-US" dirty="0"/>
              <a:t>방식으로 변경</a:t>
            </a:r>
            <a:endParaRPr lang="en-US" altLang="ko-KR" dirty="0"/>
          </a:p>
          <a:p>
            <a:pPr lvl="3"/>
            <a:r>
              <a:rPr lang="en-US" altLang="ko-KR" dirty="0"/>
              <a:t>URL : localhost:2020/products/0</a:t>
            </a:r>
          </a:p>
          <a:p>
            <a:pPr lvl="3"/>
            <a:r>
              <a:rPr lang="en-US" altLang="ko-KR" dirty="0"/>
              <a:t>Body </a:t>
            </a:r>
            <a:r>
              <a:rPr lang="ko-KR" altLang="en-US" dirty="0"/>
              <a:t>탭에서 </a:t>
            </a:r>
            <a:r>
              <a:rPr lang="en-US" altLang="ko-KR" dirty="0"/>
              <a:t>x-www-form-</a:t>
            </a:r>
            <a:r>
              <a:rPr lang="en-US" altLang="ko-KR" dirty="0" err="1"/>
              <a:t>urlencoded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3"/>
            <a:r>
              <a:rPr lang="en-US" altLang="ko-KR" dirty="0"/>
              <a:t>KEY : VALUE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4"/>
            <a:r>
              <a:rPr lang="en-US" altLang="ko-KR" dirty="0"/>
              <a:t>{name: </a:t>
            </a:r>
            <a:r>
              <a:rPr lang="ko-KR" altLang="en-US" dirty="0"/>
              <a:t>맥주</a:t>
            </a:r>
            <a:r>
              <a:rPr lang="en-US" altLang="ko-KR" dirty="0"/>
              <a:t>, price:7000}</a:t>
            </a:r>
          </a:p>
          <a:p>
            <a:pPr lvl="3"/>
            <a:r>
              <a:rPr lang="en-US" altLang="ko-KR" dirty="0"/>
              <a:t>Send </a:t>
            </a:r>
            <a:r>
              <a:rPr lang="ko-KR" altLang="en-US" dirty="0"/>
              <a:t>버튼 클릭 후 </a:t>
            </a:r>
            <a:r>
              <a:rPr lang="en-US" altLang="ko-KR" dirty="0"/>
              <a:t>body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DB4E48-080C-4C05-AD79-D046CD54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65" y="1506337"/>
            <a:ext cx="4899660" cy="1737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645592-F454-402A-8819-BEC2D7EA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789" y="3600127"/>
            <a:ext cx="38195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25095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21.14.4 </a:t>
            </a:r>
            <a:r>
              <a:rPr lang="ko-KR" altLang="en-US" dirty="0"/>
              <a:t>데이터 삭제</a:t>
            </a:r>
            <a:endParaRPr lang="en-US" altLang="ko-KR" dirty="0"/>
          </a:p>
          <a:p>
            <a:pPr lvl="2"/>
            <a:r>
              <a:rPr lang="en-US" altLang="ko-KR" dirty="0"/>
              <a:t>DELETE </a:t>
            </a:r>
            <a:r>
              <a:rPr lang="ko-KR" altLang="en-US" dirty="0"/>
              <a:t>요청 예제 코드 분석</a:t>
            </a:r>
            <a:endParaRPr lang="en-US" altLang="ko-KR" dirty="0"/>
          </a:p>
          <a:p>
            <a:pPr lvl="3"/>
            <a:r>
              <a:rPr lang="ko-KR" altLang="en-US" dirty="0"/>
              <a:t>코드 추가 후 저장 </a:t>
            </a:r>
            <a:endParaRPr lang="en-US" altLang="ko-KR" dirty="0"/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서버 실행</a:t>
            </a:r>
            <a:endParaRPr lang="en-US" altLang="ko-KR" dirty="0"/>
          </a:p>
          <a:p>
            <a:pPr lvl="4"/>
            <a:r>
              <a:rPr lang="en-US" altLang="ko-KR" dirty="0"/>
              <a:t>PS C:\Node.js\Express\WebServer0&gt; node serverGETResponse.js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D83DCA-1F9C-44B0-8C97-4E9D65F92DE2}"/>
              </a:ext>
            </a:extLst>
          </p:cNvPr>
          <p:cNvSpPr/>
          <p:nvPr/>
        </p:nvSpPr>
        <p:spPr>
          <a:xfrm>
            <a:off x="2808709" y="1871935"/>
            <a:ext cx="6336704" cy="295232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Node.js/Express/WebServer0/serverGETResponse.js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'/products/:index'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isNaN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숫자가 아닙니다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splice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데이터를 삭제 했습니다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error: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존재하지 않는 데이터입니다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03215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21.14.4 </a:t>
            </a:r>
            <a:r>
              <a:rPr lang="ko-KR" altLang="en-US" dirty="0"/>
              <a:t>데이터 삭제</a:t>
            </a:r>
            <a:endParaRPr lang="en-US" altLang="ko-KR" dirty="0"/>
          </a:p>
          <a:p>
            <a:pPr lvl="2"/>
            <a:r>
              <a:rPr lang="ko-KR" altLang="en-US" dirty="0"/>
              <a:t>결과 확인</a:t>
            </a:r>
            <a:endParaRPr lang="en-US" altLang="ko-KR" dirty="0"/>
          </a:p>
          <a:p>
            <a:pPr lvl="3"/>
            <a:r>
              <a:rPr lang="ko-KR" altLang="en-US" dirty="0"/>
              <a:t>요청 방식을 </a:t>
            </a:r>
            <a:r>
              <a:rPr lang="en-US" altLang="ko-KR" dirty="0"/>
              <a:t>DELETE</a:t>
            </a:r>
            <a:r>
              <a:rPr lang="ko-KR" altLang="en-US" dirty="0"/>
              <a:t>로 변경 후 </a:t>
            </a:r>
            <a:r>
              <a:rPr lang="en-US" altLang="ko-KR" dirty="0"/>
              <a:t>localhost:2020/product/0</a:t>
            </a:r>
            <a:r>
              <a:rPr lang="ko-KR" altLang="en-US" dirty="0"/>
              <a:t>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Body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A37F2E-D53A-4A45-88AF-F5D8208D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275" y="1944204"/>
            <a:ext cx="5791200" cy="485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59E485-9E74-4215-92FB-607EF44C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2" y="2616200"/>
            <a:ext cx="3905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74435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21.14.5 </a:t>
            </a:r>
            <a:r>
              <a:rPr lang="ko-KR" altLang="en-US" dirty="0" err="1"/>
              <a:t>클라언트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lvl="2"/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3"/>
            <a:r>
              <a:rPr lang="ko-KR" altLang="en-US" dirty="0"/>
              <a:t>서버 소스 코드가 있는 폴더 밑에 </a:t>
            </a:r>
            <a:r>
              <a:rPr lang="en-US" altLang="ko-KR" dirty="0"/>
              <a:t>Public</a:t>
            </a:r>
            <a:r>
              <a:rPr lang="ko-KR" altLang="en-US" dirty="0"/>
              <a:t> 폴더를 만들고</a:t>
            </a:r>
            <a:r>
              <a:rPr lang="en-US" altLang="ko-KR" dirty="0"/>
              <a:t>(</a:t>
            </a:r>
            <a:r>
              <a:rPr lang="ko-KR" altLang="en-US" dirty="0"/>
              <a:t>이전에 만들었음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Public </a:t>
            </a:r>
            <a:r>
              <a:rPr lang="ko-KR" altLang="en-US" dirty="0"/>
              <a:t>폴더에 있는 </a:t>
            </a:r>
            <a:r>
              <a:rPr lang="en-US" altLang="ko-KR" dirty="0"/>
              <a:t>index.html </a:t>
            </a:r>
            <a:r>
              <a:rPr lang="en-US" altLang="ko-KR" dirty="0">
                <a:sym typeface="Wingdings" panose="05000000000000000000" pitchFamily="2" charset="2"/>
              </a:rPr>
              <a:t> index_backup0.html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/>
          </a:p>
          <a:p>
            <a:pPr lvl="3"/>
            <a:r>
              <a:rPr lang="ko-KR" altLang="en-US" dirty="0"/>
              <a:t>아래 </a:t>
            </a:r>
            <a:r>
              <a:rPr lang="en-US" altLang="ko-KR" dirty="0"/>
              <a:t>html </a:t>
            </a:r>
            <a:r>
              <a:rPr lang="ko-KR" altLang="en-US" dirty="0"/>
              <a:t>파일을 </a:t>
            </a:r>
            <a:r>
              <a:rPr lang="en-US" altLang="ko-KR" dirty="0"/>
              <a:t>Public </a:t>
            </a:r>
            <a:r>
              <a:rPr lang="ko-KR" altLang="en-US" dirty="0"/>
              <a:t>폴더에 </a:t>
            </a:r>
            <a:r>
              <a:rPr lang="en-US" altLang="ko-KR" dirty="0"/>
              <a:t>temp.html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en-US" altLang="ko-KR" dirty="0"/>
              <a:t>HTML5</a:t>
            </a:r>
            <a:r>
              <a:rPr lang="ko-KR" altLang="en-US" dirty="0"/>
              <a:t>부터 </a:t>
            </a:r>
            <a:r>
              <a:rPr lang="en-US" altLang="ko-KR" dirty="0"/>
              <a:t>form </a:t>
            </a:r>
            <a:r>
              <a:rPr lang="ko-KR" altLang="en-US" dirty="0"/>
              <a:t>태그로</a:t>
            </a:r>
            <a:r>
              <a:rPr lang="en-US" altLang="ko-KR" dirty="0"/>
              <a:t> PUT </a:t>
            </a:r>
            <a:r>
              <a:rPr lang="ko-KR" altLang="en-US" dirty="0"/>
              <a:t>요청과 </a:t>
            </a:r>
            <a:r>
              <a:rPr lang="en-US" altLang="ko-KR" dirty="0"/>
              <a:t>DELETE </a:t>
            </a:r>
            <a:r>
              <a:rPr lang="ko-KR" altLang="en-US" dirty="0"/>
              <a:t>요청을 보낼 수 없음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051F5-1CBE-4919-A187-82BA71F3EFC0}"/>
              </a:ext>
            </a:extLst>
          </p:cNvPr>
          <p:cNvSpPr/>
          <p:nvPr/>
        </p:nvSpPr>
        <p:spPr>
          <a:xfrm>
            <a:off x="2844713" y="2159967"/>
            <a:ext cx="5832648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 Process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"/products"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procudts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FCD8724-4D63-4962-9D0A-08E5CEEFF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49489"/>
              </p:ext>
            </p:extLst>
          </p:nvPr>
        </p:nvGraphicFramePr>
        <p:xfrm>
          <a:off x="2844713" y="4564367"/>
          <a:ext cx="583264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875">
                  <a:extLst>
                    <a:ext uri="{9D8B030D-6E8A-4147-A177-3AD203B41FA5}">
                      <a16:colId xmlns:a16="http://schemas.microsoft.com/office/drawing/2014/main" val="3313816597"/>
                    </a:ext>
                  </a:extLst>
                </a:gridCol>
                <a:gridCol w="4275773">
                  <a:extLst>
                    <a:ext uri="{9D8B030D-6E8A-4147-A177-3AD203B41FA5}">
                      <a16:colId xmlns:a16="http://schemas.microsoft.com/office/drawing/2014/main" val="3605732937"/>
                    </a:ext>
                  </a:extLst>
                </a:gridCol>
              </a:tblGrid>
              <a:tr h="206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715601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dirty="0"/>
                        <a:t>자원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116"/>
                  </a:ext>
                </a:extLst>
              </a:tr>
              <a:tr h="206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POST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자원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1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310700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21.14.5 </a:t>
            </a:r>
            <a:r>
              <a:rPr lang="ko-KR" altLang="en-US" dirty="0" err="1"/>
              <a:t>클라언트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lvl="2"/>
            <a:r>
              <a:rPr lang="ko-KR" altLang="en-US" dirty="0"/>
              <a:t>아래 </a:t>
            </a:r>
            <a:r>
              <a:rPr lang="en-US" altLang="ko-KR" dirty="0"/>
              <a:t>html </a:t>
            </a:r>
            <a:r>
              <a:rPr lang="ko-KR" altLang="en-US" dirty="0"/>
              <a:t>파일을 </a:t>
            </a:r>
            <a:r>
              <a:rPr lang="en-US" altLang="ko-KR" dirty="0" err="1"/>
              <a:t>Publich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temp2.html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2"/>
            <a:r>
              <a:rPr lang="en-US" altLang="ko-KR" dirty="0"/>
              <a:t>temp2.html</a:t>
            </a:r>
            <a:r>
              <a:rPr lang="ko-KR" altLang="en-US" dirty="0"/>
              <a:t> 파일 브라우저로 읽어 보기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051F5-1CBE-4919-A187-82BA71F3EFC0}"/>
              </a:ext>
            </a:extLst>
          </p:cNvPr>
          <p:cNvSpPr/>
          <p:nvPr/>
        </p:nvSpPr>
        <p:spPr>
          <a:xfrm>
            <a:off x="792485" y="2015951"/>
            <a:ext cx="4608512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 Process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"/products"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"/products"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95" y="2442378"/>
            <a:ext cx="4781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01773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21.14.5 </a:t>
            </a:r>
            <a:r>
              <a:rPr lang="ko-KR" altLang="en-US" dirty="0" err="1"/>
              <a:t>클라언트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lvl="2"/>
            <a:r>
              <a:rPr lang="ko-KR" altLang="en-US" dirty="0"/>
              <a:t>옆 코드를 </a:t>
            </a:r>
            <a:r>
              <a:rPr lang="en-US" altLang="ko-KR" dirty="0" err="1"/>
              <a:t>publich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index.html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2"/>
            <a:r>
              <a:rPr lang="en-US" altLang="ko-KR" dirty="0"/>
              <a:t>index.html</a:t>
            </a:r>
            <a:r>
              <a:rPr lang="ko-KR" altLang="en-US" dirty="0"/>
              <a:t> 파일 브라우저로 읽어 보기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3051F5-1CBE-4919-A187-82BA71F3EFC0}"/>
              </a:ext>
            </a:extLst>
          </p:cNvPr>
          <p:cNvSpPr/>
          <p:nvPr/>
        </p:nvSpPr>
        <p:spPr>
          <a:xfrm>
            <a:off x="6415820" y="1221449"/>
            <a:ext cx="4608512" cy="441721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 Process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"/products"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"/products"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25" y="2159967"/>
            <a:ext cx="47815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1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‘&amp;&amp;’ </a:t>
            </a:r>
            <a:r>
              <a:rPr lang="ko-KR" altLang="en-US" dirty="0"/>
              <a:t>연산자를 사용한 짧은 조건문</a:t>
            </a:r>
            <a:endParaRPr lang="en-US" altLang="ko-KR" dirty="0"/>
          </a:p>
          <a:p>
            <a:pPr lvl="1"/>
            <a:r>
              <a:rPr lang="ko-KR" altLang="en-US" dirty="0"/>
              <a:t>논리 연산자의 특성을 조건문으로 사용하는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경우 좌변이 참이므로 우변을 판단</a:t>
            </a:r>
            <a:r>
              <a:rPr lang="en-US" altLang="ko-KR" dirty="0"/>
              <a:t>(</a:t>
            </a:r>
            <a:r>
              <a:rPr lang="ko-KR" altLang="en-US" dirty="0"/>
              <a:t>실행</a:t>
            </a:r>
            <a:r>
              <a:rPr lang="en-US" altLang="ko-KR" dirty="0"/>
              <a:t>)</a:t>
            </a:r>
            <a:r>
              <a:rPr lang="ko-KR" altLang="en-US" dirty="0"/>
              <a:t>할 필요 있음 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(2)</a:t>
            </a:r>
            <a:r>
              <a:rPr lang="ko-KR" altLang="en-US" dirty="0">
                <a:sym typeface="Wingdings" panose="05000000000000000000" pitchFamily="2" charset="2"/>
              </a:rPr>
              <a:t>의 경우 </a:t>
            </a:r>
            <a:r>
              <a:rPr lang="ko-KR" altLang="en-US" dirty="0" err="1">
                <a:sym typeface="Wingdings" panose="05000000000000000000" pitchFamily="2" charset="2"/>
              </a:rPr>
              <a:t>좌면이</a:t>
            </a:r>
            <a:r>
              <a:rPr lang="ko-KR" altLang="en-US" dirty="0">
                <a:sym typeface="Wingdings" panose="05000000000000000000" pitchFamily="2" charset="2"/>
              </a:rPr>
              <a:t> 거짓이므로 우변을 판단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할 필요가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&lt;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불 표현식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 || &lt;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불 표현식이 참일 때 실행할 문장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&gt;</a:t>
            </a:r>
          </a:p>
          <a:p>
            <a:pPr lvl="3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‘&amp;&amp;’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는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논리곱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(and)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 연산자가 아님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!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936501" y="1247833"/>
            <a:ext cx="9721080" cy="1044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첫번재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문장 출력될까요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(1)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alret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두번재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문장 출력될까요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(2)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78397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21.14.5 </a:t>
            </a:r>
            <a:r>
              <a:rPr lang="ko-KR" altLang="en-US" dirty="0" err="1"/>
              <a:t>클라언트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lvl="2"/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en-US" altLang="ko-KR" dirty="0"/>
              <a:t>serverGETResponse.js</a:t>
            </a:r>
            <a:r>
              <a:rPr lang="ko-KR" altLang="en-US" dirty="0"/>
              <a:t> 서버 실행</a:t>
            </a:r>
            <a:endParaRPr lang="en-US" altLang="ko-KR" dirty="0"/>
          </a:p>
          <a:p>
            <a:pPr lvl="4"/>
            <a:r>
              <a:rPr lang="ko-KR" altLang="en-US" dirty="0"/>
              <a:t>아래 코드가 서버 코드에 포함되어 있는지 확인</a:t>
            </a:r>
            <a:endParaRPr lang="en-US" altLang="ko-KR" dirty="0"/>
          </a:p>
          <a:p>
            <a:pPr lvl="4"/>
            <a:r>
              <a:rPr lang="en-US" altLang="ko-KR" dirty="0" err="1"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 </a:t>
            </a:r>
            <a:r>
              <a:rPr lang="en-US" altLang="ko-KR" dirty="0" err="1"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(‘Public') )</a:t>
            </a:r>
          </a:p>
          <a:p>
            <a:pPr marL="914400" lvl="4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크롬에서 </a:t>
            </a:r>
            <a:r>
              <a:rPr lang="en-US" altLang="ko-KR" dirty="0"/>
              <a:t>localhost:2020 URL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52" y="2952055"/>
            <a:ext cx="7115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24238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21.14 </a:t>
            </a:r>
            <a:r>
              <a:rPr lang="ko-KR" altLang="en-US" dirty="0"/>
              <a:t>요청과 요청 매개변수</a:t>
            </a:r>
            <a:endParaRPr lang="en-US" altLang="ko-KR" dirty="0"/>
          </a:p>
          <a:p>
            <a:pPr lvl="1"/>
            <a:r>
              <a:rPr lang="en-US" altLang="ko-KR" dirty="0"/>
              <a:t>21.14.5 </a:t>
            </a:r>
            <a:r>
              <a:rPr lang="ko-KR" altLang="en-US" dirty="0" err="1"/>
              <a:t>클라언트</a:t>
            </a:r>
            <a:r>
              <a:rPr lang="ko-KR" altLang="en-US" dirty="0"/>
              <a:t> 페이지</a:t>
            </a:r>
            <a:endParaRPr lang="en-US" altLang="ko-KR" dirty="0"/>
          </a:p>
          <a:p>
            <a:pPr lvl="2"/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/>
              <a:t>서버 실행</a:t>
            </a:r>
            <a:endParaRPr lang="en-US" altLang="ko-KR" dirty="0"/>
          </a:p>
          <a:p>
            <a:pPr lvl="3"/>
            <a:r>
              <a:rPr lang="ko-KR" altLang="en-US" dirty="0"/>
              <a:t>크롬에서 </a:t>
            </a:r>
            <a:r>
              <a:rPr lang="en-US" altLang="ko-KR" dirty="0"/>
              <a:t>localhost:2020 URL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4"/>
            <a:r>
              <a:rPr lang="en-US" altLang="ko-KR" dirty="0"/>
              <a:t>GET</a:t>
            </a:r>
            <a:r>
              <a:rPr lang="ko-KR" altLang="en-US" dirty="0"/>
              <a:t> 박스 내의 제출 버튼 클릭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en-US" altLang="ko-KR" dirty="0"/>
              <a:t>POST </a:t>
            </a:r>
            <a:r>
              <a:rPr lang="ko-KR" altLang="en-US" dirty="0"/>
              <a:t>박스 내의 양식을 다음과 같이 작성 후 제출 버튼 클릭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다시 </a:t>
            </a:r>
            <a:r>
              <a:rPr lang="en-US" altLang="ko-KR" dirty="0"/>
              <a:t>index.html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첫 화면으로 이동 후 </a:t>
            </a:r>
            <a:r>
              <a:rPr lang="en-US" altLang="ko-KR" dirty="0"/>
              <a:t>GET </a:t>
            </a:r>
            <a:r>
              <a:rPr lang="ko-KR" altLang="en-US" dirty="0"/>
              <a:t>박스 내의 제출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E2378-BEE3-4629-9D23-89D279DA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29" y="2380176"/>
            <a:ext cx="6381750" cy="276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DA1F0-04BE-4E9B-A1BB-2E423F8C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037" y="1220269"/>
            <a:ext cx="4160520" cy="1005840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3D76A9F6-DA97-4A12-A9B0-0C550A9473F1}"/>
              </a:ext>
            </a:extLst>
          </p:cNvPr>
          <p:cNvSpPr/>
          <p:nvPr/>
        </p:nvSpPr>
        <p:spPr>
          <a:xfrm>
            <a:off x="5754976" y="1297302"/>
            <a:ext cx="144016" cy="154067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7DB8A0-B8AC-4D26-811F-8516DE347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780" y="2900046"/>
            <a:ext cx="4343400" cy="982980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46242A15-7DBA-497B-9493-1782B93FBAE1}"/>
              </a:ext>
            </a:extLst>
          </p:cNvPr>
          <p:cNvSpPr/>
          <p:nvPr/>
        </p:nvSpPr>
        <p:spPr>
          <a:xfrm>
            <a:off x="8641357" y="3391536"/>
            <a:ext cx="144016" cy="154067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9A3CFF-9004-4D5A-BD66-63FB9CA3F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637" y="3933265"/>
            <a:ext cx="5133975" cy="209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A42CE7-8D90-4211-A3ED-56F2DA912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629" y="4610696"/>
            <a:ext cx="85820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5561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21.15 </a:t>
            </a:r>
            <a:r>
              <a:rPr lang="ko-KR" altLang="en-US" dirty="0"/>
              <a:t>서버 정리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21 – Node.js </a:t>
            </a:r>
            <a:r>
              <a:rPr lang="ko-KR" altLang="en-US" dirty="0"/>
              <a:t>기본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36D93-2DB9-4CD7-B33F-1E14E02C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97" y="1205114"/>
            <a:ext cx="8145780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4581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22 </a:t>
            </a:r>
            <a:br>
              <a:rPr lang="en-US" altLang="ko-KR" b="1" dirty="0"/>
            </a:br>
            <a:r>
              <a:rPr lang="en-US" altLang="ko-KR" b="1" dirty="0" err="1"/>
              <a:t>XMLHttpRequest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0906947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ko-KR" altLang="en-US" dirty="0"/>
              <a:t>라는 객체를 사용해 </a:t>
            </a:r>
            <a:r>
              <a:rPr lang="en-US" altLang="ko-KR" dirty="0"/>
              <a:t>HTML </a:t>
            </a:r>
            <a:r>
              <a:rPr lang="ko-KR" altLang="en-US" dirty="0"/>
              <a:t>페이지에서 해당 웹 서비스에 접근해 데이터를 가져오는 방법을 학습</a:t>
            </a:r>
            <a:endParaRPr lang="en-US" altLang="ko-KR" dirty="0"/>
          </a:p>
          <a:p>
            <a:pPr lvl="3"/>
            <a:r>
              <a:rPr lang="en-US" altLang="ko-KR" dirty="0"/>
              <a:t>Client(Web</a:t>
            </a:r>
            <a:r>
              <a:rPr lang="ko-KR" altLang="en-US" dirty="0"/>
              <a:t> 브라우저</a:t>
            </a:r>
            <a:r>
              <a:rPr lang="en-US" altLang="ko-KR" dirty="0"/>
              <a:t>)</a:t>
            </a:r>
            <a:r>
              <a:rPr lang="ko-KR" altLang="en-US" dirty="0"/>
              <a:t>가 웹 서버에 접속해서 웹 페이지를 받아갈 때 서버는 </a:t>
            </a:r>
            <a:r>
              <a:rPr lang="en-US" altLang="ko-KR" dirty="0"/>
              <a:t>Client</a:t>
            </a:r>
            <a:r>
              <a:rPr lang="ko-KR" altLang="en-US" dirty="0"/>
              <a:t>가 수행해야할 코드를 전달</a:t>
            </a:r>
            <a:endParaRPr lang="en-US" altLang="ko-KR" dirty="0"/>
          </a:p>
          <a:p>
            <a:r>
              <a:rPr lang="en-US" altLang="ko-KR" dirty="0"/>
              <a:t>22.1 </a:t>
            </a:r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서버가 클라이언트에게 전달하는 </a:t>
            </a:r>
            <a:r>
              <a:rPr lang="en-US" altLang="ko-KR" dirty="0"/>
              <a:t>index.html </a:t>
            </a:r>
            <a:r>
              <a:rPr lang="ko-KR" altLang="en-US" dirty="0"/>
              <a:t>파일 분석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3"/>
            <a:r>
              <a:rPr lang="en-US" altLang="ko-KR" dirty="0"/>
              <a:t>var request = new </a:t>
            </a:r>
            <a:r>
              <a:rPr lang="en-US" altLang="ko-KR" dirty="0" err="1"/>
              <a:t>XMLHttpRequest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 err="1"/>
              <a:t>request.open</a:t>
            </a:r>
            <a:r>
              <a:rPr lang="en-US" altLang="ko-KR" dirty="0"/>
              <a:t>(&lt;</a:t>
            </a:r>
            <a:r>
              <a:rPr lang="ko-KR" altLang="en-US" dirty="0"/>
              <a:t>전송방식</a:t>
            </a:r>
            <a:r>
              <a:rPr lang="en-US" altLang="ko-KR" dirty="0"/>
              <a:t>&gt;,&lt;</a:t>
            </a:r>
            <a:r>
              <a:rPr lang="ko-KR" altLang="en-US" dirty="0"/>
              <a:t>경로</a:t>
            </a:r>
            <a:r>
              <a:rPr lang="en-US" altLang="ko-KR" dirty="0"/>
              <a:t>&gt;,&lt;</a:t>
            </a:r>
            <a:r>
              <a:rPr lang="ko-KR" altLang="en-US" dirty="0"/>
              <a:t>비동기 사용 여부</a:t>
            </a:r>
            <a:r>
              <a:rPr lang="en-US" altLang="ko-KR" dirty="0"/>
              <a:t>&gt; )</a:t>
            </a:r>
          </a:p>
          <a:p>
            <a:pPr lvl="3"/>
            <a:r>
              <a:rPr lang="en-US" altLang="ko-KR" dirty="0"/>
              <a:t>open( 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4"/>
            <a:r>
              <a:rPr lang="ko-KR" altLang="en-US" dirty="0"/>
              <a:t>첫 번째 매개 변수 </a:t>
            </a:r>
            <a:r>
              <a:rPr lang="en-US" altLang="ko-KR" dirty="0"/>
              <a:t>: GET</a:t>
            </a:r>
            <a:r>
              <a:rPr lang="ko-KR" altLang="en-US" dirty="0"/>
              <a:t>이나 </a:t>
            </a:r>
            <a:r>
              <a:rPr lang="en-US" altLang="ko-KR" dirty="0"/>
              <a:t>POST </a:t>
            </a:r>
            <a:r>
              <a:rPr lang="ko-KR" altLang="en-US" dirty="0"/>
              <a:t>같은 </a:t>
            </a:r>
            <a:r>
              <a:rPr lang="ko-KR" altLang="en-US" dirty="0">
                <a:solidFill>
                  <a:srgbClr val="FF0000"/>
                </a:solidFill>
              </a:rPr>
              <a:t>전송 방식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4"/>
            <a:r>
              <a:rPr lang="ko-KR" altLang="en-US" dirty="0"/>
              <a:t>두 번째 매개 변수 </a:t>
            </a:r>
            <a:r>
              <a:rPr lang="en-US" altLang="ko-KR" dirty="0"/>
              <a:t>: </a:t>
            </a:r>
            <a:r>
              <a:rPr lang="ko-KR" altLang="en-US" dirty="0"/>
              <a:t>요청을 수행할 위치 지정</a:t>
            </a:r>
            <a:r>
              <a:rPr lang="en-US" altLang="ko-KR" dirty="0"/>
              <a:t>(</a:t>
            </a:r>
            <a:r>
              <a:rPr lang="ko-KR" altLang="en-US" dirty="0"/>
              <a:t>요청 사항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세 번째 매개 변수 </a:t>
            </a:r>
            <a:r>
              <a:rPr lang="en-US" altLang="ko-KR" dirty="0"/>
              <a:t>: </a:t>
            </a:r>
            <a:r>
              <a:rPr lang="ko-KR" altLang="en-US" dirty="0"/>
              <a:t>동기 방식 또는 비동기 방식 지정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B5D73D-0CEC-4E15-B647-B4F8FC7D95A7}"/>
              </a:ext>
            </a:extLst>
          </p:cNvPr>
          <p:cNvSpPr/>
          <p:nvPr/>
        </p:nvSpPr>
        <p:spPr>
          <a:xfrm>
            <a:off x="5400996" y="3168079"/>
            <a:ext cx="5623335" cy="266392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전송방식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경로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비동기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사용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여부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50542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5791"/>
            <a:ext cx="10704880" cy="1745730"/>
          </a:xfrm>
        </p:spPr>
        <p:txBody>
          <a:bodyPr/>
          <a:lstStyle/>
          <a:p>
            <a:r>
              <a:rPr lang="en-US" altLang="ko-KR" dirty="0"/>
              <a:t>22.1 </a:t>
            </a:r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작업하는 폴더의 하위 폴더</a:t>
            </a:r>
            <a:r>
              <a:rPr lang="en-US" altLang="ko-KR" dirty="0"/>
              <a:t>, html</a:t>
            </a:r>
            <a:r>
              <a:rPr lang="ko-KR" altLang="en-US" dirty="0"/>
              <a:t>에 </a:t>
            </a:r>
            <a:r>
              <a:rPr lang="en-US" altLang="ko-KR" dirty="0"/>
              <a:t>index.html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서버 실행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(serverXMLHttpRequest.js)</a:t>
            </a:r>
            <a:r>
              <a:rPr lang="ko-KR" altLang="en-US" dirty="0"/>
              <a:t> 코드 작성 후 실행 </a:t>
            </a:r>
            <a:endParaRPr lang="en-US" altLang="ko-KR" dirty="0"/>
          </a:p>
          <a:p>
            <a:pPr lvl="3"/>
            <a:r>
              <a:rPr lang="en-US" altLang="ko-KR" dirty="0">
                <a:effectLst/>
                <a:latin typeface="Consolas" panose="020B0609020204030204" pitchFamily="49" charset="0"/>
              </a:rPr>
              <a:t>severReponseResponseType.js </a:t>
            </a:r>
            <a:r>
              <a:rPr lang="ko-KR" altLang="en-US" dirty="0">
                <a:effectLst/>
                <a:latin typeface="Consolas" panose="020B0609020204030204" pitchFamily="49" charset="0"/>
              </a:rPr>
              <a:t>파일 수정하여 </a:t>
            </a:r>
            <a:r>
              <a:rPr lang="en-US" altLang="ko-KR" dirty="0">
                <a:latin typeface="Consolas" panose="020B0609020204030204" pitchFamily="49" charset="0"/>
              </a:rPr>
              <a:t>serverXMLHttpRequest.js </a:t>
            </a:r>
            <a:r>
              <a:rPr lang="ko-KR" altLang="en-US" dirty="0">
                <a:latin typeface="Consolas" panose="020B0609020204030204" pitchFamily="49" charset="0"/>
              </a:rPr>
              <a:t>파일 생성</a:t>
            </a:r>
            <a:endParaRPr lang="en-US" altLang="ko-KR" dirty="0">
              <a:effectLst/>
              <a:latin typeface="Consolas" panose="020B0609020204030204" pitchFamily="49" charset="0"/>
            </a:endParaRPr>
          </a:p>
          <a:p>
            <a:pPr lvl="3"/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('html') )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결과 확인</a:t>
            </a:r>
            <a:endParaRPr lang="en-US" altLang="ko-KR" dirty="0"/>
          </a:p>
          <a:p>
            <a:pPr lvl="2"/>
            <a:r>
              <a:rPr lang="ko-KR" altLang="en-US" dirty="0"/>
              <a:t>웹 브라우저로 접속</a:t>
            </a:r>
            <a:endParaRPr lang="en-US" altLang="ko-KR" dirty="0"/>
          </a:p>
          <a:p>
            <a:pPr lvl="3"/>
            <a:r>
              <a:rPr lang="en-US" altLang="ko-KR" dirty="0"/>
              <a:t>localhost:2020</a:t>
            </a:r>
          </a:p>
          <a:p>
            <a:pPr lvl="3"/>
            <a:r>
              <a:rPr lang="ko-KR" altLang="en-US" dirty="0"/>
              <a:t>서버는 </a:t>
            </a:r>
            <a:r>
              <a:rPr lang="en-US" altLang="ko-KR" dirty="0"/>
              <a:t>index.html </a:t>
            </a:r>
            <a:r>
              <a:rPr lang="ko-KR" altLang="en-US" dirty="0"/>
              <a:t>파일을 웹 브라우저에게 전송</a:t>
            </a:r>
            <a:endParaRPr lang="en-US" altLang="ko-KR" dirty="0"/>
          </a:p>
          <a:p>
            <a:pPr lvl="2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브라우저가 수신한 웹 페이지는 </a:t>
            </a:r>
            <a:r>
              <a:rPr lang="en-US" altLang="ko-KR" dirty="0"/>
              <a:t>index.html</a:t>
            </a:r>
          </a:p>
          <a:p>
            <a:pPr lvl="3"/>
            <a:r>
              <a:rPr lang="ko-KR" altLang="en-US" dirty="0"/>
              <a:t>웹 브라우저는 위 스크립트 파일 실행</a:t>
            </a:r>
            <a:endParaRPr lang="en-US" altLang="ko-KR" dirty="0"/>
          </a:p>
          <a:p>
            <a:pPr lvl="4"/>
            <a:r>
              <a:rPr lang="en-US" altLang="ko-KR" dirty="0" err="1"/>
              <a:t>request.open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요청할 내용을 생성</a:t>
            </a:r>
            <a:endParaRPr lang="en-US" altLang="ko-KR" dirty="0"/>
          </a:p>
          <a:p>
            <a:pPr lvl="4"/>
            <a:r>
              <a:rPr lang="en-US" altLang="ko-KR" dirty="0" err="1"/>
              <a:t>request.send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요청 내용을 서버로 전송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 err="1">
                <a:sym typeface="Wingdings" panose="05000000000000000000" pitchFamily="2" charset="2"/>
              </a:rPr>
              <a:t>request.responseText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서버로부터 받은 텍스트</a:t>
            </a:r>
            <a:r>
              <a:rPr lang="en-US" altLang="ko-KR" dirty="0">
                <a:sym typeface="Wingdings" panose="05000000000000000000" pitchFamily="2" charset="2"/>
              </a:rPr>
              <a:t>(html </a:t>
            </a:r>
            <a:r>
              <a:rPr lang="ko-KR" altLang="en-US" dirty="0">
                <a:sym typeface="Wingdings" panose="05000000000000000000" pitchFamily="2" charset="2"/>
              </a:rPr>
              <a:t>문서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B5D73D-0CEC-4E15-B647-B4F8FC7D95A7}"/>
              </a:ext>
            </a:extLst>
          </p:cNvPr>
          <p:cNvSpPr/>
          <p:nvPr/>
        </p:nvSpPr>
        <p:spPr>
          <a:xfrm>
            <a:off x="6553125" y="2321521"/>
            <a:ext cx="4608512" cy="28987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89765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22.1 </a:t>
            </a:r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1.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html_</a:t>
            </a:r>
            <a:r>
              <a:rPr lang="en-US" altLang="ko-KR" dirty="0"/>
              <a:t>/index.html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이전 </a:t>
            </a:r>
            <a:r>
              <a:rPr lang="en-US" altLang="ko-KR" dirty="0"/>
              <a:t>index.html </a:t>
            </a:r>
            <a:r>
              <a:rPr lang="ko-KR" altLang="en-US" dirty="0"/>
              <a:t>파일과 비교</a:t>
            </a:r>
            <a:endParaRPr lang="en-US" altLang="ko-KR" dirty="0"/>
          </a:p>
          <a:p>
            <a:pPr lvl="2"/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document.body.innerHTML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request.responseText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결과 확인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(serverXMLHttpRequest.js)</a:t>
            </a:r>
            <a:r>
              <a:rPr lang="ko-KR" altLang="en-US" dirty="0"/>
              <a:t> 코드 변경 후 실행</a:t>
            </a:r>
            <a:endParaRPr lang="en-US" altLang="ko-KR" dirty="0"/>
          </a:p>
          <a:p>
            <a:pPr lvl="3"/>
            <a:r>
              <a:rPr lang="en-US" altLang="ko-KR" dirty="0" err="1"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 </a:t>
            </a:r>
            <a:r>
              <a:rPr lang="en-US" altLang="ko-KR" dirty="0" err="1"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('</a:t>
            </a:r>
            <a:r>
              <a:rPr lang="en-US" altLang="ko-KR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html_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') );</a:t>
            </a:r>
            <a:endParaRPr lang="en-US" altLang="ko-KR" dirty="0"/>
          </a:p>
          <a:p>
            <a:pPr lvl="2"/>
            <a:r>
              <a:rPr lang="en-US" altLang="ko-KR" dirty="0"/>
              <a:t>localhost:2020</a:t>
            </a:r>
          </a:p>
          <a:p>
            <a:pPr lvl="3"/>
            <a:r>
              <a:rPr lang="ko-KR" altLang="en-US" dirty="0"/>
              <a:t>서버는 </a:t>
            </a:r>
            <a:r>
              <a:rPr lang="en-US" altLang="ko-KR" dirty="0"/>
              <a:t>index.html </a:t>
            </a:r>
            <a:r>
              <a:rPr lang="ko-KR" altLang="en-US" dirty="0"/>
              <a:t>파일을 웹 브라우저에게 전송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브라우저가 수신한 웹 페이지는 </a:t>
            </a:r>
            <a:r>
              <a:rPr lang="en-US" altLang="ko-KR" dirty="0"/>
              <a:t>index.html</a:t>
            </a:r>
          </a:p>
          <a:p>
            <a:pPr lvl="3"/>
            <a:r>
              <a:rPr lang="ko-KR" altLang="en-US" dirty="0"/>
              <a:t>웹 브라우저는 위 스크립트 파일 실행</a:t>
            </a:r>
            <a:endParaRPr lang="en-US" altLang="ko-KR" dirty="0"/>
          </a:p>
          <a:p>
            <a:pPr lvl="4"/>
            <a:r>
              <a:rPr lang="en-US" altLang="ko-KR" dirty="0" err="1"/>
              <a:t>request.open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요청할 내용을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endParaRPr lang="en-US" altLang="ko-KR" dirty="0">
              <a:solidFill>
                <a:srgbClr val="FF0000"/>
              </a:solidFill>
            </a:endParaRPr>
          </a:p>
          <a:p>
            <a:pPr lvl="4"/>
            <a:r>
              <a:rPr lang="en-US" altLang="ko-KR" dirty="0" err="1"/>
              <a:t>request.send</a:t>
            </a:r>
            <a:r>
              <a:rPr lang="en-US" altLang="ko-KR" dirty="0"/>
              <a:t>( 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요청 내용을 서버로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전송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4"/>
            <a:r>
              <a:rPr lang="en-US" altLang="ko-KR" dirty="0" err="1">
                <a:sym typeface="Wingdings" panose="05000000000000000000" pitchFamily="2" charset="2"/>
              </a:rPr>
              <a:t>request.responseText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서버로부터 받은 텍스트</a:t>
            </a:r>
            <a:r>
              <a:rPr lang="en-US" altLang="ko-KR" dirty="0">
                <a:sym typeface="Wingdings" panose="05000000000000000000" pitchFamily="2" charset="2"/>
              </a:rPr>
              <a:t>(html </a:t>
            </a:r>
            <a:r>
              <a:rPr lang="ko-KR" altLang="en-US" dirty="0">
                <a:sym typeface="Wingdings" panose="05000000000000000000" pitchFamily="2" charset="2"/>
              </a:rPr>
              <a:t>문서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4"/>
            <a:r>
              <a:rPr lang="en-US" altLang="ko-KR" dirty="0" err="1">
                <a:sym typeface="Wingdings" panose="05000000000000000000" pitchFamily="2" charset="2"/>
              </a:rPr>
              <a:t>Document.body.innerHTML</a:t>
            </a:r>
            <a:r>
              <a:rPr lang="en-US" altLang="ko-KR" dirty="0">
                <a:sym typeface="Wingdings" panose="05000000000000000000" pitchFamily="2" charset="2"/>
              </a:rPr>
              <a:t> = </a:t>
            </a:r>
            <a:r>
              <a:rPr lang="en-US" altLang="ko-KR" dirty="0" err="1">
                <a:sym typeface="Wingdings" panose="05000000000000000000" pitchFamily="2" charset="2"/>
              </a:rPr>
              <a:t>request.responseText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914400" lvl="4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B5D73D-0CEC-4E15-B647-B4F8FC7D95A7}"/>
              </a:ext>
            </a:extLst>
          </p:cNvPr>
          <p:cNvSpPr/>
          <p:nvPr/>
        </p:nvSpPr>
        <p:spPr>
          <a:xfrm>
            <a:off x="5931795" y="2015951"/>
            <a:ext cx="5040560" cy="28987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12846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22.2 </a:t>
            </a:r>
            <a:r>
              <a:rPr lang="ko-KR" altLang="en-US" dirty="0"/>
              <a:t>동기 방식과 비동기 방식</a:t>
            </a:r>
            <a:endParaRPr lang="en-US" altLang="ko-KR" dirty="0"/>
          </a:p>
          <a:p>
            <a:pPr lvl="1"/>
            <a:r>
              <a:rPr lang="ko-KR" altLang="en-US" dirty="0"/>
              <a:t>동기 방식</a:t>
            </a:r>
            <a:endParaRPr lang="en-US" altLang="ko-KR" dirty="0"/>
          </a:p>
          <a:p>
            <a:pPr lvl="2"/>
            <a:r>
              <a:rPr lang="ko-KR" altLang="en-US" dirty="0"/>
              <a:t>데이터를 서버와 클라이언트</a:t>
            </a:r>
            <a:r>
              <a:rPr lang="en-US" altLang="ko-KR" dirty="0"/>
              <a:t>(</a:t>
            </a:r>
            <a:r>
              <a:rPr lang="ko-KR" altLang="en-US" dirty="0"/>
              <a:t>웹 브라우저</a:t>
            </a:r>
            <a:r>
              <a:rPr lang="en-US" altLang="ko-KR" dirty="0"/>
              <a:t>)</a:t>
            </a:r>
            <a:r>
              <a:rPr lang="ko-KR" altLang="en-US" dirty="0"/>
              <a:t>가 같은 속도로 연계하여 동작하는 방식</a:t>
            </a:r>
            <a:endParaRPr lang="en-US" altLang="ko-KR" dirty="0"/>
          </a:p>
          <a:p>
            <a:pPr lvl="3"/>
            <a:r>
              <a:rPr lang="ko-KR" altLang="en-US" dirty="0"/>
              <a:t>클라이언트가 서버에게 데이터를 요청하고 요청한 데이터가 도착할 때까지 기다리는 방식</a:t>
            </a:r>
            <a:endParaRPr lang="en-US" altLang="ko-KR" dirty="0"/>
          </a:p>
          <a:p>
            <a:pPr lvl="1"/>
            <a:r>
              <a:rPr lang="ko-KR" altLang="en-US" dirty="0"/>
              <a:t>비동기 방식</a:t>
            </a:r>
            <a:endParaRPr lang="en-US" altLang="ko-KR" dirty="0"/>
          </a:p>
          <a:p>
            <a:pPr lvl="3"/>
            <a:r>
              <a:rPr lang="ko-KR" altLang="en-US" dirty="0"/>
              <a:t>클라이언트가 서버에게 데이터를 요청하고 서버는 또 다른 일을 하면서 요청한 데이터가 도착하면 데이터를 처리하는 방식</a:t>
            </a:r>
            <a:endParaRPr lang="en-US" altLang="ko-KR" dirty="0"/>
          </a:p>
          <a:p>
            <a:pPr lvl="1"/>
            <a:r>
              <a:rPr lang="ko-KR" altLang="en-US" dirty="0"/>
              <a:t>동기 방식일 때 </a:t>
            </a:r>
            <a:r>
              <a:rPr lang="en-US" altLang="ko-KR" dirty="0"/>
              <a:t>send( ) </a:t>
            </a:r>
            <a:r>
              <a:rPr lang="ko-KR" altLang="en-US" dirty="0"/>
              <a:t>메서드에서 소비되는 시간 측정</a:t>
            </a:r>
            <a:endParaRPr lang="en-US" altLang="ko-KR" dirty="0"/>
          </a:p>
          <a:p>
            <a:pPr lvl="2"/>
            <a:r>
              <a:rPr lang="en-US" altLang="ko-KR" dirty="0" err="1"/>
              <a:t>request.open</a:t>
            </a:r>
            <a:r>
              <a:rPr lang="en-US" altLang="ko-KR" dirty="0"/>
              <a:t>(  , , false)</a:t>
            </a:r>
          </a:p>
          <a:p>
            <a:pPr lvl="3"/>
            <a:r>
              <a:rPr lang="ko-KR" altLang="en-US" dirty="0"/>
              <a:t>세번째 </a:t>
            </a:r>
            <a:r>
              <a:rPr lang="ko-KR" altLang="en-US" dirty="0" err="1"/>
              <a:t>파라메타가</a:t>
            </a:r>
            <a:r>
              <a:rPr lang="ko-KR" altLang="en-US" dirty="0"/>
              <a:t> </a:t>
            </a:r>
            <a:r>
              <a:rPr lang="en-US" altLang="ko-KR" dirty="0"/>
              <a:t>false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동기 방식</a:t>
            </a:r>
            <a:endParaRPr lang="en-US" altLang="ko-KR" dirty="0"/>
          </a:p>
          <a:p>
            <a:pPr lvl="3"/>
            <a:r>
              <a:rPr lang="en-US" altLang="ko-KR" dirty="0"/>
              <a:t>send(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메서드를 실행하는데 걸리는 시간은 수 </a:t>
            </a:r>
            <a:r>
              <a:rPr lang="en-US" altLang="ko-KR" dirty="0" err="1"/>
              <a:t>ms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4ms)</a:t>
            </a:r>
          </a:p>
          <a:p>
            <a:pPr lvl="3"/>
            <a:r>
              <a:rPr lang="ko-KR" altLang="en-US" dirty="0"/>
              <a:t>이 수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자바스크립트는 다음 과정으로 가지 못함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request.open</a:t>
            </a:r>
            <a:r>
              <a:rPr lang="en-US" altLang="ko-KR" dirty="0"/>
              <a:t>(  , , true)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비동기 방식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/>
              <a:t>alert( )</a:t>
            </a:r>
            <a:r>
              <a:rPr lang="ko-KR" altLang="en-US" dirty="0"/>
              <a:t>에 의해 출력되는 시간은 이전 수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보자 작음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0ms)</a:t>
            </a:r>
          </a:p>
          <a:p>
            <a:pPr lvl="1"/>
            <a:r>
              <a:rPr lang="en-US" altLang="ko-KR" dirty="0"/>
              <a:t>Test</a:t>
            </a:r>
          </a:p>
          <a:p>
            <a:pPr lvl="2"/>
            <a:r>
              <a:rPr lang="ko-KR" altLang="en-US" dirty="0"/>
              <a:t>옆 코들 참고하여 </a:t>
            </a:r>
            <a:r>
              <a:rPr lang="en-US" altLang="ko-KR" dirty="0" err="1"/>
              <a:t>html_async</a:t>
            </a:r>
            <a:r>
              <a:rPr lang="en-US" altLang="ko-KR" dirty="0"/>
              <a:t>/index.html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(serverXMLHttpRequestAsync.js)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3"/>
            <a:r>
              <a:rPr lang="en-US" altLang="ko-KR" dirty="0" err="1"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 </a:t>
            </a:r>
            <a:r>
              <a:rPr lang="en-US" altLang="ko-KR" dirty="0" err="1"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('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html_async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') );</a:t>
            </a:r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2459E3-8FA3-4607-8D06-C28ABF948582}"/>
              </a:ext>
            </a:extLst>
          </p:cNvPr>
          <p:cNvSpPr/>
          <p:nvPr/>
        </p:nvSpPr>
        <p:spPr>
          <a:xfrm>
            <a:off x="5790079" y="2880047"/>
            <a:ext cx="5040560" cy="187220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28233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22.2 </a:t>
            </a:r>
            <a:r>
              <a:rPr lang="ko-KR" altLang="en-US" dirty="0"/>
              <a:t>동기 방식과 비동기 방식</a:t>
            </a:r>
            <a:endParaRPr lang="en-US" altLang="ko-KR" dirty="0"/>
          </a:p>
          <a:p>
            <a:pPr lvl="1"/>
            <a:r>
              <a:rPr lang="en-US" altLang="ko-KR" dirty="0" err="1"/>
              <a:t>onreadystatechange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ko-KR" altLang="en-US" dirty="0"/>
              <a:t>데이터가 수신되기 시작하면 발생하는 이벤트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상태가 변할 때 </a:t>
            </a:r>
            <a:r>
              <a:rPr lang="en-US" altLang="ko-KR" dirty="0" err="1"/>
              <a:t>onreadystatechange</a:t>
            </a:r>
            <a:r>
              <a:rPr lang="en-US" altLang="ko-KR" dirty="0"/>
              <a:t> </a:t>
            </a:r>
            <a:r>
              <a:rPr lang="ko-KR" altLang="en-US" dirty="0"/>
              <a:t>이벤트가 발생하며 따라서 해당 이벤트 리스터가 호출 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readyState</a:t>
            </a:r>
            <a:r>
              <a:rPr lang="en-US" altLang="ko-KR" dirty="0"/>
              <a:t> </a:t>
            </a:r>
            <a:r>
              <a:rPr lang="ko-KR" altLang="en-US" dirty="0"/>
              <a:t>속성을 출력하는 코드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출력 값은 </a:t>
            </a:r>
            <a:r>
              <a:rPr lang="en-US" altLang="ko-KR" dirty="0" err="1"/>
              <a:t>readyState</a:t>
            </a:r>
            <a:r>
              <a:rPr lang="en-US" altLang="ko-KR" dirty="0"/>
              <a:t> </a:t>
            </a:r>
            <a:r>
              <a:rPr lang="ko-KR" altLang="en-US" dirty="0"/>
              <a:t>속성 값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1, 2, 3, 4</a:t>
            </a:r>
          </a:p>
          <a:p>
            <a:pPr lvl="2"/>
            <a:r>
              <a:rPr lang="en-US" altLang="ko-KR" dirty="0" err="1"/>
              <a:t>readyState</a:t>
            </a:r>
            <a:r>
              <a:rPr lang="ko-KR" altLang="en-US" dirty="0"/>
              <a:t> 속성 값의 의미</a:t>
            </a:r>
            <a:endParaRPr lang="en-US" altLang="ko-KR" dirty="0"/>
          </a:p>
          <a:p>
            <a:pPr lvl="3"/>
            <a:r>
              <a:rPr lang="en-US" altLang="ko-KR" dirty="0"/>
              <a:t>0 </a:t>
            </a:r>
            <a:r>
              <a:rPr lang="en-US" altLang="ko-KR" dirty="0">
                <a:sym typeface="Wingdings" panose="05000000000000000000" pitchFamily="2" charset="2"/>
              </a:rPr>
              <a:t> request</a:t>
            </a:r>
            <a:r>
              <a:rPr lang="ko-KR" altLang="en-US" dirty="0">
                <a:sym typeface="Wingdings" panose="05000000000000000000" pitchFamily="2" charset="2"/>
              </a:rPr>
              <a:t> 객체를 만들었지만 </a:t>
            </a:r>
            <a:r>
              <a:rPr lang="en-US" altLang="ko-KR" dirty="0">
                <a:sym typeface="Wingdings" panose="05000000000000000000" pitchFamily="2" charset="2"/>
              </a:rPr>
              <a:t>open( ) </a:t>
            </a:r>
            <a:r>
              <a:rPr lang="ko-KR" altLang="en-US" dirty="0">
                <a:sym typeface="Wingdings" panose="05000000000000000000" pitchFamily="2" charset="2"/>
              </a:rPr>
              <a:t>메서드로 초기화 되지 않았음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1  request </a:t>
            </a:r>
            <a:r>
              <a:rPr lang="ko-KR" altLang="en-US" dirty="0">
                <a:sym typeface="Wingdings" panose="05000000000000000000" pitchFamily="2" charset="2"/>
              </a:rPr>
              <a:t>객체를 만들었고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초기화 했지만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send( ) </a:t>
            </a:r>
            <a:r>
              <a:rPr lang="ko-KR" altLang="en-US" dirty="0">
                <a:sym typeface="Wingdings" panose="05000000000000000000" pitchFamily="2" charset="2"/>
              </a:rPr>
              <a:t>메서드가 사용되지 않음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2  send( ) </a:t>
            </a:r>
            <a:r>
              <a:rPr lang="ko-KR" altLang="en-US" dirty="0">
                <a:sym typeface="Wingdings" panose="05000000000000000000" pitchFamily="2" charset="2"/>
              </a:rPr>
              <a:t>메서드를 사용했지만 아직 데이터를 받지 못함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3  </a:t>
            </a:r>
            <a:r>
              <a:rPr lang="ko-KR" altLang="en-US" dirty="0">
                <a:sym typeface="Wingdings" panose="05000000000000000000" pitchFamily="2" charset="2"/>
              </a:rPr>
              <a:t>데이터의 일부만을 받음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4 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모든 데이터를 받음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17FED-1DE5-496E-ADED-010DCA0952EA}"/>
              </a:ext>
            </a:extLst>
          </p:cNvPr>
          <p:cNvSpPr/>
          <p:nvPr/>
        </p:nvSpPr>
        <p:spPr>
          <a:xfrm>
            <a:off x="5551724" y="2223947"/>
            <a:ext cx="5472608" cy="203227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56933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22.2 </a:t>
            </a:r>
            <a:r>
              <a:rPr lang="ko-KR" altLang="en-US" dirty="0"/>
              <a:t>동기 방식과 비동기 방식</a:t>
            </a:r>
            <a:endParaRPr lang="en-US" altLang="ko-KR" dirty="0"/>
          </a:p>
          <a:p>
            <a:pPr lvl="1"/>
            <a:r>
              <a:rPr lang="en-US" altLang="ko-KR" dirty="0" err="1"/>
              <a:t>onreadystatechange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ko-KR" altLang="en-US" dirty="0"/>
              <a:t>모든 데이터를 받았을 때 데이터를 가져오는 코드</a:t>
            </a:r>
            <a:endParaRPr lang="en-US" altLang="ko-KR" dirty="0"/>
          </a:p>
          <a:p>
            <a:pPr lvl="3"/>
            <a:r>
              <a:rPr lang="ko-KR" altLang="en-US" dirty="0"/>
              <a:t>모든 데이터를 수신했을 때</a:t>
            </a:r>
            <a:r>
              <a:rPr lang="en-US" altLang="ko-KR" dirty="0"/>
              <a:t>(</a:t>
            </a:r>
            <a:r>
              <a:rPr lang="en-US" altLang="ko-KR" dirty="0" err="1"/>
              <a:t>readyState</a:t>
            </a:r>
            <a:r>
              <a:rPr lang="ko-KR" altLang="en-US" dirty="0"/>
              <a:t> 속성값이 </a:t>
            </a:r>
            <a:r>
              <a:rPr lang="en-US" altLang="ko-KR" dirty="0"/>
              <a:t>4</a:t>
            </a:r>
            <a:r>
              <a:rPr lang="ko-KR" altLang="en-US" dirty="0"/>
              <a:t>일 때</a:t>
            </a:r>
            <a:r>
              <a:rPr lang="en-US" altLang="ko-KR" dirty="0"/>
              <a:t>) 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수신한 데이터가 올바른 데이터인지를 확인하고 </a:t>
            </a:r>
            <a:r>
              <a:rPr lang="en-US" altLang="ko-KR" dirty="0" err="1"/>
              <a:t>document.body.innerHTML</a:t>
            </a:r>
            <a:r>
              <a:rPr lang="ko-KR" altLang="en-US" dirty="0"/>
              <a:t>에 반영할 필요가 있음</a:t>
            </a:r>
            <a:endParaRPr lang="en-US" altLang="ko-KR" dirty="0"/>
          </a:p>
          <a:p>
            <a:pPr lvl="4"/>
            <a:r>
              <a:rPr lang="ko-KR" altLang="en-US" dirty="0"/>
              <a:t>따라서 위 코드를 수정</a:t>
            </a:r>
            <a:r>
              <a:rPr lang="en-US" altLang="ko-KR" dirty="0"/>
              <a:t>(</a:t>
            </a:r>
            <a:r>
              <a:rPr lang="ko-KR" altLang="en-US" dirty="0"/>
              <a:t>보완</a:t>
            </a:r>
            <a:r>
              <a:rPr lang="en-US" altLang="ko-KR" dirty="0"/>
              <a:t>)</a:t>
            </a:r>
            <a:r>
              <a:rPr lang="ko-KR" altLang="en-US" dirty="0"/>
              <a:t>할 필요가 있음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17FED-1DE5-496E-ADED-010DCA0952EA}"/>
              </a:ext>
            </a:extLst>
          </p:cNvPr>
          <p:cNvSpPr/>
          <p:nvPr/>
        </p:nvSpPr>
        <p:spPr>
          <a:xfrm>
            <a:off x="853479" y="1936538"/>
            <a:ext cx="5267598" cy="1940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C6A5C6-CBE5-4782-85F5-BB6866F0AF69}"/>
              </a:ext>
            </a:extLst>
          </p:cNvPr>
          <p:cNvSpPr/>
          <p:nvPr/>
        </p:nvSpPr>
        <p:spPr>
          <a:xfrm>
            <a:off x="6746609" y="1936538"/>
            <a:ext cx="4270502" cy="1940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F0D1518A-FF98-4797-885C-4E963D426808}"/>
              </a:ext>
            </a:extLst>
          </p:cNvPr>
          <p:cNvSpPr/>
          <p:nvPr/>
        </p:nvSpPr>
        <p:spPr>
          <a:xfrm>
            <a:off x="6121077" y="2726706"/>
            <a:ext cx="625532" cy="360040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227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</a:t>
            </a:r>
            <a:r>
              <a:rPr lang="ko-KR" altLang="en-US" dirty="0"/>
              <a:t>문자열 인덱싱을 사용하여 홀수 짝수 구분하기</a:t>
            </a:r>
            <a:endParaRPr lang="en-US" altLang="ko-KR" dirty="0"/>
          </a:p>
          <a:p>
            <a:pPr lvl="1"/>
            <a:r>
              <a:rPr lang="ko-KR" altLang="en-US" dirty="0"/>
              <a:t>아래 빈 괄호에 들어갈 적절한 코드는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DC3C86-87D5-C05F-E907-24F3C7DE80C9}"/>
              </a:ext>
            </a:extLst>
          </p:cNvPr>
          <p:cNvSpPr/>
          <p:nvPr/>
        </p:nvSpPr>
        <p:spPr>
          <a:xfrm>
            <a:off x="895536" y="1451014"/>
            <a:ext cx="9721080" cy="273233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정수 입력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       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짝수입니다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8759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22.2 </a:t>
            </a:r>
            <a:r>
              <a:rPr lang="ko-KR" altLang="en-US" dirty="0"/>
              <a:t>동기 방식과 비동기 방식</a:t>
            </a:r>
            <a:endParaRPr lang="en-US" altLang="ko-KR" dirty="0"/>
          </a:p>
          <a:p>
            <a:pPr lvl="1"/>
            <a:r>
              <a:rPr lang="en-US" altLang="ko-KR" dirty="0" err="1"/>
              <a:t>onreadystatechange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status </a:t>
            </a:r>
            <a:r>
              <a:rPr lang="ko-KR" altLang="en-US" dirty="0"/>
              <a:t>속성이 </a:t>
            </a:r>
            <a:r>
              <a:rPr lang="en-US" altLang="ko-KR" dirty="0"/>
              <a:t>200</a:t>
            </a:r>
            <a:r>
              <a:rPr lang="ko-KR" altLang="en-US" dirty="0"/>
              <a:t>이고 모든 데이터가 다 수신 되었을 때 데이터를 가져오는 코드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status </a:t>
            </a:r>
            <a:r>
              <a:rPr lang="ko-KR" altLang="en-US" dirty="0"/>
              <a:t>속성 값의 의미</a:t>
            </a:r>
            <a:endParaRPr lang="en-US" altLang="ko-KR" dirty="0"/>
          </a:p>
          <a:p>
            <a:pPr lvl="3"/>
            <a:r>
              <a:rPr lang="en-US" altLang="ko-KR" dirty="0"/>
              <a:t>1xx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처리 중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100 Continue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2xx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성공</a:t>
            </a:r>
            <a:r>
              <a:rPr lang="en-US" altLang="ko-KR" dirty="0">
                <a:sym typeface="Wingdings" panose="05000000000000000000" pitchFamily="2" charset="2"/>
              </a:rPr>
              <a:t>	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200 OK		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3xx  </a:t>
            </a:r>
            <a:r>
              <a:rPr lang="ko-KR" altLang="en-US" dirty="0" err="1">
                <a:sym typeface="Wingdings" panose="05000000000000000000" pitchFamily="2" charset="2"/>
              </a:rPr>
              <a:t>리다이렉트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300 Multiple Choice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4xx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클라이언트 오류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400 Bad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Request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5xx  </a:t>
            </a:r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오류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500 Internal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Server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Error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17FED-1DE5-496E-ADED-010DCA0952EA}"/>
              </a:ext>
            </a:extLst>
          </p:cNvPr>
          <p:cNvSpPr/>
          <p:nvPr/>
        </p:nvSpPr>
        <p:spPr>
          <a:xfrm>
            <a:off x="3240757" y="1655911"/>
            <a:ext cx="5904656" cy="1940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59789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22.2 </a:t>
            </a:r>
            <a:r>
              <a:rPr lang="ko-KR" altLang="en-US" dirty="0"/>
              <a:t>동기 방식과 비동기 방식</a:t>
            </a:r>
            <a:endParaRPr lang="en-US" altLang="ko-KR" dirty="0"/>
          </a:p>
          <a:p>
            <a:pPr lvl="1"/>
            <a:r>
              <a:rPr lang="en-US" altLang="ko-KR" dirty="0" err="1"/>
              <a:t>onreadystatechange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status </a:t>
            </a:r>
            <a:r>
              <a:rPr lang="ko-KR" altLang="en-US" dirty="0"/>
              <a:t>속성이 </a:t>
            </a:r>
            <a:r>
              <a:rPr lang="en-US" altLang="ko-KR" dirty="0"/>
              <a:t>200</a:t>
            </a:r>
            <a:r>
              <a:rPr lang="ko-KR" altLang="en-US" dirty="0"/>
              <a:t>이고 모든 데이터가 다 수신 되었을 때 데이터를 가져오는 코드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/>
              <a:t>status </a:t>
            </a:r>
            <a:r>
              <a:rPr lang="ko-KR" altLang="en-US" dirty="0"/>
              <a:t>속성 값의 의미</a:t>
            </a:r>
            <a:endParaRPr lang="en-US" altLang="ko-KR" dirty="0"/>
          </a:p>
          <a:p>
            <a:pPr lvl="3"/>
            <a:r>
              <a:rPr lang="en-US" altLang="ko-KR" dirty="0"/>
              <a:t>1xx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처리 중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100 Continue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2xx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성공</a:t>
            </a:r>
            <a:r>
              <a:rPr lang="en-US" altLang="ko-KR" dirty="0">
                <a:sym typeface="Wingdings" panose="05000000000000000000" pitchFamily="2" charset="2"/>
              </a:rPr>
              <a:t>	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200 OK		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3xx  </a:t>
            </a:r>
            <a:r>
              <a:rPr lang="ko-KR" altLang="en-US" dirty="0" err="1">
                <a:sym typeface="Wingdings" panose="05000000000000000000" pitchFamily="2" charset="2"/>
              </a:rPr>
              <a:t>리다이렉트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300 Multiple Choice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4xx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클라이언트 오류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400 Bad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Request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5xx  </a:t>
            </a:r>
            <a:r>
              <a:rPr lang="ko-KR" altLang="en-US" dirty="0">
                <a:sym typeface="Wingdings" panose="05000000000000000000" pitchFamily="2" charset="2"/>
              </a:rPr>
              <a:t>서버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오류</a:t>
            </a:r>
            <a:r>
              <a:rPr lang="en-US" altLang="ko-KR" dirty="0">
                <a:sym typeface="Wingdings" panose="05000000000000000000" pitchFamily="2" charset="2"/>
              </a:rPr>
              <a:t>		</a:t>
            </a:r>
            <a:r>
              <a:rPr lang="ko-KR" altLang="en-US" dirty="0">
                <a:sym typeface="Wingdings" panose="05000000000000000000" pitchFamily="2" charset="2"/>
              </a:rPr>
              <a:t>예</a:t>
            </a:r>
            <a:r>
              <a:rPr lang="en-US" altLang="ko-KR" dirty="0">
                <a:sym typeface="Wingdings" panose="05000000000000000000" pitchFamily="2" charset="2"/>
              </a:rPr>
              <a:t>, 500 Internal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Server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Error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A17FED-1DE5-496E-ADED-010DCA0952EA}"/>
              </a:ext>
            </a:extLst>
          </p:cNvPr>
          <p:cNvSpPr/>
          <p:nvPr/>
        </p:nvSpPr>
        <p:spPr>
          <a:xfrm>
            <a:off x="3240757" y="1655911"/>
            <a:ext cx="5904656" cy="1940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'/data.html'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3439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22.3 </a:t>
            </a:r>
            <a:r>
              <a:rPr lang="ko-KR" altLang="en-US" dirty="0"/>
              <a:t>데이터 요청과 조작</a:t>
            </a:r>
            <a:endParaRPr lang="en-US" altLang="ko-KR" dirty="0"/>
          </a:p>
          <a:p>
            <a:pPr lvl="1"/>
            <a:r>
              <a:rPr lang="en-US" altLang="ko-KR" dirty="0"/>
              <a:t>22.3.1 JSON </a:t>
            </a:r>
            <a:r>
              <a:rPr lang="ko-KR" altLang="en-US" dirty="0"/>
              <a:t>요청과 조작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객체로 </a:t>
            </a:r>
            <a:r>
              <a:rPr lang="en-US" altLang="ko-KR" dirty="0"/>
              <a:t>Ajax </a:t>
            </a:r>
            <a:r>
              <a:rPr lang="ko-KR" altLang="en-US" dirty="0"/>
              <a:t>요청을 수행하여 받은 </a:t>
            </a:r>
            <a:r>
              <a:rPr lang="en-US" altLang="ko-KR" dirty="0"/>
              <a:t>JSON</a:t>
            </a:r>
            <a:r>
              <a:rPr lang="ko-KR" altLang="en-US" dirty="0"/>
              <a:t> 형태의 자료를 자바스크립트 객체로 변환하기</a:t>
            </a:r>
            <a:endParaRPr lang="en-US" altLang="ko-KR" dirty="0"/>
          </a:p>
          <a:p>
            <a:pPr lvl="3"/>
            <a:r>
              <a:rPr lang="en-US" altLang="ko-KR" dirty="0"/>
              <a:t>eval( ) </a:t>
            </a:r>
            <a:r>
              <a:rPr lang="ko-KR" altLang="en-US" dirty="0"/>
              <a:t>함수로 자바스크립트 객체로 변환할 수 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문자열을 자바스크립트 객체로 변환하는 코드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responseText</a:t>
            </a:r>
            <a:r>
              <a:rPr lang="en-US" altLang="ko-KR" dirty="0"/>
              <a:t> </a:t>
            </a:r>
            <a:r>
              <a:rPr lang="ko-KR" altLang="en-US" dirty="0"/>
              <a:t>속성을 </a:t>
            </a:r>
            <a:r>
              <a:rPr lang="en-US" altLang="ko-KR" dirty="0"/>
              <a:t>eval( ) </a:t>
            </a:r>
            <a:r>
              <a:rPr lang="ko-KR" altLang="en-US" dirty="0"/>
              <a:t>함수의 매개 변수로 직접 넣지 않고 괄호로 감싸서 넣었음</a:t>
            </a:r>
            <a:r>
              <a:rPr lang="en-US" altLang="ko-KR" dirty="0"/>
              <a:t>. </a:t>
            </a:r>
            <a:r>
              <a:rPr lang="ko-KR" altLang="en-US" dirty="0"/>
              <a:t>배열 형태의 </a:t>
            </a:r>
            <a:r>
              <a:rPr lang="en-US" altLang="ko-KR" dirty="0"/>
              <a:t>JSON</a:t>
            </a:r>
            <a:r>
              <a:rPr lang="ko-KR" altLang="en-US" dirty="0"/>
              <a:t>을 </a:t>
            </a:r>
            <a:r>
              <a:rPr lang="en-US" altLang="ko-KR" dirty="0"/>
              <a:t>eval( )</a:t>
            </a:r>
            <a:r>
              <a:rPr lang="ko-KR" altLang="en-US" dirty="0"/>
              <a:t> 함수의 매개변수로 넘길 때 가끔 발생하는 문제를 막기 위함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7AED0-957E-40C4-8A58-F1C37BD84983}"/>
              </a:ext>
            </a:extLst>
          </p:cNvPr>
          <p:cNvSpPr/>
          <p:nvPr/>
        </p:nvSpPr>
        <p:spPr>
          <a:xfrm>
            <a:off x="2808709" y="2162752"/>
            <a:ext cx="5904656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')'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5064317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22.3 </a:t>
            </a:r>
            <a:r>
              <a:rPr lang="ko-KR" altLang="en-US" dirty="0"/>
              <a:t>데이터 요청과 조작</a:t>
            </a:r>
            <a:endParaRPr lang="en-US" altLang="ko-KR" dirty="0"/>
          </a:p>
          <a:p>
            <a:pPr lvl="1"/>
            <a:r>
              <a:rPr lang="en-US" altLang="ko-KR" dirty="0"/>
              <a:t>22.3.1 JSON </a:t>
            </a:r>
            <a:r>
              <a:rPr lang="ko-KR" altLang="en-US" dirty="0"/>
              <a:t>요청과 조작</a:t>
            </a:r>
            <a:endParaRPr lang="en-US" altLang="ko-KR" dirty="0"/>
          </a:p>
          <a:p>
            <a:pPr lvl="2"/>
            <a:r>
              <a:rPr lang="en-US" altLang="ko-KR" dirty="0" err="1"/>
              <a:t>XMLHttpRequest</a:t>
            </a:r>
            <a:r>
              <a:rPr lang="en-US" altLang="ko-KR" dirty="0"/>
              <a:t> </a:t>
            </a:r>
            <a:r>
              <a:rPr lang="ko-KR" altLang="en-US" dirty="0"/>
              <a:t>객체로 </a:t>
            </a:r>
            <a:r>
              <a:rPr lang="en-US" altLang="ko-KR" dirty="0"/>
              <a:t>Ajax </a:t>
            </a:r>
            <a:r>
              <a:rPr lang="ko-KR" altLang="en-US" dirty="0"/>
              <a:t>요청을 수행하여 받은 </a:t>
            </a:r>
            <a:r>
              <a:rPr lang="en-US" altLang="ko-KR" dirty="0"/>
              <a:t>JSON</a:t>
            </a:r>
            <a:r>
              <a:rPr lang="ko-KR" altLang="en-US" dirty="0"/>
              <a:t> 형태의 자료를 자바스크립트 객체로 변환하기</a:t>
            </a:r>
            <a:endParaRPr lang="en-US" altLang="ko-KR" dirty="0"/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조작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//(2)</a:t>
            </a:r>
            <a:r>
              <a:rPr lang="ko-KR" altLang="en-US" dirty="0"/>
              <a:t>와 같이 코딩해도 되나 인터넷 익스플로러 구버전에서는 사용할 수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7AED0-957E-40C4-8A58-F1C37BD84983}"/>
              </a:ext>
            </a:extLst>
          </p:cNvPr>
          <p:cNvSpPr/>
          <p:nvPr/>
        </p:nvSpPr>
        <p:spPr>
          <a:xfrm>
            <a:off x="2304653" y="1871936"/>
            <a:ext cx="6696744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’)’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 //(1)</a:t>
            </a:r>
          </a:p>
          <a:p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        //var json = 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request.responseText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      //(2)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'&lt;h1&gt;'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'&lt;/h1&gt;'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data.json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66255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22.4 </a:t>
            </a:r>
            <a:r>
              <a:rPr lang="ko-KR" altLang="en-US" dirty="0"/>
              <a:t>데이터 요청 방식</a:t>
            </a:r>
            <a:endParaRPr lang="en-US" altLang="ko-KR" dirty="0"/>
          </a:p>
          <a:p>
            <a:pPr lvl="2"/>
            <a:r>
              <a:rPr lang="en-US" altLang="ko-KR" dirty="0"/>
              <a:t>GET, POST, PUT, DELETE </a:t>
            </a:r>
            <a:r>
              <a:rPr lang="ko-KR" altLang="en-US" dirty="0"/>
              <a:t>방식으로 요청하는 방법에 대해 살펴 보자</a:t>
            </a:r>
            <a:r>
              <a:rPr lang="en-US" altLang="ko-KR" dirty="0"/>
              <a:t>. (</a:t>
            </a:r>
            <a:r>
              <a:rPr lang="en-US" altLang="ko-KR" dirty="0" err="1"/>
              <a:t>html_async</a:t>
            </a:r>
            <a:r>
              <a:rPr lang="en-US" altLang="ko-KR" dirty="0"/>
              <a:t>/index.html)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550795" y="1223863"/>
            <a:ext cx="7154458" cy="475252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"disabled"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E9A249-0DDD-4366-B285-9A56923F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17" y="2323879"/>
            <a:ext cx="282702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08582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22.4 </a:t>
            </a:r>
            <a:r>
              <a:rPr lang="ko-KR" altLang="en-US" dirty="0"/>
              <a:t>데이터 요청 방식</a:t>
            </a:r>
            <a:endParaRPr lang="en-US" altLang="ko-KR" dirty="0"/>
          </a:p>
          <a:p>
            <a:pPr lvl="1"/>
            <a:r>
              <a:rPr lang="en-US" altLang="ko-KR" dirty="0"/>
              <a:t>22.4.1 GET </a:t>
            </a:r>
            <a:r>
              <a:rPr lang="ko-KR" altLang="en-US" dirty="0"/>
              <a:t>요청</a:t>
            </a:r>
            <a:endParaRPr lang="en-US" altLang="ko-KR" dirty="0"/>
          </a:p>
          <a:p>
            <a:pPr lvl="2"/>
            <a:r>
              <a:rPr lang="en-US" altLang="ko-KR" dirty="0"/>
              <a:t>Server </a:t>
            </a:r>
            <a:r>
              <a:rPr lang="ko-KR" altLang="en-US" dirty="0"/>
              <a:t>코드</a:t>
            </a:r>
            <a:r>
              <a:rPr lang="en-US" altLang="ko-KR" dirty="0"/>
              <a:t>(serverGETResponse.js)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3"/>
            <a:r>
              <a:rPr lang="en-US" altLang="ko-KR" dirty="0" err="1"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 </a:t>
            </a:r>
            <a:r>
              <a:rPr lang="en-US" altLang="ko-KR" dirty="0" err="1"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('</a:t>
            </a:r>
            <a:r>
              <a:rPr lang="en-US" altLang="ko-KR" dirty="0" err="1">
                <a:effectLst/>
                <a:latin typeface="Consolas" panose="020B0609020204030204" pitchFamily="49" charset="0"/>
              </a:rPr>
              <a:t>html_async</a:t>
            </a:r>
            <a:r>
              <a:rPr lang="en-US" altLang="ko-KR" dirty="0">
                <a:effectLst/>
                <a:latin typeface="Consolas" panose="020B0609020204030204" pitchFamily="49" charset="0"/>
              </a:rPr>
              <a:t>') )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22 – </a:t>
            </a:r>
            <a:r>
              <a:rPr lang="en-US" altLang="ko-KR" dirty="0" err="1"/>
              <a:t>XMLHttpRequest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990825" y="2284139"/>
            <a:ext cx="6696744" cy="225356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//Ajax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 수행합니다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lvl="1"/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lvl="1"/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   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'output'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'/products',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ture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0FC469-D7C8-44FA-A981-FB9E1FD9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84" y="2284139"/>
            <a:ext cx="2819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10830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Node.js </a:t>
            </a:r>
            <a:r>
              <a:rPr lang="en-US" altLang="ko-KR" dirty="0">
                <a:sym typeface="Wingdings" panose="05000000000000000000" pitchFamily="2" charset="2"/>
              </a:rPr>
              <a:t> Python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3126133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r>
              <a:rPr lang="ko-KR" altLang="en-US" dirty="0"/>
              <a:t>터미널 창에서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738519" y="1365676"/>
            <a:ext cx="6766283" cy="172086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Exampl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 1/Python/HelloWorld.py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World!'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'__main__'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main()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109" y="3874069"/>
            <a:ext cx="676369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42232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r>
              <a:rPr lang="ko-KR" altLang="en-US" dirty="0"/>
              <a:t>터미널 창에서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738519" y="1223863"/>
            <a:ext cx="6766283" cy="209043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1/app.js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 from Python code: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74" y="4132204"/>
            <a:ext cx="6763694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0380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792485" y="1384761"/>
            <a:ext cx="6766283" cy="209043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1/app.js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 from Python code: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3744813" y="3236590"/>
            <a:ext cx="6766283" cy="187570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 from Python code: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78369" y="4295040"/>
            <a:ext cx="5040560" cy="64807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61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% </a:t>
            </a:r>
            <a:r>
              <a:rPr lang="ko-KR" altLang="en-US" dirty="0"/>
              <a:t>연산자를 사용하여 홀수 짝수 구분하기</a:t>
            </a:r>
            <a:endParaRPr lang="en-US" altLang="ko-KR" dirty="0"/>
          </a:p>
          <a:p>
            <a:pPr lvl="1"/>
            <a:r>
              <a:rPr lang="ko-KR" altLang="en-US" dirty="0"/>
              <a:t>아래 빈 괄호에 들어갈 적절한 코드는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DC3C86-87D5-C05F-E907-24F3C7DE80C9}"/>
              </a:ext>
            </a:extLst>
          </p:cNvPr>
          <p:cNvSpPr/>
          <p:nvPr/>
        </p:nvSpPr>
        <p:spPr>
          <a:xfrm>
            <a:off x="895536" y="1451014"/>
            <a:ext cx="9721080" cy="273233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정수 입력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       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짝수입니다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564348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child_process</a:t>
            </a:r>
            <a:r>
              <a:rPr lang="en-US" altLang="ko-KR" dirty="0"/>
              <a:t>’ </a:t>
            </a:r>
            <a:r>
              <a:rPr lang="ko-KR" altLang="en-US" dirty="0"/>
              <a:t>모듈 사용</a:t>
            </a:r>
            <a:endParaRPr lang="en-US" altLang="ko-KR" dirty="0"/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endParaRPr lang="en-US" altLang="ko-KR" b="0" dirty="0">
              <a:solidFill>
                <a:srgbClr val="DCDCAA"/>
              </a:solidFill>
              <a:latin typeface="Consolas" panose="020B0609020204030204" pitchFamily="49" charset="0"/>
              <a:ea typeface="돋움"/>
            </a:endParaRPr>
          </a:p>
          <a:p>
            <a:pPr lvl="2"/>
            <a:r>
              <a:rPr lang="en-US" altLang="ko-KR" b="0" dirty="0">
                <a:solidFill>
                  <a:srgbClr val="DCDCAA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spawn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'python'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,[</a:t>
            </a:r>
            <a:r>
              <a:rPr lang="en-US" altLang="ko-KR" b="0" dirty="0">
                <a:solidFill>
                  <a:srgbClr val="CE9178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'./python/helloWorld.py'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])</a:t>
            </a:r>
          </a:p>
          <a:p>
            <a:pPr lvl="3"/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‘python’ : python 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인터프리터를 실행 시킴</a:t>
            </a:r>
            <a:endParaRPr lang="en-US" altLang="ko-KR" b="0" dirty="0">
              <a:solidFill>
                <a:srgbClr val="CCCCCC"/>
              </a:solidFill>
              <a:effectLst>
                <a:glow rad="127000">
                  <a:schemeClr val="tx1"/>
                </a:glow>
              </a:effectLst>
              <a:latin typeface="Consolas" panose="020B0609020204030204" pitchFamily="49" charset="0"/>
              <a:ea typeface="돋움"/>
            </a:endParaRPr>
          </a:p>
          <a:p>
            <a:pPr lvl="3"/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JavaScript(Node.js)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에서 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‘[]’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 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: 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배열을 의미</a:t>
            </a:r>
            <a:endParaRPr lang="en-US" altLang="ko-KR" b="0" dirty="0">
              <a:solidFill>
                <a:srgbClr val="CCCCCC"/>
              </a:solidFill>
              <a:effectLst>
                <a:glow rad="127000">
                  <a:schemeClr val="tx1"/>
                </a:glow>
              </a:effectLst>
              <a:latin typeface="Consolas" panose="020B0609020204030204" pitchFamily="49" charset="0"/>
              <a:ea typeface="돋움"/>
            </a:endParaRPr>
          </a:p>
          <a:p>
            <a:pPr lvl="4"/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'./python/helloWorld.py'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]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는 요소가 하나 인 배열</a:t>
            </a:r>
            <a:endParaRPr lang="en-US" altLang="ko-KR" b="0" dirty="0">
              <a:solidFill>
                <a:srgbClr val="CCCCCC"/>
              </a:solidFill>
              <a:effectLst>
                <a:glow rad="127000">
                  <a:schemeClr val="tx1"/>
                </a:glow>
              </a:effectLst>
              <a:latin typeface="Consolas" panose="020B0609020204030204" pitchFamily="49" charset="0"/>
              <a:ea typeface="돋움"/>
            </a:endParaRPr>
          </a:p>
          <a:p>
            <a:pPr lvl="3"/>
            <a:r>
              <a:rPr lang="en-US" altLang="ko-KR" b="0" dirty="0">
                <a:solidFill>
                  <a:srgbClr val="DCDCAA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spawn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()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에 전달한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＇python＇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,[</a:t>
            </a:r>
            <a:r>
              <a:rPr lang="en-US" altLang="ko-KR" b="0" dirty="0">
                <a:solidFill>
                  <a:srgbClr val="CE9178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＇./python/helloWorld.py＇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]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은 다음과 같이 해석됨</a:t>
            </a:r>
            <a:endParaRPr lang="en-US" altLang="ko-KR" b="0" dirty="0">
              <a:solidFill>
                <a:srgbClr val="CCCCCC"/>
              </a:solidFill>
              <a:effectLst>
                <a:glow rad="127000">
                  <a:schemeClr val="tx1"/>
                </a:glow>
              </a:effectLst>
              <a:latin typeface="Consolas" panose="020B0609020204030204" pitchFamily="49" charset="0"/>
              <a:ea typeface="돋움"/>
            </a:endParaRPr>
          </a:p>
          <a:p>
            <a:pPr lvl="4"/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&gt; python ./python/helloWorld.py</a:t>
            </a:r>
          </a:p>
          <a:p>
            <a:pPr lvl="5"/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“</a:t>
            </a:r>
            <a:r>
              <a:rPr lang="ko-KR" altLang="en-US" b="0" dirty="0" err="1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파이썬으로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 현재 폴더 아래 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python 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폴더 내에 있는 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helloWorld.py</a:t>
            </a:r>
            <a:r>
              <a:rPr lang="ko-KR" altLang="en-US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를 실행시켜라</a:t>
            </a:r>
            <a:r>
              <a:rPr lang="en-US" altLang="ko-KR" b="0" dirty="0">
                <a:solidFill>
                  <a:srgbClr val="CCCCCC"/>
                </a:solidFill>
                <a:effectLst>
                  <a:glow rad="127000">
                    <a:schemeClr val="tx1"/>
                  </a:glow>
                </a:effectLst>
                <a:latin typeface="Consolas" panose="020B0609020204030204" pitchFamily="49" charset="0"/>
                <a:ea typeface="돋움"/>
              </a:rPr>
              <a:t>＂</a:t>
            </a:r>
            <a:endParaRPr lang="en-US" altLang="ko-KR" dirty="0">
              <a:effectLst>
                <a:glow rad="127000">
                  <a:schemeClr val="tx1"/>
                </a:glow>
              </a:effectLst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3456781" y="1180892"/>
            <a:ext cx="5889708" cy="209043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1/app.js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 from Python code: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11849635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742334" y="1325675"/>
            <a:ext cx="10281997" cy="321055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2/python/helloWorld.py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argparse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parser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argparse.ArgumentParser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'Test function for passing arguments'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parser.parse_args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World!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ko-KR" sz="14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your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age is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.format(args.name,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args.age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'__main__'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main()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76235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2"/>
            <a:r>
              <a:rPr lang="ko-KR" altLang="en-US" dirty="0"/>
              <a:t>매개 변수 이름 </a:t>
            </a:r>
            <a:r>
              <a:rPr lang="en-US" altLang="ko-KR" dirty="0"/>
              <a:t>: name, age</a:t>
            </a:r>
          </a:p>
          <a:p>
            <a:pPr lvl="2"/>
            <a:r>
              <a:rPr lang="ko-KR" altLang="en-US" dirty="0"/>
              <a:t>각 매개 변수의 기본 값</a:t>
            </a:r>
            <a:r>
              <a:rPr lang="en-US" altLang="ko-KR" dirty="0"/>
              <a:t>(default) </a:t>
            </a:r>
          </a:p>
          <a:p>
            <a:pPr lvl="3"/>
            <a:r>
              <a:rPr lang="en-US" altLang="ko-KR" dirty="0"/>
              <a:t>name = ‘Sung-</a:t>
            </a:r>
            <a:r>
              <a:rPr lang="en-US" altLang="ko-KR" dirty="0" err="1"/>
              <a:t>pil</a:t>
            </a:r>
            <a:r>
              <a:rPr lang="en-US" altLang="ko-KR" dirty="0"/>
              <a:t>, Kim’</a:t>
            </a:r>
          </a:p>
          <a:p>
            <a:pPr lvl="3"/>
            <a:r>
              <a:rPr lang="en-US" altLang="ko-KR" dirty="0"/>
              <a:t>age = 48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738075" lvl="3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터미널 창에서 </a:t>
            </a:r>
            <a:r>
              <a:rPr lang="en-US" altLang="ko-KR" dirty="0"/>
              <a:t>Python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두 매개 변수 </a:t>
            </a:r>
            <a:r>
              <a:rPr lang="en-US" altLang="ko-KR" dirty="0"/>
              <a:t>name, age </a:t>
            </a:r>
            <a:r>
              <a:rPr lang="ko-KR" altLang="en-US" dirty="0"/>
              <a:t>모두 기본값이 할당됨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742335" y="2445225"/>
            <a:ext cx="10281997" cy="7920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0" y="3677740"/>
            <a:ext cx="4553585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8926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ko-KR" altLang="en-US" dirty="0"/>
              <a:t>함수 설명 </a:t>
            </a:r>
            <a:r>
              <a:rPr lang="en-US" altLang="ko-KR" dirty="0"/>
              <a:t>– description</a:t>
            </a:r>
          </a:p>
          <a:p>
            <a:pPr lvl="1"/>
            <a:r>
              <a:rPr lang="ko-KR" altLang="en-US" dirty="0"/>
              <a:t>매개 변수 설명 </a:t>
            </a:r>
            <a:r>
              <a:rPr lang="en-US" altLang="ko-KR" dirty="0"/>
              <a:t>– help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터미널 창에서 </a:t>
            </a:r>
            <a:r>
              <a:rPr lang="en-US" altLang="ko-KR" dirty="0"/>
              <a:t>Python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 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89283" y="1655911"/>
            <a:ext cx="10281997" cy="7920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  parser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argparse.ArgumentParser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'Test function for passing arguments'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45" y="3240087"/>
            <a:ext cx="490606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0943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ko-KR" altLang="en-US" dirty="0"/>
              <a:t>함수 설명 </a:t>
            </a:r>
            <a:r>
              <a:rPr lang="en-US" altLang="ko-KR" dirty="0"/>
              <a:t>– description</a:t>
            </a:r>
          </a:p>
          <a:p>
            <a:pPr lvl="1"/>
            <a:r>
              <a:rPr lang="ko-KR" altLang="en-US" dirty="0"/>
              <a:t>매개 변수 설명 </a:t>
            </a:r>
            <a:r>
              <a:rPr lang="en-US" altLang="ko-KR" dirty="0"/>
              <a:t>– help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터미널 창에서 </a:t>
            </a:r>
            <a:r>
              <a:rPr lang="en-US" altLang="ko-KR" dirty="0"/>
              <a:t>Python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r>
              <a:rPr lang="en-US" altLang="ko-KR" dirty="0"/>
              <a:t>&gt; python  helloWorld.py --name ship --age 48</a:t>
            </a:r>
          </a:p>
          <a:p>
            <a:pPr lvl="3"/>
            <a:r>
              <a:rPr lang="en-US" altLang="ko-KR" dirty="0"/>
              <a:t>‘--’</a:t>
            </a:r>
            <a:r>
              <a:rPr lang="ko-KR" altLang="en-US" dirty="0"/>
              <a:t>는 </a:t>
            </a:r>
            <a:r>
              <a:rPr lang="ko-KR" altLang="en-US" dirty="0" err="1"/>
              <a:t>대쉬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 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89283" y="1655911"/>
            <a:ext cx="10281997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  parser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argparse.ArgumentParser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'Test function for passing arguments'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required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help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'your 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parser.parse_args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pPr lvl="0"/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pPr lvl="0"/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'Hello World!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</a:t>
            </a:r>
            <a:r>
              <a:rPr lang="en-US" altLang="ko-KR" sz="1400" dirty="0" err="1">
                <a:solidFill>
                  <a:srgbClr val="D7BA7D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your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age is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.format(args.name, 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args.age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72" y="4506813"/>
            <a:ext cx="616353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0329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r>
              <a:rPr lang="ko-KR" altLang="en-US" dirty="0"/>
              <a:t>터미널 창에서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936501" y="1328167"/>
            <a:ext cx="9721080" cy="21602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2/app.js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'ship'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'48'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22461983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 실행</a:t>
            </a:r>
            <a:endParaRPr lang="en-US" altLang="ko-KR" dirty="0"/>
          </a:p>
          <a:p>
            <a:pPr lvl="2"/>
            <a:r>
              <a:rPr lang="ko-KR" altLang="en-US" dirty="0"/>
              <a:t>터미널 창에서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- 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936501" y="1367879"/>
            <a:ext cx="9721080" cy="277601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2/app.js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'./python/helloWorld.py'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'ship'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'48'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entries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: %o'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99655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209388" y="1310773"/>
            <a:ext cx="6818903" cy="365750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3/python/param_json.py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argparse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argparse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ArgumentParser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parse_args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.json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'__main__'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28207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1644787" y="1367879"/>
            <a:ext cx="8232499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3/app.js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Node.js(JavaScript)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에서 객체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(object)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'ship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(object)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JSON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형태의 문자열로 변경 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즉 객체를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JSON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으로 변경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stringify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{"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name":"ship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", "age":48}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'./python/param_json.py'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896912964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를 요소로 하는 배열을 전달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III-1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4392013" y="719807"/>
            <a:ext cx="6579267" cy="51083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3/app1.js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child_process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'ship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'boy'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'girl'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'Kim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 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'boy'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'girl'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(object)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JSON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형태의 문자열로 변경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즉 객체를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JSON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으로 변경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stringify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    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spawn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	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'./python/param_json1.py'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)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python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stdout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195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&amp; </a:t>
            </a:r>
            <a:r>
              <a:rPr lang="ko-KR" altLang="en-US" dirty="0"/>
              <a:t>연산자를 사용하여 홀수 짝수 구분하기</a:t>
            </a:r>
            <a:endParaRPr lang="en-US" altLang="ko-KR" dirty="0"/>
          </a:p>
          <a:p>
            <a:pPr lvl="1"/>
            <a:r>
              <a:rPr lang="ko-KR" altLang="en-US" dirty="0"/>
              <a:t>아래 빈 괄호에 들어갈 적절한 코드는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DC3C86-87D5-C05F-E907-24F3C7DE80C9}"/>
              </a:ext>
            </a:extLst>
          </p:cNvPr>
          <p:cNvSpPr/>
          <p:nvPr/>
        </p:nvSpPr>
        <p:spPr>
          <a:xfrm>
            <a:off x="895536" y="1451014"/>
            <a:ext cx="9721080" cy="273233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정수 입력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     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짝수입니다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62055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코드가 매개</a:t>
            </a:r>
            <a:r>
              <a:rPr lang="en-US" altLang="ko-KR" dirty="0"/>
              <a:t> </a:t>
            </a:r>
            <a:r>
              <a:rPr lang="ko-KR" altLang="en-US" dirty="0"/>
              <a:t>변수가 있는 </a:t>
            </a:r>
            <a:r>
              <a:rPr lang="en-US" altLang="ko-KR" dirty="0"/>
              <a:t>Python </a:t>
            </a:r>
            <a:r>
              <a:rPr lang="ko-KR" altLang="en-US" dirty="0"/>
              <a:t>코드 호출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r>
              <a:rPr lang="ko-KR" altLang="en-US" dirty="0" err="1"/>
              <a:t>변수들를</a:t>
            </a:r>
            <a:r>
              <a:rPr lang="ko-KR" altLang="en-US" dirty="0"/>
              <a:t> </a:t>
            </a:r>
            <a:r>
              <a:rPr lang="en-US" altLang="ko-KR" dirty="0"/>
              <a:t>console.log()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 그 값을 확인 하고 </a:t>
            </a:r>
            <a:r>
              <a:rPr lang="en-US" altLang="ko-KR" dirty="0"/>
              <a:t>type( )</a:t>
            </a:r>
            <a:r>
              <a:rPr lang="ko-KR" altLang="en-US" dirty="0"/>
              <a:t>을 이용해 변수의 데이터 형을 확인 해보세요</a:t>
            </a:r>
            <a:r>
              <a:rPr lang="en-US" altLang="ko-KR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코드와 </a:t>
            </a:r>
            <a:r>
              <a:rPr lang="en-US" altLang="ko-KR" dirty="0"/>
              <a:t>Python </a:t>
            </a:r>
            <a:r>
              <a:rPr lang="ko-KR" altLang="en-US" dirty="0"/>
              <a:t>코드 연동 </a:t>
            </a:r>
            <a:r>
              <a:rPr lang="en-US" altLang="ko-KR" dirty="0"/>
              <a:t>III-1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520677" y="1079847"/>
            <a:ext cx="6818903" cy="452122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# Node.js/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Node.js_Python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/Example 3/python/param_json1.py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argparse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argparse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ArgumentParser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parse_args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.json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dicts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.json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dicts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'name'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'boy'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'girl'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dic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'girl'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'__main__'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96789670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ko-KR" altLang="en-US" dirty="0"/>
              <a:t>다시</a:t>
            </a:r>
            <a:r>
              <a:rPr lang="en-US" altLang="ko-KR" dirty="0"/>
              <a:t> </a:t>
            </a:r>
            <a:r>
              <a:rPr lang="ko-KR" altLang="en-US" dirty="0"/>
              <a:t>보는 </a:t>
            </a:r>
            <a:r>
              <a:rPr lang="en-US" altLang="ko-KR" dirty="0"/>
              <a:t>JavaScript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70563111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  <a:p>
            <a:pPr lvl="1"/>
            <a:r>
              <a:rPr lang="en-US" altLang="ko-KR" dirty="0"/>
              <a:t>C:\JavaScript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/>
              <a:t>Visual Studio Code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File/Add Folder to Workspace… </a:t>
            </a:r>
            <a:r>
              <a:rPr lang="ko-KR" altLang="en-US" dirty="0"/>
              <a:t>로 </a:t>
            </a:r>
            <a:r>
              <a:rPr lang="en-US" altLang="ko-KR" dirty="0"/>
              <a:t>C:\JavaScript </a:t>
            </a:r>
            <a:r>
              <a:rPr lang="ko-KR" altLang="en-US" dirty="0"/>
              <a:t>폴더를 </a:t>
            </a:r>
            <a:r>
              <a:rPr lang="en-US" altLang="ko-KR" dirty="0"/>
              <a:t>workspace</a:t>
            </a:r>
            <a:r>
              <a:rPr lang="ko-KR" altLang="en-US" dirty="0"/>
              <a:t>에 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사전 준비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134" y="1655911"/>
            <a:ext cx="226726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4897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2.1.1 const, let</a:t>
            </a:r>
          </a:p>
          <a:p>
            <a:pPr lvl="1"/>
            <a:r>
              <a:rPr lang="ko-KR" altLang="en-US" dirty="0"/>
              <a:t>변수 선언 </a:t>
            </a:r>
            <a:r>
              <a:rPr lang="en-US" altLang="ko-KR" dirty="0"/>
              <a:t>: </a:t>
            </a:r>
            <a:r>
              <a:rPr lang="en-US" altLang="ko-KR" dirty="0">
                <a:sym typeface="Wingdings" panose="05000000000000000000" pitchFamily="2" charset="2"/>
              </a:rPr>
              <a:t>var </a:t>
            </a:r>
            <a:r>
              <a:rPr lang="ko-KR" altLang="en-US" dirty="0">
                <a:sym typeface="Wingdings" panose="05000000000000000000" pitchFamily="2" charset="2"/>
              </a:rPr>
              <a:t>키워드를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주로 사용 했었음</a:t>
            </a:r>
            <a:r>
              <a:rPr lang="en-US" altLang="ko-KR" dirty="0">
                <a:sym typeface="Wingdings" panose="05000000000000000000" pitchFamily="2" charset="2"/>
              </a:rPr>
              <a:t> 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const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let</a:t>
            </a:r>
            <a:r>
              <a:rPr lang="ko-KR" altLang="en-US" dirty="0">
                <a:sym typeface="Wingdings" panose="05000000000000000000" pitchFamily="2" charset="2"/>
              </a:rPr>
              <a:t>를 사용해서 변수 선언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작성 후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var</a:t>
            </a:r>
            <a:r>
              <a:rPr lang="ko-KR" altLang="en-US" dirty="0">
                <a:sym typeface="Wingdings" panose="05000000000000000000" pitchFamily="2" charset="2"/>
              </a:rPr>
              <a:t>은 함수 </a:t>
            </a:r>
            <a:r>
              <a:rPr lang="ko-KR" altLang="en-US" dirty="0" err="1">
                <a:sym typeface="Wingdings" panose="05000000000000000000" pitchFamily="2" charset="2"/>
              </a:rPr>
              <a:t>스코프를</a:t>
            </a:r>
            <a:r>
              <a:rPr lang="ko-KR" altLang="en-US" dirty="0">
                <a:sym typeface="Wingdings" panose="05000000000000000000" pitchFamily="2" charset="2"/>
              </a:rPr>
              <a:t> 가지므로 </a:t>
            </a:r>
            <a:r>
              <a:rPr lang="en-US" altLang="ko-KR" dirty="0">
                <a:sym typeface="Wingdings" panose="05000000000000000000" pitchFamily="2" charset="2"/>
              </a:rPr>
              <a:t>if</a:t>
            </a:r>
            <a:r>
              <a:rPr lang="ko-KR" altLang="en-US" dirty="0">
                <a:sym typeface="Wingdings" panose="05000000000000000000" pitchFamily="2" charset="2"/>
              </a:rPr>
              <a:t>문의 블록과 관계 없이 접근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그러나 </a:t>
            </a:r>
            <a:r>
              <a:rPr lang="en-US" altLang="ko-KR" dirty="0">
                <a:sym typeface="Wingdings" panose="05000000000000000000" pitchFamily="2" charset="2"/>
              </a:rPr>
              <a:t>const</a:t>
            </a:r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let</a:t>
            </a:r>
            <a:r>
              <a:rPr lang="ko-KR" altLang="en-US" dirty="0">
                <a:sym typeface="Wingdings" panose="05000000000000000000" pitchFamily="2" charset="2"/>
              </a:rPr>
              <a:t>은 블록 </a:t>
            </a:r>
            <a:r>
              <a:rPr lang="ko-KR" altLang="en-US" dirty="0" err="1">
                <a:sym typeface="Wingdings" panose="05000000000000000000" pitchFamily="2" charset="2"/>
              </a:rPr>
              <a:t>스코프를</a:t>
            </a:r>
            <a:r>
              <a:rPr lang="ko-KR" altLang="en-US" dirty="0">
                <a:sym typeface="Wingdings" panose="05000000000000000000" pitchFamily="2" charset="2"/>
              </a:rPr>
              <a:t> 가지므로 블록 밖에서는 변수에 접근할 수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936501" y="1557659"/>
            <a:ext cx="5503802" cy="25465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JavaScript/js_const_let.js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ReferenceError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: y is not defined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5" y="2951497"/>
            <a:ext cx="2781688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67438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2.1.1 const, let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const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한번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값을 할당하면 다시 값을 할당할 수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const</a:t>
            </a:r>
            <a:r>
              <a:rPr lang="ko-KR" altLang="en-US" dirty="0">
                <a:sym typeface="Wingdings" panose="05000000000000000000" pitchFamily="2" charset="2"/>
              </a:rPr>
              <a:t>로 선언한 변수를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상수</a:t>
            </a:r>
            <a:r>
              <a:rPr lang="en-US" altLang="ko-KR" dirty="0">
                <a:sym typeface="Wingdings" panose="05000000000000000000" pitchFamily="2" charset="2"/>
              </a:rPr>
              <a:t>＇</a:t>
            </a:r>
            <a:r>
              <a:rPr lang="ko-KR" altLang="en-US" dirty="0">
                <a:sym typeface="Wingdings" panose="05000000000000000000" pitchFamily="2" charset="2"/>
              </a:rPr>
              <a:t>라고도 부름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016621" y="2027290"/>
            <a:ext cx="8077747" cy="6480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Uncaught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: Assignment to constant variable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016622" y="2876873"/>
            <a:ext cx="8077747" cy="6480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da-DK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da-DK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a-DK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da-DK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  </a:t>
            </a:r>
            <a:r>
              <a:rPr lang="da-DK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1</a:t>
            </a:r>
            <a:endParaRPr lang="da-DK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016623" y="3753903"/>
            <a:ext cx="8077747" cy="64807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Uncaught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SyntaxError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: Missing initializer in const declaration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82274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템플릿 문자열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ES2015 </a:t>
            </a:r>
            <a:r>
              <a:rPr lang="ko-KR" altLang="en-US" dirty="0">
                <a:sym typeface="Wingdings" panose="05000000000000000000" pitchFamily="2" charset="2"/>
              </a:rPr>
              <a:t>문법에 새로운 문자열이 생겼음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기존 문자열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큰따옴표나 작은따옴표로 감싸서 문자열을 표현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 err="1">
                <a:sym typeface="Wingdings" panose="05000000000000000000" pitchFamily="2" charset="2"/>
              </a:rPr>
              <a:t>백틱</a:t>
            </a:r>
            <a:r>
              <a:rPr lang="en-US" altLang="ko-KR" dirty="0">
                <a:sym typeface="Wingdings" panose="05000000000000000000" pitchFamily="2" charset="2"/>
              </a:rPr>
              <a:t>( ` , Tab </a:t>
            </a:r>
            <a:r>
              <a:rPr lang="ko-KR" altLang="en-US" dirty="0">
                <a:sym typeface="Wingdings" panose="05000000000000000000" pitchFamily="2" charset="2"/>
              </a:rPr>
              <a:t>키 위에 있음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으로 감싸서 문자열을 표현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2016621" y="1871935"/>
            <a:ext cx="8077747" cy="258095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JavaScript/js_backtick.js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 +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 = 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04939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/>
              <a:t>객체 </a:t>
            </a:r>
            <a:r>
              <a:rPr lang="ko-KR" altLang="en-US" dirty="0" err="1"/>
              <a:t>리터럴</a:t>
            </a:r>
            <a:r>
              <a:rPr lang="en-US" altLang="ko-KR" dirty="0"/>
              <a:t>(object literal)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: JavaScript/object_literal.js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실행 결과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1008509" y="1223863"/>
            <a:ext cx="4082177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JavaScript/object_literal.js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'Node'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'ES'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409109" y="719807"/>
            <a:ext cx="4176464" cy="51845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'Fantastic'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ES6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Fantastic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'------------------------'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]: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'Fantastic'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ES6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Fantastic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9" y="3240087"/>
            <a:ext cx="2915057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0713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998693" cy="1745730"/>
          </a:xfrm>
        </p:spPr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/>
              <a:t>객체 </a:t>
            </a:r>
            <a:r>
              <a:rPr lang="ko-KR" altLang="en-US" dirty="0" err="1"/>
              <a:t>리터럴</a:t>
            </a:r>
            <a:r>
              <a:rPr lang="en-US" altLang="ko-KR" dirty="0"/>
              <a:t>(object literal)</a:t>
            </a: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sayJS</a:t>
            </a:r>
            <a:r>
              <a:rPr lang="ko-KR" altLang="en-US" dirty="0">
                <a:sym typeface="Wingdings" panose="05000000000000000000" pitchFamily="2" charset="2"/>
              </a:rPr>
              <a:t>와 같은 객체의 메서드에 함수를 연결할 때 콜론</a:t>
            </a:r>
            <a:r>
              <a:rPr lang="en-US" altLang="ko-KR" dirty="0">
                <a:sym typeface="Wingdings" panose="05000000000000000000" pitchFamily="2" charset="2"/>
              </a:rPr>
              <a:t>(:)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function</a:t>
            </a:r>
            <a:r>
              <a:rPr lang="ko-KR" altLang="en-US" dirty="0">
                <a:sym typeface="Wingdings" panose="05000000000000000000" pitchFamily="2" charset="2"/>
              </a:rPr>
              <a:t>을 붙이지 않아도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409109" y="719807"/>
            <a:ext cx="4176464" cy="518457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'Fantastic'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oldObject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ES6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Fantastic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'------------------------'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]: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'Fantastic'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ES6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Fantastic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00715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998693" cy="1745730"/>
          </a:xfrm>
        </p:spPr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/>
              <a:t>객체 </a:t>
            </a:r>
            <a:r>
              <a:rPr lang="ko-KR" altLang="en-US" dirty="0" err="1"/>
              <a:t>리터럴</a:t>
            </a:r>
            <a:r>
              <a:rPr lang="en-US" altLang="ko-KR" dirty="0"/>
              <a:t>(object literal)</a:t>
            </a:r>
          </a:p>
          <a:p>
            <a:pPr lvl="2"/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sayJS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와 같은 객체의 메서드에 함수를 연결할 때 콜론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(:)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과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function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을 붙이지 않아도 됨</a:t>
            </a:r>
            <a:endParaRPr lang="en-US" altLang="ko-KR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sayNode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sayNode</a:t>
            </a:r>
            <a:r>
              <a:rPr lang="ko-KR" altLang="en-US" dirty="0">
                <a:sym typeface="Wingdings" panose="05000000000000000000" pitchFamily="2" charset="2"/>
              </a:rPr>
              <a:t>와 같이 속성 명과 변수 명이 같을 경우 한번만 써줘도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1008509" y="1451014"/>
            <a:ext cx="4176464" cy="265317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'JS'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]: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'Fantastic'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sayJS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sayNode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Node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newObject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ES6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Fantastic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121077" y="1451014"/>
            <a:ext cx="4176464" cy="265317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JavaScript/object_literal_1.js</a:t>
            </a:r>
            <a:endParaRPr lang="en-US" altLang="ko-KR" sz="1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'ship'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48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  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ES5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        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ES2015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':'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':'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obj2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00" y="4392215"/>
            <a:ext cx="3086531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4338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화살표 함수</a:t>
            </a:r>
            <a:r>
              <a:rPr lang="en-US" altLang="ko-KR" dirty="0"/>
              <a:t>(Arrow function)</a:t>
            </a:r>
          </a:p>
          <a:p>
            <a:pPr lvl="2"/>
            <a:r>
              <a:rPr lang="en-US" altLang="ko-KR" dirty="0"/>
              <a:t>add, add1, add2, add4</a:t>
            </a:r>
            <a:r>
              <a:rPr lang="ko-KR" altLang="en-US" dirty="0"/>
              <a:t>는 모두 같은 기능 수행</a:t>
            </a:r>
            <a:endParaRPr lang="en-US" altLang="ko-KR" dirty="0"/>
          </a:p>
          <a:p>
            <a:pPr lvl="2"/>
            <a:r>
              <a:rPr lang="en-US" altLang="ko-KR" dirty="0"/>
              <a:t>not1, not2 </a:t>
            </a:r>
            <a:r>
              <a:rPr lang="ko-KR" altLang="en-US" dirty="0"/>
              <a:t>모두 같은 기능 수행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ko-KR" altLang="en-US" dirty="0"/>
              <a:t>선언 대신 </a:t>
            </a:r>
            <a:r>
              <a:rPr lang="en-US" altLang="ko-KR" dirty="0"/>
              <a:t>=&gt; </a:t>
            </a:r>
            <a:r>
              <a:rPr lang="ko-KR" altLang="en-US" dirty="0"/>
              <a:t>기호로 함수를 선언</a:t>
            </a:r>
            <a:endParaRPr lang="en-US" altLang="ko-KR" dirty="0"/>
          </a:p>
          <a:p>
            <a:pPr lvl="1"/>
            <a:r>
              <a:rPr lang="ko-KR" altLang="en-US" dirty="0"/>
              <a:t>화살표 함수에서 </a:t>
            </a:r>
            <a:r>
              <a:rPr lang="en-US" altLang="ko-KR" dirty="0"/>
              <a:t>return </a:t>
            </a:r>
            <a:r>
              <a:rPr lang="ko-KR" altLang="en-US" dirty="0"/>
              <a:t>문 밖에 없을 경우 </a:t>
            </a:r>
            <a:endParaRPr lang="en-US" altLang="ko-KR" dirty="0"/>
          </a:p>
          <a:p>
            <a:pPr lvl="2"/>
            <a:r>
              <a:rPr lang="en-US" altLang="ko-KR" dirty="0"/>
              <a:t>return </a:t>
            </a:r>
            <a:r>
              <a:rPr lang="ko-KR" altLang="en-US" dirty="0"/>
              <a:t>문 생략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6121077" y="1451013"/>
            <a:ext cx="4176464" cy="402132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JavaScript/arrow_ftn.js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add2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add3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add4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--------------------------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not1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not2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85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 &amp; </a:t>
            </a:r>
            <a:r>
              <a:rPr lang="ko-KR" altLang="en-US" dirty="0"/>
              <a:t>연산자를 사용하여 홀수 짝수 구분하기</a:t>
            </a:r>
            <a:endParaRPr lang="en-US" altLang="ko-KR" dirty="0"/>
          </a:p>
          <a:p>
            <a:pPr lvl="1"/>
            <a:r>
              <a:rPr lang="ko-KR" altLang="en-US" dirty="0"/>
              <a:t>아래 빈 괄호에 들어갈 적절한 코드는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DC3C86-87D5-C05F-E907-24F3C7DE80C9}"/>
              </a:ext>
            </a:extLst>
          </p:cNvPr>
          <p:cNvSpPr/>
          <p:nvPr/>
        </p:nvSpPr>
        <p:spPr>
          <a:xfrm>
            <a:off x="895536" y="1451014"/>
            <a:ext cx="9721080" cy="273233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정수 입력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홀수입니다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은 짝수입니다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10542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화살표 함수</a:t>
            </a:r>
            <a:r>
              <a:rPr lang="en-US" altLang="ko-KR" dirty="0"/>
              <a:t>(Arrow function)</a:t>
            </a:r>
          </a:p>
          <a:p>
            <a:pPr lvl="1"/>
            <a:r>
              <a:rPr lang="ko-KR" altLang="en-US" dirty="0"/>
              <a:t>기존 함수</a:t>
            </a:r>
            <a:r>
              <a:rPr lang="en-US" altLang="ko-KR" dirty="0"/>
              <a:t>(function)</a:t>
            </a:r>
            <a:r>
              <a:rPr lang="ko-KR" altLang="en-US" dirty="0"/>
              <a:t>와 화살표 함수</a:t>
            </a:r>
            <a:r>
              <a:rPr lang="en-US" altLang="ko-KR" dirty="0"/>
              <a:t>(=&gt;)</a:t>
            </a:r>
            <a:r>
              <a:rPr lang="ko-KR" altLang="en-US" dirty="0"/>
              <a:t>의 차이점</a:t>
            </a:r>
            <a:endParaRPr lang="en-US" altLang="ko-KR" dirty="0"/>
          </a:p>
          <a:p>
            <a:pPr lvl="2"/>
            <a:r>
              <a:rPr lang="en-US" altLang="ko-KR" dirty="0"/>
              <a:t>this </a:t>
            </a:r>
            <a:r>
              <a:rPr lang="ko-KR" altLang="en-US" dirty="0"/>
              <a:t>바인딩 방식이 다름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 결과를 이해하셔야 합니다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1008509" y="1583903"/>
            <a:ext cx="7560840" cy="30243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JavaScript/arrow_ftn_vs_ftn.js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relationship1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김성필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friends: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김민재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이재은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강진숙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logFriends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that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relationship1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을 가리키는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this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that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 저장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friends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that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와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친구입니다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relationship1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logFriends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40" y="4928097"/>
            <a:ext cx="308653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70882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화살표 함수</a:t>
            </a:r>
            <a:r>
              <a:rPr lang="en-US" altLang="ko-KR" dirty="0"/>
              <a:t>(Arrow function)</a:t>
            </a:r>
          </a:p>
          <a:p>
            <a:pPr lvl="1"/>
            <a:r>
              <a:rPr lang="ko-KR" altLang="en-US" dirty="0"/>
              <a:t>기존 함수</a:t>
            </a:r>
            <a:r>
              <a:rPr lang="en-US" altLang="ko-KR" dirty="0"/>
              <a:t>(function)</a:t>
            </a:r>
            <a:r>
              <a:rPr lang="ko-KR" altLang="en-US" dirty="0"/>
              <a:t>와 화살표 함수</a:t>
            </a:r>
            <a:r>
              <a:rPr lang="en-US" altLang="ko-KR" dirty="0"/>
              <a:t>(=&gt;)</a:t>
            </a:r>
            <a:r>
              <a:rPr lang="ko-KR" altLang="en-US" dirty="0"/>
              <a:t>의 차이점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logFriends</a:t>
            </a:r>
            <a:r>
              <a:rPr lang="ko-KR" altLang="en-US" dirty="0"/>
              <a:t>를 정의하는 </a:t>
            </a:r>
            <a:r>
              <a:rPr lang="en-US" altLang="ko-KR" dirty="0">
                <a:solidFill>
                  <a:srgbClr val="00B050"/>
                </a:solidFill>
              </a:rPr>
              <a:t>function( )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relationship1</a:t>
            </a:r>
            <a:r>
              <a:rPr lang="ko-KR" altLang="en-US" dirty="0"/>
              <a:t>을 가리킴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this</a:t>
            </a:r>
            <a:r>
              <a:rPr lang="ko-KR" altLang="en-US" dirty="0"/>
              <a:t>는 인식하는 범위는 </a:t>
            </a:r>
            <a:r>
              <a:rPr lang="en-US" altLang="ko-KR" dirty="0" err="1"/>
              <a:t>logFriends</a:t>
            </a:r>
            <a:r>
              <a:rPr lang="ko-KR" altLang="en-US" dirty="0"/>
              <a:t>를 정의하는 </a:t>
            </a:r>
            <a:r>
              <a:rPr lang="en-US" altLang="ko-KR" dirty="0">
                <a:solidFill>
                  <a:srgbClr val="00B050"/>
                </a:solidFill>
              </a:rPr>
              <a:t>function( )</a:t>
            </a:r>
            <a:r>
              <a:rPr lang="ko-KR" altLang="en-US" dirty="0"/>
              <a:t>에 국한됨</a:t>
            </a:r>
            <a:endParaRPr lang="en-US" altLang="ko-KR" dirty="0"/>
          </a:p>
          <a:p>
            <a:pPr lvl="2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문에서는 </a:t>
            </a:r>
            <a:r>
              <a:rPr lang="en-US" altLang="ko-KR" dirty="0"/>
              <a:t>function </a:t>
            </a:r>
            <a:r>
              <a:rPr lang="ko-KR" altLang="en-US" dirty="0"/>
              <a:t>선언문을 사용하여 익명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  <a:r>
              <a:rPr lang="ko-KR" altLang="en-US" dirty="0"/>
              <a:t>를 선언했음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이 익명 함수에 </a:t>
            </a:r>
            <a:r>
              <a:rPr lang="en-US" altLang="ko-KR" dirty="0"/>
              <a:t>friend</a:t>
            </a:r>
            <a:r>
              <a:rPr lang="ko-KR" altLang="en-US" dirty="0"/>
              <a:t>를 인자로 전달</a:t>
            </a:r>
            <a:endParaRPr lang="en-US" altLang="ko-KR" dirty="0"/>
          </a:p>
          <a:p>
            <a:pPr lvl="3"/>
            <a:r>
              <a:rPr lang="en-US" altLang="ko-KR" dirty="0" err="1"/>
              <a:t>forEach</a:t>
            </a:r>
            <a:r>
              <a:rPr lang="en-US" altLang="ko-KR" dirty="0"/>
              <a:t>( ) </a:t>
            </a:r>
            <a:r>
              <a:rPr lang="ko-KR" altLang="en-US" dirty="0"/>
              <a:t>문에서는 선언한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  <a:r>
              <a:rPr lang="ko-KR" altLang="en-US" dirty="0"/>
              <a:t>에서는 </a:t>
            </a:r>
            <a:r>
              <a:rPr lang="en-US" altLang="ko-KR" dirty="0">
                <a:solidFill>
                  <a:srgbClr val="FF0000"/>
                </a:solidFill>
              </a:rPr>
              <a:t>this</a:t>
            </a:r>
            <a:r>
              <a:rPr lang="ko-KR" altLang="en-US" dirty="0"/>
              <a:t>를 인식할 수 없음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var that = this </a:t>
            </a:r>
            <a:r>
              <a:rPr lang="en-US" altLang="ko-KR" dirty="0">
                <a:sym typeface="Wingdings" panose="05000000000000000000" pitchFamily="2" charset="2"/>
              </a:rPr>
              <a:t> var</a:t>
            </a:r>
            <a:r>
              <a:rPr lang="ko-KR" altLang="en-US" dirty="0">
                <a:sym typeface="Wingdings" panose="05000000000000000000" pitchFamily="2" charset="2"/>
              </a:rPr>
              <a:t>로 선언한 변수는 </a:t>
            </a:r>
            <a:r>
              <a:rPr lang="en-US" altLang="ko-KR" dirty="0">
                <a:sym typeface="Wingdings" panose="05000000000000000000" pitchFamily="2" charset="2"/>
              </a:rPr>
              <a:t>….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2.1 ES2015+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88D72-DB1D-420D-90A4-69C571C28F59}"/>
              </a:ext>
            </a:extLst>
          </p:cNvPr>
          <p:cNvSpPr/>
          <p:nvPr/>
        </p:nvSpPr>
        <p:spPr>
          <a:xfrm>
            <a:off x="1008509" y="1223863"/>
            <a:ext cx="7560840" cy="273630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relationship1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김성필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friends: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김민재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이재은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강진숙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logFriends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that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   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relationship1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을 가리키는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this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that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에 저장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friends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that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와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과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친구입니다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relationship1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logFriends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687342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MQTT in Node.js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2818384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인터넷</a:t>
            </a:r>
            <a:endParaRPr lang="en-US" altLang="ko-KR" dirty="0"/>
          </a:p>
          <a:p>
            <a:pPr lvl="1"/>
            <a:r>
              <a:rPr lang="en-US" altLang="ko-KR" dirty="0"/>
              <a:t>TCP/IP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(HTTP)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사물인터넷 응용 프로토콜</a:t>
            </a:r>
            <a:endParaRPr lang="en-US" altLang="ko-KR" dirty="0"/>
          </a:p>
          <a:p>
            <a:pPr lvl="1"/>
            <a:r>
              <a:rPr lang="en-US" altLang="ko-KR" dirty="0"/>
              <a:t>MQTT/</a:t>
            </a:r>
            <a:r>
              <a:rPr lang="en-US" altLang="ko-KR" dirty="0" err="1"/>
              <a:t>CoAP</a:t>
            </a:r>
            <a:endParaRPr lang="en-US" altLang="ko-KR" dirty="0"/>
          </a:p>
          <a:p>
            <a:pPr marL="3429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9AD3F-3775-4A52-BBC6-7A68305C8C55}"/>
              </a:ext>
            </a:extLst>
          </p:cNvPr>
          <p:cNvSpPr/>
          <p:nvPr/>
        </p:nvSpPr>
        <p:spPr>
          <a:xfrm>
            <a:off x="3508790" y="2018536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70FB4-712A-4CD1-A38A-E10F5B671C4C}"/>
              </a:ext>
            </a:extLst>
          </p:cNvPr>
          <p:cNvSpPr/>
          <p:nvPr/>
        </p:nvSpPr>
        <p:spPr>
          <a:xfrm>
            <a:off x="3508790" y="1704848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39CE0C-E66F-47E4-B4D1-2133A0930727}"/>
              </a:ext>
            </a:extLst>
          </p:cNvPr>
          <p:cNvSpPr/>
          <p:nvPr/>
        </p:nvSpPr>
        <p:spPr>
          <a:xfrm>
            <a:off x="6352333" y="2018536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33C324-2939-4B5A-B3BD-EB390AB129D6}"/>
              </a:ext>
            </a:extLst>
          </p:cNvPr>
          <p:cNvSpPr/>
          <p:nvPr/>
        </p:nvSpPr>
        <p:spPr>
          <a:xfrm>
            <a:off x="6352333" y="1704848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812EA4-4701-496E-93BC-0B431A531D51}"/>
              </a:ext>
            </a:extLst>
          </p:cNvPr>
          <p:cNvCxnSpPr>
            <a:stCxn id="9" idx="2"/>
            <a:endCxn id="11" idx="2"/>
          </p:cNvCxnSpPr>
          <p:nvPr/>
        </p:nvCxnSpPr>
        <p:spPr>
          <a:xfrm rot="16200000" flipH="1">
            <a:off x="5578633" y="904692"/>
            <a:ext cx="12700" cy="2843543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C8BDE1-6EDD-46F2-B6A0-CBEDA57194C0}"/>
              </a:ext>
            </a:extLst>
          </p:cNvPr>
          <p:cNvSpPr/>
          <p:nvPr/>
        </p:nvSpPr>
        <p:spPr>
          <a:xfrm>
            <a:off x="1800597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99F0D5-1007-49B3-817A-1AB84BB402BE}"/>
              </a:ext>
            </a:extLst>
          </p:cNvPr>
          <p:cNvSpPr/>
          <p:nvPr/>
        </p:nvSpPr>
        <p:spPr>
          <a:xfrm>
            <a:off x="1800597" y="3545001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F7D97A-1C1F-43EE-BB0D-CC13244AE1B7}"/>
              </a:ext>
            </a:extLst>
          </p:cNvPr>
          <p:cNvSpPr/>
          <p:nvPr/>
        </p:nvSpPr>
        <p:spPr>
          <a:xfrm>
            <a:off x="3709737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2F541-BB69-4CF5-A61F-8F1BD7FA8AFF}"/>
              </a:ext>
            </a:extLst>
          </p:cNvPr>
          <p:cNvSpPr/>
          <p:nvPr/>
        </p:nvSpPr>
        <p:spPr>
          <a:xfrm>
            <a:off x="3709737" y="3545001"/>
            <a:ext cx="1302366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F644ED0-3262-4BF4-9351-D8B736D8095C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6200000" flipH="1">
            <a:off x="3403239" y="3212047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76B2BC-376F-43E8-972A-ED85F877C8C6}"/>
              </a:ext>
            </a:extLst>
          </p:cNvPr>
          <p:cNvSpPr/>
          <p:nvPr/>
        </p:nvSpPr>
        <p:spPr>
          <a:xfrm>
            <a:off x="6409109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3CD9-CB63-4B3F-AD44-82F1518312AF}"/>
              </a:ext>
            </a:extLst>
          </p:cNvPr>
          <p:cNvSpPr/>
          <p:nvPr/>
        </p:nvSpPr>
        <p:spPr>
          <a:xfrm>
            <a:off x="6409109" y="3545001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CoAP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E387B9-4A23-4129-9CDB-AFCDCF15CC55}"/>
              </a:ext>
            </a:extLst>
          </p:cNvPr>
          <p:cNvSpPr/>
          <p:nvPr/>
        </p:nvSpPr>
        <p:spPr>
          <a:xfrm>
            <a:off x="8318249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741BB0-D522-4DF7-9AFD-8A38675EB9BC}"/>
              </a:ext>
            </a:extLst>
          </p:cNvPr>
          <p:cNvSpPr/>
          <p:nvPr/>
        </p:nvSpPr>
        <p:spPr>
          <a:xfrm>
            <a:off x="8318249" y="3545001"/>
            <a:ext cx="1297256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CoAP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9A302E3-13FB-46DC-9565-F1810D676599}"/>
              </a:ext>
            </a:extLst>
          </p:cNvPr>
          <p:cNvCxnSpPr>
            <a:stCxn id="20" idx="2"/>
            <a:endCxn id="22" idx="2"/>
          </p:cNvCxnSpPr>
          <p:nvPr/>
        </p:nvCxnSpPr>
        <p:spPr>
          <a:xfrm rot="16200000" flipH="1">
            <a:off x="8011751" y="3212047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77842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MQTT</a:t>
            </a:r>
          </a:p>
          <a:p>
            <a:pPr lvl="1"/>
            <a:r>
              <a:rPr lang="en-US" altLang="ko-KR" dirty="0"/>
              <a:t>MQTT : Message</a:t>
            </a:r>
            <a:r>
              <a:rPr lang="ko-KR" altLang="en-US" dirty="0"/>
              <a:t> </a:t>
            </a:r>
            <a:r>
              <a:rPr lang="en-US" altLang="ko-KR" dirty="0"/>
              <a:t>Queueing</a:t>
            </a:r>
            <a:r>
              <a:rPr lang="ko-KR" altLang="en-US" dirty="0"/>
              <a:t> </a:t>
            </a:r>
            <a:r>
              <a:rPr lang="en-US" altLang="ko-KR" dirty="0"/>
              <a:t>Telemetry Transport</a:t>
            </a:r>
          </a:p>
          <a:p>
            <a:pPr lvl="2"/>
            <a:r>
              <a:rPr lang="ko-KR" altLang="en-US" dirty="0"/>
              <a:t>모바일 기기나 낮은 대역폭의 소형 디바이스들에 최적화된 </a:t>
            </a:r>
            <a:r>
              <a:rPr lang="ko-KR" altLang="en-US" dirty="0">
                <a:solidFill>
                  <a:srgbClr val="00B050"/>
                </a:solidFill>
              </a:rPr>
              <a:t>메시징 </a:t>
            </a:r>
            <a:r>
              <a:rPr lang="ko-KR" altLang="en-US" dirty="0" err="1">
                <a:solidFill>
                  <a:srgbClr val="00B050"/>
                </a:solidFill>
              </a:rPr>
              <a:t>프로코톨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전송 속도 느리고 품질이 낮은 네트워크에서도 메시지를 안정적으로 전송할 수 있도록 설계</a:t>
            </a:r>
            <a:endParaRPr lang="en-US" altLang="ko-KR" dirty="0"/>
          </a:p>
          <a:p>
            <a:pPr lvl="2"/>
            <a:r>
              <a:rPr lang="ko-KR" altLang="en-US" dirty="0"/>
              <a:t>리소스 사용 최소화</a:t>
            </a:r>
            <a:r>
              <a:rPr lang="en-US" altLang="ko-KR" dirty="0"/>
              <a:t>, </a:t>
            </a:r>
            <a:r>
              <a:rPr lang="ko-KR" altLang="en-US" dirty="0"/>
              <a:t>특히 저전력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최소 메시지 단위는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2byte</a:t>
            </a:r>
          </a:p>
          <a:p>
            <a:pPr lvl="2"/>
            <a:r>
              <a:rPr lang="en-US" altLang="ko-KR" dirty="0"/>
              <a:t>3 </a:t>
            </a:r>
            <a:r>
              <a:rPr lang="ko-KR" altLang="en-US" dirty="0"/>
              <a:t>가지의 </a:t>
            </a:r>
            <a:r>
              <a:rPr lang="en-US" altLang="ko-KR" dirty="0"/>
              <a:t>QoS(Quality of Service) </a:t>
            </a:r>
            <a:r>
              <a:rPr lang="ko-KR" altLang="en-US" dirty="0"/>
              <a:t>레벨 제공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IBM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이 주도하여 개발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OASIS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라는 민간 표준화 기구에서 표준화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/>
              <a:t># of port : 1883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C8BDE1-6EDD-46F2-B6A0-CBEDA57194C0}"/>
              </a:ext>
            </a:extLst>
          </p:cNvPr>
          <p:cNvSpPr/>
          <p:nvPr/>
        </p:nvSpPr>
        <p:spPr>
          <a:xfrm>
            <a:off x="4070117" y="4441503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99F0D5-1007-49B3-817A-1AB84BB402BE}"/>
              </a:ext>
            </a:extLst>
          </p:cNvPr>
          <p:cNvSpPr/>
          <p:nvPr/>
        </p:nvSpPr>
        <p:spPr>
          <a:xfrm>
            <a:off x="4070117" y="4127815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F7D97A-1C1F-43EE-BB0D-CC13244AE1B7}"/>
              </a:ext>
            </a:extLst>
          </p:cNvPr>
          <p:cNvSpPr/>
          <p:nvPr/>
        </p:nvSpPr>
        <p:spPr>
          <a:xfrm>
            <a:off x="5979257" y="4441503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2F541-BB69-4CF5-A61F-8F1BD7FA8AFF}"/>
              </a:ext>
            </a:extLst>
          </p:cNvPr>
          <p:cNvSpPr/>
          <p:nvPr/>
        </p:nvSpPr>
        <p:spPr>
          <a:xfrm>
            <a:off x="5979257" y="4127815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F644ED0-3262-4BF4-9351-D8B736D8095C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6200000" flipH="1">
            <a:off x="5672759" y="3794861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5D60B3-D5AC-4924-8BC3-BFB1D1537974}"/>
              </a:ext>
            </a:extLst>
          </p:cNvPr>
          <p:cNvSpPr/>
          <p:nvPr/>
        </p:nvSpPr>
        <p:spPr>
          <a:xfrm>
            <a:off x="4715993" y="4127810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A9BD5D-7393-4042-8E00-4B879B1AFBE8}"/>
              </a:ext>
            </a:extLst>
          </p:cNvPr>
          <p:cNvSpPr/>
          <p:nvPr/>
        </p:nvSpPr>
        <p:spPr>
          <a:xfrm>
            <a:off x="6625133" y="4127810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9C21C-F785-4768-BB54-5B6F2BC7092F}"/>
              </a:ext>
            </a:extLst>
          </p:cNvPr>
          <p:cNvGrpSpPr/>
          <p:nvPr/>
        </p:nvGrpSpPr>
        <p:grpSpPr>
          <a:xfrm>
            <a:off x="4397328" y="4355060"/>
            <a:ext cx="72008" cy="160184"/>
            <a:chOff x="8209309" y="2375991"/>
            <a:chExt cx="72008" cy="16018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A088F14-667D-46DD-8B65-3C4A2AAAD5AA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7C74FE8-97BF-4932-8B80-176AA8FBD9A7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092C1C-1FB3-4313-9FBB-4AD9D8669CC9}"/>
              </a:ext>
            </a:extLst>
          </p:cNvPr>
          <p:cNvGrpSpPr/>
          <p:nvPr/>
        </p:nvGrpSpPr>
        <p:grpSpPr>
          <a:xfrm>
            <a:off x="4997972" y="4355060"/>
            <a:ext cx="72008" cy="160184"/>
            <a:chOff x="8209309" y="2375991"/>
            <a:chExt cx="72008" cy="16018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C260D92-4EC8-4355-83C9-8E1842DA4D93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D6BBBCF-0402-4CB0-90CB-2525EC509478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08ACAF-12EA-4269-BC41-C6101445FAAD}"/>
              </a:ext>
            </a:extLst>
          </p:cNvPr>
          <p:cNvGrpSpPr/>
          <p:nvPr/>
        </p:nvGrpSpPr>
        <p:grpSpPr>
          <a:xfrm>
            <a:off x="6267338" y="4355060"/>
            <a:ext cx="72008" cy="160184"/>
            <a:chOff x="8209309" y="2375991"/>
            <a:chExt cx="72008" cy="16018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A49AAF-98FD-4A42-8E12-0FB015CDC5D6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33EBE4B-5CF3-4E74-9F08-D40AE8F3541E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C54957-A543-4D95-AECE-F78E9D2FF670}"/>
              </a:ext>
            </a:extLst>
          </p:cNvPr>
          <p:cNvGrpSpPr/>
          <p:nvPr/>
        </p:nvGrpSpPr>
        <p:grpSpPr>
          <a:xfrm>
            <a:off x="6885753" y="4355060"/>
            <a:ext cx="72008" cy="160184"/>
            <a:chOff x="8209309" y="2375991"/>
            <a:chExt cx="72008" cy="16018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915BAB-6BA3-4F58-9948-188CEC649E04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1CC4393-1B53-4007-850F-A1EB152BF33C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556019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MQTT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역할 </a:t>
            </a:r>
            <a:r>
              <a:rPr lang="en-US" altLang="ko-KR" dirty="0"/>
              <a:t>: Broker / Subscriber / Publisher</a:t>
            </a:r>
          </a:p>
          <a:p>
            <a:pPr lvl="2"/>
            <a:r>
              <a:rPr lang="en-US" altLang="ko-KR" dirty="0"/>
              <a:t>Broker  - </a:t>
            </a:r>
            <a:r>
              <a:rPr lang="ko-KR" altLang="en-US" dirty="0"/>
              <a:t>메시지 중계</a:t>
            </a:r>
            <a:endParaRPr lang="en-US" altLang="ko-KR" dirty="0"/>
          </a:p>
          <a:p>
            <a:pPr lvl="2"/>
            <a:r>
              <a:rPr lang="en-US" altLang="ko-KR" dirty="0"/>
              <a:t>Subscriber – </a:t>
            </a:r>
            <a:r>
              <a:rPr lang="ko-KR" altLang="en-US" dirty="0"/>
              <a:t>메시지 구독</a:t>
            </a:r>
            <a:r>
              <a:rPr lang="en-US" altLang="ko-KR" dirty="0"/>
              <a:t>(</a:t>
            </a:r>
            <a:r>
              <a:rPr lang="ko-KR" altLang="en-US" dirty="0"/>
              <a:t>메시지 수신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Publisher – </a:t>
            </a:r>
            <a:r>
              <a:rPr lang="ko-KR" altLang="en-US" dirty="0"/>
              <a:t>메시지 발행</a:t>
            </a:r>
            <a:r>
              <a:rPr lang="en-US" altLang="ko-KR" dirty="0"/>
              <a:t>(</a:t>
            </a:r>
            <a:r>
              <a:rPr lang="ko-KR" altLang="en-US" dirty="0"/>
              <a:t>메시지 송신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메시지 전달을 위한 </a:t>
            </a:r>
            <a:r>
              <a:rPr lang="en-US" altLang="ko-KR" dirty="0"/>
              <a:t>Topic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</a:t>
            </a:r>
            <a:r>
              <a:rPr lang="ko-KR" altLang="en-US" dirty="0"/>
              <a:t> 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2601913"/>
            <a:ext cx="51816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874137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14608"/>
            <a:ext cx="10979353" cy="1745730"/>
          </a:xfrm>
        </p:spPr>
        <p:txBody>
          <a:bodyPr/>
          <a:lstStyle/>
          <a:p>
            <a:r>
              <a:rPr lang="en-US" altLang="ko-KR" dirty="0"/>
              <a:t>Node.js</a:t>
            </a:r>
            <a:r>
              <a:rPr lang="ko-KR" altLang="en-US" dirty="0"/>
              <a:t>로 </a:t>
            </a:r>
            <a:r>
              <a:rPr lang="en-US" altLang="ko-KR" dirty="0"/>
              <a:t>MQTT Publisher/Subscriber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– MQTT </a:t>
            </a:r>
            <a:r>
              <a:rPr lang="ko-KR" altLang="en-US" dirty="0" err="1"/>
              <a:t>모률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ko-KR" altLang="en-US" dirty="0"/>
              <a:t>터미널 창에서 </a:t>
            </a:r>
            <a:r>
              <a:rPr lang="en-US" altLang="ko-KR" dirty="0"/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install --save </a:t>
            </a:r>
            <a:r>
              <a:rPr lang="en-US" altLang="ko-KR" dirty="0" err="1">
                <a:solidFill>
                  <a:srgbClr val="FF0000"/>
                </a:solidFill>
              </a:rPr>
              <a:t>mqtt</a:t>
            </a:r>
            <a:r>
              <a:rPr lang="en-US" altLang="ko-KR" dirty="0"/>
              <a:t>” </a:t>
            </a:r>
            <a:r>
              <a:rPr lang="ko-KR" altLang="en-US" dirty="0"/>
              <a:t>실행</a:t>
            </a:r>
            <a:r>
              <a:rPr lang="en-US" altLang="ko-KR" dirty="0"/>
              <a:t>  </a:t>
            </a:r>
            <a:r>
              <a:rPr lang="ko-KR" altLang="en-US" dirty="0"/>
              <a:t>또는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</a:t>
            </a:r>
            <a:r>
              <a:rPr lang="en-US" altLang="ko-KR" dirty="0"/>
              <a:t>“</a:t>
            </a:r>
            <a:r>
              <a:rPr lang="en-US" altLang="ko-KR" dirty="0" err="1"/>
              <a:t>npm</a:t>
            </a:r>
            <a:r>
              <a:rPr lang="en-US" altLang="ko-KR" dirty="0"/>
              <a:t> install –save </a:t>
            </a:r>
            <a:r>
              <a:rPr lang="en-US" altLang="ko-KR" dirty="0" err="1"/>
              <a:t>mqtt</a:t>
            </a:r>
            <a:r>
              <a:rPr lang="en-US" altLang="ko-KR" dirty="0"/>
              <a:t>”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– publisher.js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브로커 </a:t>
            </a:r>
            <a:r>
              <a:rPr lang="en-US" altLang="ko-KR" dirty="0"/>
              <a:t>URL – mqtt://test.mosquitto.org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 – subscriber.js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74469B-89F0-43A6-B689-FBED5F7EA18B}"/>
              </a:ext>
            </a:extLst>
          </p:cNvPr>
          <p:cNvSpPr/>
          <p:nvPr/>
        </p:nvSpPr>
        <p:spPr>
          <a:xfrm>
            <a:off x="1008509" y="1925700"/>
            <a:ext cx="7632848" cy="160241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://test.mosquitto.org'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phirippaClass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829CB9-7EA8-4C0E-AD65-E440C9380AB1}"/>
              </a:ext>
            </a:extLst>
          </p:cNvPr>
          <p:cNvSpPr/>
          <p:nvPr/>
        </p:nvSpPr>
        <p:spPr>
          <a:xfrm>
            <a:off x="1008509" y="4219836"/>
            <a:ext cx="7632848" cy="14685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://test.mosquitto.org'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phirippaClass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`Topic: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Message: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95720634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MQTT QoS</a:t>
            </a:r>
          </a:p>
          <a:p>
            <a:pPr lvl="1"/>
            <a:r>
              <a:rPr lang="en-US" altLang="ko-KR" dirty="0"/>
              <a:t>QoS(Quality of Service)</a:t>
            </a:r>
          </a:p>
          <a:p>
            <a:pPr lvl="2"/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한 번 전송하고</a:t>
            </a:r>
            <a:r>
              <a:rPr lang="en-US" altLang="ko-KR" dirty="0"/>
              <a:t> </a:t>
            </a:r>
            <a:r>
              <a:rPr lang="ko-KR" altLang="en-US" dirty="0"/>
              <a:t>수신 실패해도 재전송 하지 않음</a:t>
            </a:r>
            <a:endParaRPr lang="en-US" altLang="ko-KR" dirty="0"/>
          </a:p>
          <a:p>
            <a:pPr lvl="2"/>
            <a:r>
              <a:rPr lang="en-US" altLang="ko-KR" dirty="0"/>
              <a:t>Level 1 : </a:t>
            </a:r>
            <a:r>
              <a:rPr lang="ko-KR" altLang="en-US" dirty="0"/>
              <a:t>수신에 성공할 때까지 전송 따라서 최소 한번은 수신됨</a:t>
            </a:r>
            <a:endParaRPr lang="en-US" altLang="ko-KR" dirty="0"/>
          </a:p>
          <a:p>
            <a:pPr lvl="2"/>
            <a:r>
              <a:rPr lang="en-US" altLang="ko-KR" dirty="0"/>
              <a:t>Level 2 : </a:t>
            </a:r>
            <a:r>
              <a:rPr lang="ko-KR" altLang="en-US" dirty="0"/>
              <a:t>중복 수신에 대한 처리를 하여 정확히 한번만 수신되도록 함</a:t>
            </a:r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en-US" altLang="ko-KR" dirty="0"/>
              <a:t>{qos:2}”</a:t>
            </a:r>
          </a:p>
          <a:p>
            <a:pPr lvl="3"/>
            <a:r>
              <a:rPr lang="en-US" altLang="ko-KR" dirty="0"/>
              <a:t>Level</a:t>
            </a:r>
            <a:r>
              <a:rPr lang="ko-KR" altLang="en-US" dirty="0"/>
              <a:t>에 대한 언급이 없을 경우 </a:t>
            </a:r>
            <a:r>
              <a:rPr lang="en-US" altLang="ko-KR" dirty="0"/>
              <a:t>level 0</a:t>
            </a:r>
            <a:r>
              <a:rPr lang="ko-KR" altLang="en-US" dirty="0"/>
              <a:t>으로 처리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64F6B-A113-4AEA-83D8-881DAC2B24F0}"/>
              </a:ext>
            </a:extLst>
          </p:cNvPr>
          <p:cNvSpPr/>
          <p:nvPr/>
        </p:nvSpPr>
        <p:spPr>
          <a:xfrm>
            <a:off x="936501" y="2520008"/>
            <a:ext cx="5472608" cy="7200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qos: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6127934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Subscriber</a:t>
            </a:r>
            <a:endParaRPr lang="en-US" altLang="ko-KR" dirty="0"/>
          </a:p>
          <a:p>
            <a:pPr lvl="1"/>
            <a:r>
              <a:rPr lang="ko-KR" altLang="en-US" dirty="0"/>
              <a:t>브로커에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options : </a:t>
            </a:r>
            <a:r>
              <a:rPr lang="ko-KR" altLang="en-US" dirty="0"/>
              <a:t>브로커와 연결할 때 설정될 속성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connet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connect </a:t>
            </a:r>
            <a:r>
              <a:rPr lang="ko-KR" altLang="en-US" dirty="0"/>
              <a:t>이벤트 발생 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3"/>
            <a:r>
              <a:rPr lang="ko-KR" altLang="en-US" dirty="0"/>
              <a:t>브로커와 연결 되었을 때 </a:t>
            </a:r>
            <a:r>
              <a:rPr lang="en-US" altLang="ko-KR" dirty="0" err="1"/>
              <a:t>client.connected</a:t>
            </a:r>
            <a:r>
              <a:rPr lang="ko-KR" altLang="en-US" dirty="0"/>
              <a:t>의 값은 </a:t>
            </a:r>
            <a:r>
              <a:rPr lang="en-US" altLang="ko-KR" dirty="0"/>
              <a:t>true</a:t>
            </a:r>
          </a:p>
          <a:p>
            <a:pPr marL="54292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97C6C-CBB9-4091-A175-9FF424DAF896}"/>
              </a:ext>
            </a:extLst>
          </p:cNvPr>
          <p:cNvSpPr/>
          <p:nvPr/>
        </p:nvSpPr>
        <p:spPr>
          <a:xfrm>
            <a:off x="1082861" y="1270994"/>
            <a:ext cx="5390441" cy="312909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17E1F6-AA1A-4BDC-BEFE-8B7198B5D266}"/>
              </a:ext>
            </a:extLst>
          </p:cNvPr>
          <p:cNvSpPr/>
          <p:nvPr/>
        </p:nvSpPr>
        <p:spPr>
          <a:xfrm>
            <a:off x="1090674" y="1892871"/>
            <a:ext cx="5390442" cy="157174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protocol: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mqtt_phirippa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91EA98-0CCC-49A1-9632-CD28A9FBA776}"/>
              </a:ext>
            </a:extLst>
          </p:cNvPr>
          <p:cNvSpPr/>
          <p:nvPr/>
        </p:nvSpPr>
        <p:spPr>
          <a:xfrm>
            <a:off x="1049705" y="3834034"/>
            <a:ext cx="5431411" cy="1134245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'connected :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21161332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Subscriber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C7E363-37FB-4EA1-8DEE-DF707AE79E17}"/>
              </a:ext>
            </a:extLst>
          </p:cNvPr>
          <p:cNvSpPr/>
          <p:nvPr/>
        </p:nvSpPr>
        <p:spPr>
          <a:xfrm>
            <a:off x="755577" y="1027736"/>
            <a:ext cx="10268755" cy="480426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'192.168.1.18'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IP address of your Broker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mqtt_ship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phirippaClass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'connected : 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`Topic: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Message: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009746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- </a:t>
            </a:r>
            <a:r>
              <a:rPr lang="ko-KR" altLang="en-US" dirty="0"/>
              <a:t>비트 연산자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760F157B-3277-AEFC-87EF-D14018F2B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34993"/>
              </p:ext>
            </p:extLst>
          </p:nvPr>
        </p:nvGraphicFramePr>
        <p:xfrm>
          <a:off x="648469" y="1079847"/>
          <a:ext cx="1029714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450">
                  <a:extLst>
                    <a:ext uri="{9D8B030D-6E8A-4147-A177-3AD203B41FA5}">
                      <a16:colId xmlns:a16="http://schemas.microsoft.com/office/drawing/2014/main" val="3229238803"/>
                    </a:ext>
                  </a:extLst>
                </a:gridCol>
                <a:gridCol w="1537869">
                  <a:extLst>
                    <a:ext uri="{9D8B030D-6E8A-4147-A177-3AD203B41FA5}">
                      <a16:colId xmlns:a16="http://schemas.microsoft.com/office/drawing/2014/main" val="3215544156"/>
                    </a:ext>
                  </a:extLst>
                </a:gridCol>
                <a:gridCol w="7640826">
                  <a:extLst>
                    <a:ext uri="{9D8B030D-6E8A-4147-A177-3AD203B41FA5}">
                      <a16:colId xmlns:a16="http://schemas.microsoft.com/office/drawing/2014/main" val="1433545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Operator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59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&amp;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Sets each bit to 1 if both bits are 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0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|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OR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Sets each bit to 1 if one of two bits is 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7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NOT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Inverts all the bits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35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^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XOR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Sets each bit to 1 if only one of two bits is 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55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&lt;&lt;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Zero fill left shift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Shifts left by pushing zeros in from the right and let the leftmost bits fall off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3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Signed right shift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Shifts right by pushing copies of the leftmost bit in from the left, and let the rightmost bits fall off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5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&gt;&gt;&gt;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Zero fill right shift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Shifts rights by pushing zeros in from the left, and let the rightmost bits fall off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58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521798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Publisher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C7E363-37FB-4EA1-8DEE-DF707AE79E17}"/>
              </a:ext>
            </a:extLst>
          </p:cNvPr>
          <p:cNvSpPr/>
          <p:nvPr/>
        </p:nvSpPr>
        <p:spPr>
          <a:xfrm>
            <a:off x="755577" y="1027736"/>
            <a:ext cx="10268755" cy="480426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'192.168.1.18'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mqtt_ship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'connected : 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phirippaClass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 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 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'published : Hello 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 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948271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 걸음 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ko-KR" dirty="0"/>
              <a:t> MQTT </a:t>
            </a:r>
            <a:r>
              <a:rPr lang="ko-KR" altLang="en-US" dirty="0"/>
              <a:t>서버</a:t>
            </a:r>
            <a:r>
              <a:rPr lang="en-US" altLang="ko-KR" dirty="0"/>
              <a:t>(Broker)</a:t>
            </a:r>
            <a:r>
              <a:rPr lang="ko-KR" altLang="en-US" dirty="0"/>
              <a:t>에 연결과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1"/>
            <a:r>
              <a:rPr lang="ko-KR" altLang="en-US" dirty="0"/>
              <a:t>연결 실패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브로커와 연결 종료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97C6C-CBB9-4091-A175-9FF424DAF896}"/>
              </a:ext>
            </a:extLst>
          </p:cNvPr>
          <p:cNvSpPr/>
          <p:nvPr/>
        </p:nvSpPr>
        <p:spPr>
          <a:xfrm>
            <a:off x="1082861" y="1270994"/>
            <a:ext cx="3886087" cy="779203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"Can't connect : 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A91B03-E0FD-4E11-801E-B24CE762C99A}"/>
              </a:ext>
            </a:extLst>
          </p:cNvPr>
          <p:cNvSpPr/>
          <p:nvPr/>
        </p:nvSpPr>
        <p:spPr>
          <a:xfrm>
            <a:off x="1082862" y="3617179"/>
            <a:ext cx="3886086" cy="312909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913993-5FB9-4697-B70B-32DC8A694597}"/>
              </a:ext>
            </a:extLst>
          </p:cNvPr>
          <p:cNvSpPr/>
          <p:nvPr/>
        </p:nvSpPr>
        <p:spPr>
          <a:xfrm>
            <a:off x="1082860" y="2156297"/>
            <a:ext cx="3886087" cy="960981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"Can't connect : 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process.exit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(1)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397C6C-CBB9-4091-A175-9FF424DAF896}"/>
              </a:ext>
            </a:extLst>
          </p:cNvPr>
          <p:cNvSpPr/>
          <p:nvPr/>
        </p:nvSpPr>
        <p:spPr>
          <a:xfrm>
            <a:off x="5400997" y="1274662"/>
            <a:ext cx="5040560" cy="779203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"Can't connect : 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error.message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52776268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3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 걸음 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altLang="ko-KR" dirty="0"/>
              <a:t> Publish</a:t>
            </a:r>
            <a:r>
              <a:rPr lang="ko-KR" altLang="en-US" dirty="0"/>
              <a:t>와</a:t>
            </a:r>
            <a:r>
              <a:rPr lang="en-US" altLang="ko-KR" dirty="0"/>
              <a:t> Subscribe</a:t>
            </a:r>
          </a:p>
          <a:p>
            <a:pPr lvl="1"/>
            <a:r>
              <a:rPr lang="en-US" altLang="ko-KR" dirty="0"/>
              <a:t>publish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option</a:t>
            </a:r>
            <a:r>
              <a:rPr lang="ko-KR" altLang="en-US" dirty="0"/>
              <a:t>과 </a:t>
            </a:r>
            <a:r>
              <a:rPr lang="en-US" altLang="ko-KR" dirty="0"/>
              <a:t>callback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옵션 사항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97C6C-CBB9-4091-A175-9FF424DAF896}"/>
              </a:ext>
            </a:extLst>
          </p:cNvPr>
          <p:cNvSpPr/>
          <p:nvPr/>
        </p:nvSpPr>
        <p:spPr>
          <a:xfrm>
            <a:off x="1080517" y="1295872"/>
            <a:ext cx="4680520" cy="288032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9A59A-E945-461A-9EAE-D93427D51414}"/>
              </a:ext>
            </a:extLst>
          </p:cNvPr>
          <p:cNvSpPr/>
          <p:nvPr/>
        </p:nvSpPr>
        <p:spPr>
          <a:xfrm>
            <a:off x="1106794" y="1938077"/>
            <a:ext cx="4680520" cy="869962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a-DK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</a:p>
          <a:p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retain:</a:t>
            </a:r>
            <a:r>
              <a:rPr lang="da-DK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qos:</a:t>
            </a:r>
            <a:r>
              <a:rPr lang="da-DK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da-DK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C87743D-0496-4941-9D8A-6C7C8433EBF5}"/>
              </a:ext>
            </a:extLst>
          </p:cNvPr>
          <p:cNvSpPr txBox="1">
            <a:spLocks/>
          </p:cNvSpPr>
          <p:nvPr/>
        </p:nvSpPr>
        <p:spPr>
          <a:xfrm>
            <a:off x="5684252" y="647799"/>
            <a:ext cx="5638654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r>
              <a:rPr lang="en-US" altLang="ko-KR" dirty="0"/>
              <a:t>subscribe</a:t>
            </a:r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2" fontAlgn="auto">
              <a:spcAft>
                <a:spcPts val="0"/>
              </a:spcAft>
            </a:pPr>
            <a:r>
              <a:rPr lang="en-US" altLang="ko-KR" dirty="0"/>
              <a:t>topic</a:t>
            </a:r>
          </a:p>
          <a:p>
            <a:pPr lvl="3" fontAlgn="auto">
              <a:spcAft>
                <a:spcPts val="0"/>
              </a:spcAft>
            </a:pPr>
            <a:r>
              <a:rPr lang="ko-KR" altLang="en-US" dirty="0"/>
              <a:t>하나의 </a:t>
            </a:r>
            <a:r>
              <a:rPr lang="en-US" altLang="ko-KR" dirty="0"/>
              <a:t>topic</a:t>
            </a:r>
            <a:r>
              <a:rPr lang="ko-KR" altLang="en-US" dirty="0"/>
              <a:t>이면 </a:t>
            </a:r>
            <a:r>
              <a:rPr lang="en-US" altLang="ko-KR" dirty="0"/>
              <a:t>string</a:t>
            </a:r>
            <a:r>
              <a:rPr lang="ko-KR" altLang="en-US" dirty="0"/>
              <a:t>으로 표현</a:t>
            </a:r>
          </a:p>
          <a:p>
            <a:pPr lvl="3" fontAlgn="auto">
              <a:spcAft>
                <a:spcPts val="0"/>
              </a:spcAft>
            </a:pPr>
            <a:r>
              <a:rPr lang="ko-KR" altLang="en-US" dirty="0"/>
              <a:t>여러 개의 </a:t>
            </a:r>
            <a:r>
              <a:rPr lang="en-US" altLang="ko-KR" dirty="0"/>
              <a:t>topic</a:t>
            </a:r>
            <a:r>
              <a:rPr lang="ko-KR" altLang="en-US" dirty="0"/>
              <a:t>을 같은 </a:t>
            </a:r>
            <a:r>
              <a:rPr lang="en-US" altLang="ko-KR" dirty="0" err="1"/>
              <a:t>qos</a:t>
            </a:r>
            <a:r>
              <a:rPr lang="ko-KR" altLang="en-US" dirty="0"/>
              <a:t>로 구독하려면 </a:t>
            </a:r>
            <a:r>
              <a:rPr lang="en-US" altLang="ko-KR" dirty="0"/>
              <a:t>array</a:t>
            </a:r>
            <a:r>
              <a:rPr lang="ko-KR" altLang="en-US" dirty="0"/>
              <a:t>로 표현</a:t>
            </a:r>
          </a:p>
          <a:p>
            <a:pPr lvl="3" fontAlgn="auto">
              <a:spcAft>
                <a:spcPts val="0"/>
              </a:spcAft>
            </a:pPr>
            <a:r>
              <a:rPr lang="ko-KR" altLang="en-US" dirty="0"/>
              <a:t>여러 개의 </a:t>
            </a:r>
            <a:r>
              <a:rPr lang="en-US" altLang="ko-KR" dirty="0"/>
              <a:t>topic</a:t>
            </a:r>
            <a:r>
              <a:rPr lang="ko-KR" altLang="en-US" dirty="0"/>
              <a:t>을 각기 다른 </a:t>
            </a:r>
            <a:r>
              <a:rPr lang="en-US" altLang="ko-KR" dirty="0" err="1"/>
              <a:t>qos</a:t>
            </a:r>
            <a:r>
              <a:rPr lang="ko-KR" altLang="en-US" dirty="0"/>
              <a:t>로 구도하려면 </a:t>
            </a:r>
            <a:r>
              <a:rPr lang="en-US" altLang="ko-KR" dirty="0"/>
              <a:t>object</a:t>
            </a:r>
            <a:r>
              <a:rPr lang="ko-KR" altLang="en-US" dirty="0"/>
              <a:t>로 표현</a:t>
            </a:r>
          </a:p>
          <a:p>
            <a:pPr lvl="4" fontAlgn="auto">
              <a:spcAft>
                <a:spcPts val="0"/>
              </a:spcAft>
            </a:pPr>
            <a:r>
              <a:rPr lang="ko-KR" altLang="en-US" dirty="0"/>
              <a:t>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EF186D-5399-4BF7-8D32-D02948E3FDA8}"/>
              </a:ext>
            </a:extLst>
          </p:cNvPr>
          <p:cNvSpPr/>
          <p:nvPr/>
        </p:nvSpPr>
        <p:spPr>
          <a:xfrm>
            <a:off x="6343812" y="1273819"/>
            <a:ext cx="4680520" cy="288032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subscribe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18AE34-1A29-4A1F-B3A3-7A7B2272B2A5}"/>
              </a:ext>
            </a:extLst>
          </p:cNvPr>
          <p:cNvSpPr/>
          <p:nvPr/>
        </p:nvSpPr>
        <p:spPr>
          <a:xfrm>
            <a:off x="6343812" y="3096071"/>
            <a:ext cx="4680520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topic_array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'topic0'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'topic1'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'topic0'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'topic1'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'topic2'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</a:t>
            </a:r>
          </a:p>
          <a:p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qos: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topic_array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qos: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7154450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638654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 걸음 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메시지 수신</a:t>
            </a:r>
            <a:endParaRPr lang="en-US" altLang="ko-KR" dirty="0"/>
          </a:p>
          <a:p>
            <a:pPr lvl="1"/>
            <a:r>
              <a:rPr lang="en-US" altLang="ko-KR" dirty="0"/>
              <a:t>message </a:t>
            </a:r>
            <a:r>
              <a:rPr lang="ko-KR" altLang="en-US" dirty="0"/>
              <a:t>수신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397C6C-CBB9-4091-A175-9FF424DAF896}"/>
              </a:ext>
            </a:extLst>
          </p:cNvPr>
          <p:cNvSpPr/>
          <p:nvPr/>
        </p:nvSpPr>
        <p:spPr>
          <a:xfrm>
            <a:off x="1080517" y="1295872"/>
            <a:ext cx="6408712" cy="1134108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 :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 :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11E99B-48BD-4F36-85FF-F462C1C31C84}"/>
              </a:ext>
            </a:extLst>
          </p:cNvPr>
          <p:cNvSpPr/>
          <p:nvPr/>
        </p:nvSpPr>
        <p:spPr>
          <a:xfrm>
            <a:off x="1080517" y="2673033"/>
            <a:ext cx="6408712" cy="1134108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 :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 : 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878668007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4990581" cy="1745730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기본 예제 분석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  <a:p>
            <a:pPr lvl="2"/>
            <a:r>
              <a:rPr lang="ko-KR" altLang="en-US" dirty="0"/>
              <a:t>구독 신청을 하고 에러가 없을 경우  </a:t>
            </a:r>
            <a:r>
              <a:rPr lang="en-US" altLang="ko-KR" dirty="0"/>
              <a:t>publish</a:t>
            </a:r>
            <a:r>
              <a:rPr lang="ko-KR" altLang="en-US" dirty="0"/>
              <a:t>를 함</a:t>
            </a:r>
            <a:endParaRPr lang="en-US" altLang="ko-KR" dirty="0"/>
          </a:p>
          <a:p>
            <a:pPr lvl="2"/>
            <a:r>
              <a:rPr lang="ko-KR" altLang="en-US" dirty="0"/>
              <a:t>메시지가 수신되면 수신 메시지를 출력하고 </a:t>
            </a:r>
            <a:r>
              <a:rPr lang="en-US" altLang="ko-KR" dirty="0"/>
              <a:t>client</a:t>
            </a:r>
            <a:r>
              <a:rPr lang="ko-KR" altLang="en-US" dirty="0"/>
              <a:t>를 종료함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6C7AE2-5F28-40D0-ABE7-6EEF9129DFE0}"/>
              </a:ext>
            </a:extLst>
          </p:cNvPr>
          <p:cNvSpPr/>
          <p:nvPr/>
        </p:nvSpPr>
        <p:spPr>
          <a:xfrm>
            <a:off x="5256981" y="935831"/>
            <a:ext cx="5904656" cy="400451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://test.mosquitto.org’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42964139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4558534" cy="1745730"/>
          </a:xfrm>
        </p:spPr>
        <p:txBody>
          <a:bodyPr/>
          <a:lstStyle/>
          <a:p>
            <a:r>
              <a:rPr lang="ko-KR" altLang="en-US" dirty="0"/>
              <a:t>기본 예제 분석 </a:t>
            </a:r>
            <a:r>
              <a:rPr lang="en-US" altLang="ko-KR" dirty="0"/>
              <a:t>II</a:t>
            </a:r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phirippaTopic</a:t>
            </a:r>
            <a:r>
              <a:rPr lang="en-US" altLang="ko-KR" dirty="0"/>
              <a:t>’</a:t>
            </a:r>
            <a:r>
              <a:rPr lang="ko-KR" altLang="en-US" dirty="0"/>
              <a:t>으로 구독 신청을 하고 에러가 없을 경우 </a:t>
            </a:r>
            <a:r>
              <a:rPr lang="en-US" altLang="ko-KR" dirty="0"/>
              <a:t>publish</a:t>
            </a:r>
            <a:r>
              <a:rPr lang="ko-KR" altLang="en-US" dirty="0"/>
              <a:t>를 함</a:t>
            </a:r>
            <a:endParaRPr lang="en-US" altLang="ko-KR" dirty="0"/>
          </a:p>
          <a:p>
            <a:pPr lvl="2"/>
            <a:r>
              <a:rPr lang="ko-KR" altLang="en-US" dirty="0"/>
              <a:t>메시지가 수신되면 수신 메시지를 출력하고 기존 </a:t>
            </a:r>
            <a:r>
              <a:rPr lang="en-US" altLang="ko-KR" dirty="0"/>
              <a:t>topic, ‘</a:t>
            </a:r>
            <a:r>
              <a:rPr lang="en-US" altLang="ko-KR" dirty="0" err="1"/>
              <a:t>phirippaTopic</a:t>
            </a:r>
            <a:r>
              <a:rPr lang="en-US" altLang="ko-KR" dirty="0"/>
              <a:t>’</a:t>
            </a:r>
            <a:r>
              <a:rPr lang="ko-KR" altLang="en-US" dirty="0"/>
              <a:t>을 구독 해제 후 새로운 타입으로 구독 신청 함</a:t>
            </a:r>
            <a:endParaRPr lang="en-US" altLang="ko-KR" dirty="0"/>
          </a:p>
          <a:p>
            <a:pPr lvl="2"/>
            <a:r>
              <a:rPr lang="ko-KR" altLang="en-US" dirty="0"/>
              <a:t>새로운 구독 신청을 했을 때 에러가 없을 경우 </a:t>
            </a:r>
            <a:r>
              <a:rPr lang="en-US" altLang="ko-KR" dirty="0"/>
              <a:t>‘topic changed’</a:t>
            </a:r>
            <a:r>
              <a:rPr lang="ko-KR" altLang="en-US" dirty="0"/>
              <a:t>라고 콘솔창에 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MQTT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6C7AE2-5F28-40D0-ABE7-6EEF9129DFE0}"/>
              </a:ext>
            </a:extLst>
          </p:cNvPr>
          <p:cNvSpPr/>
          <p:nvPr/>
        </p:nvSpPr>
        <p:spPr>
          <a:xfrm>
            <a:off x="4925683" y="955780"/>
            <a:ext cx="6098649" cy="43924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://test.mosquitto.org'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newPhirippaTopic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'topic changed'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83144846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Google Chart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8415214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목표 </a:t>
            </a:r>
            <a:r>
              <a:rPr lang="en-US" altLang="ko-KR" dirty="0"/>
              <a:t>- </a:t>
            </a:r>
            <a:r>
              <a:rPr lang="ko-KR" altLang="en-US" dirty="0"/>
              <a:t>랜덤하게 발생시킨 </a:t>
            </a:r>
            <a:r>
              <a:rPr lang="ko-KR" altLang="en-US" dirty="0" err="1"/>
              <a:t>온도값을</a:t>
            </a:r>
            <a:r>
              <a:rPr lang="en-US" altLang="ko-KR" dirty="0"/>
              <a:t> Google Chart</a:t>
            </a:r>
            <a:r>
              <a:rPr lang="ko-KR" altLang="en-US" dirty="0"/>
              <a:t>의</a:t>
            </a:r>
            <a:r>
              <a:rPr lang="en-US" altLang="ko-KR" dirty="0"/>
              <a:t> Gauge</a:t>
            </a:r>
            <a:r>
              <a:rPr lang="ko-KR" altLang="en-US" dirty="0"/>
              <a:t>를 이용하여 시각화 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파일 작성</a:t>
            </a:r>
            <a:r>
              <a:rPr lang="en-US" altLang="ko-KR" dirty="0"/>
              <a:t>(1/3)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964188" y="2015951"/>
            <a:ext cx="9583775" cy="30243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"https://www.gstatic.com/charts/loader.js"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4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chart_div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 400px; height: 120px;"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50183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작성 </a:t>
            </a:r>
            <a:r>
              <a:rPr lang="en-US" altLang="ko-KR" dirty="0"/>
              <a:t>(2/3)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101342" y="1274799"/>
            <a:ext cx="9001000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'Temp.'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redFrom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yellowFrom: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minorTicks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}, 1500);	</a:t>
            </a: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101342" y="5235238"/>
            <a:ext cx="9001000" cy="70759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"width: 400px; height: 120px;"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4245563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작성 </a:t>
            </a:r>
            <a:r>
              <a:rPr lang="en-US" altLang="ko-KR" dirty="0"/>
              <a:t>(3/3)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368549" y="1419242"/>
            <a:ext cx="8784976" cy="347702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      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}, 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16708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4 – </a:t>
            </a:r>
            <a:r>
              <a:rPr lang="ko-KR" altLang="en-US" b="1" dirty="0" err="1"/>
              <a:t>반복문</a:t>
            </a:r>
            <a:br>
              <a:rPr lang="en-US" altLang="ko-KR" b="1" dirty="0"/>
            </a:br>
            <a:r>
              <a:rPr lang="en-US" altLang="ko-KR" sz="3100" b="1" dirty="0"/>
              <a:t>(</a:t>
            </a:r>
            <a:r>
              <a:rPr lang="ko-KR" altLang="en-US" sz="3100" b="1" dirty="0"/>
              <a:t>배열</a:t>
            </a:r>
            <a:r>
              <a:rPr lang="en-US" altLang="ko-KR" sz="3100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66182232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2 - </a:t>
            </a:r>
            <a:r>
              <a:rPr lang="ko-KR" altLang="en-US" dirty="0"/>
              <a:t>서버 역할을 할 </a:t>
            </a:r>
            <a:r>
              <a:rPr lang="en-US" altLang="ko-KR" dirty="0"/>
              <a:t>server_I.js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368549" y="1419242"/>
            <a:ext cx="7848872" cy="311698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 Running at http://localhost:2020'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   </a:t>
            </a:r>
          </a:p>
        </p:txBody>
      </p:sp>
    </p:spTree>
    <p:extLst>
      <p:ext uri="{BB962C8B-B14F-4D97-AF65-F5344CB8AC3E}">
        <p14:creationId xmlns:p14="http://schemas.microsoft.com/office/powerpoint/2010/main" val="2980827053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3 - </a:t>
            </a:r>
            <a:r>
              <a:rPr lang="ko-KR" altLang="en-US" dirty="0"/>
              <a:t>결과 확인 </a:t>
            </a:r>
            <a:endParaRPr lang="en-US" altLang="ko-KR" dirty="0"/>
          </a:p>
          <a:p>
            <a:pPr lvl="2"/>
            <a:r>
              <a:rPr lang="en-US" altLang="ko-KR" dirty="0"/>
              <a:t>Web </a:t>
            </a:r>
            <a:r>
              <a:rPr lang="ko-KR" altLang="en-US" dirty="0"/>
              <a:t>브라우저로 서버에 접속</a:t>
            </a:r>
            <a:endParaRPr lang="en-US" altLang="ko-KR" dirty="0"/>
          </a:p>
          <a:p>
            <a:pPr lvl="3"/>
            <a:r>
              <a:rPr lang="en-US" altLang="ko-KR" dirty="0"/>
              <a:t>localhost:2020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1BFC5-A7C8-497B-8582-EBAA8892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41" y="1943943"/>
            <a:ext cx="9144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566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온도 습도 두</a:t>
            </a:r>
            <a:r>
              <a:rPr lang="en-US" altLang="ko-KR" dirty="0"/>
              <a:t> </a:t>
            </a:r>
            <a:r>
              <a:rPr lang="ko-KR" altLang="en-US" dirty="0"/>
              <a:t>종류의 값을 서버에서 랜덤하게 발생시키고 각각의 값을</a:t>
            </a:r>
            <a:r>
              <a:rPr lang="en-US" altLang="ko-KR" dirty="0"/>
              <a:t> Google Chart</a:t>
            </a:r>
            <a:r>
              <a:rPr lang="ko-KR" altLang="en-US" dirty="0"/>
              <a:t>의</a:t>
            </a:r>
            <a:r>
              <a:rPr lang="en-US" altLang="ko-KR" dirty="0"/>
              <a:t> Gauge</a:t>
            </a:r>
            <a:r>
              <a:rPr lang="ko-KR" altLang="en-US" dirty="0"/>
              <a:t>에 표시하는 웹 페이지를 제공하는 서버를 위한 </a:t>
            </a:r>
            <a:r>
              <a:rPr lang="en-US" altLang="ko-KR" dirty="0"/>
              <a:t>Node.js</a:t>
            </a:r>
            <a:r>
              <a:rPr lang="ko-KR" altLang="en-US" dirty="0"/>
              <a:t> 스크립트와 </a:t>
            </a:r>
            <a:r>
              <a:rPr lang="en-US" altLang="ko-KR" dirty="0"/>
              <a:t>html </a:t>
            </a:r>
            <a:r>
              <a:rPr lang="ko-KR" altLang="en-US" dirty="0"/>
              <a:t>파일을 작성하시요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파일 작성</a:t>
            </a:r>
            <a:r>
              <a:rPr lang="en-US" altLang="ko-KR" dirty="0"/>
              <a:t>(1/3)</a:t>
            </a:r>
          </a:p>
          <a:p>
            <a:pPr lvl="2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D85E07-081C-4EFB-A088-FFD46B15156A}"/>
              </a:ext>
            </a:extLst>
          </p:cNvPr>
          <p:cNvSpPr/>
          <p:nvPr/>
        </p:nvSpPr>
        <p:spPr>
          <a:xfrm>
            <a:off x="964188" y="2231975"/>
            <a:ext cx="9583775" cy="30243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"https://www.gstatic.com/charts/loader.js"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4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chart_div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 400px; height: 120px;"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79369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파일 작성</a:t>
            </a:r>
            <a:r>
              <a:rPr lang="en-US" altLang="ko-KR" dirty="0"/>
              <a:t>(2/3)</a:t>
            </a:r>
          </a:p>
          <a:p>
            <a:pPr lvl="2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C7144C-548F-4C8C-919A-DDBFFC58528E}"/>
              </a:ext>
            </a:extLst>
          </p:cNvPr>
          <p:cNvSpPr/>
          <p:nvPr/>
        </p:nvSpPr>
        <p:spPr>
          <a:xfrm>
            <a:off x="1101342" y="5235238"/>
            <a:ext cx="9001000" cy="70759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"width: 400px; height: 120px;"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BC444-A56F-4E33-865D-2D035D1275DA}"/>
              </a:ext>
            </a:extLst>
          </p:cNvPr>
          <p:cNvSpPr/>
          <p:nvPr/>
        </p:nvSpPr>
        <p:spPr>
          <a:xfrm>
            <a:off x="1101342" y="1274799"/>
            <a:ext cx="9001000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'Temp.'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redFrom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yellowFrom: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minorTicks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}, 1500);	</a:t>
            </a: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B6262-396A-4A29-9CA7-FCED4C738354}"/>
              </a:ext>
            </a:extLst>
          </p:cNvPr>
          <p:cNvSpPr/>
          <p:nvPr/>
        </p:nvSpPr>
        <p:spPr>
          <a:xfrm>
            <a:off x="1804090" y="2215197"/>
            <a:ext cx="4388995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28664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작성 </a:t>
            </a:r>
            <a:r>
              <a:rPr lang="en-US" altLang="ko-KR" dirty="0"/>
              <a:t>(3/3)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864493" y="1249030"/>
            <a:ext cx="6264696" cy="27370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7597A6-9744-4537-8195-BE2FCBAA6957}"/>
              </a:ext>
            </a:extLst>
          </p:cNvPr>
          <p:cNvSpPr/>
          <p:nvPr/>
        </p:nvSpPr>
        <p:spPr>
          <a:xfrm>
            <a:off x="4824933" y="3140636"/>
            <a:ext cx="6264696" cy="27370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82330298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2 - </a:t>
            </a:r>
            <a:r>
              <a:rPr lang="ko-KR" altLang="en-US" dirty="0"/>
              <a:t>서버 역할을 할 </a:t>
            </a:r>
            <a:r>
              <a:rPr lang="en-US" altLang="ko-KR" dirty="0"/>
              <a:t>server_II.js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2326511" y="1295871"/>
            <a:ext cx="6552728" cy="412510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 Running at http://localhost:2020'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   </a:t>
            </a:r>
          </a:p>
        </p:txBody>
      </p:sp>
    </p:spTree>
    <p:extLst>
      <p:ext uri="{BB962C8B-B14F-4D97-AF65-F5344CB8AC3E}">
        <p14:creationId xmlns:p14="http://schemas.microsoft.com/office/powerpoint/2010/main" val="2777049699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3 - </a:t>
            </a:r>
            <a:r>
              <a:rPr lang="ko-KR" altLang="en-US" dirty="0"/>
              <a:t>결과 확인 </a:t>
            </a:r>
            <a:endParaRPr lang="en-US" altLang="ko-KR" dirty="0"/>
          </a:p>
          <a:p>
            <a:pPr lvl="2"/>
            <a:r>
              <a:rPr lang="en-US" altLang="ko-KR" dirty="0"/>
              <a:t>Web </a:t>
            </a:r>
            <a:r>
              <a:rPr lang="ko-KR" altLang="en-US" dirty="0"/>
              <a:t>브라우저로 서버에 접속</a:t>
            </a:r>
            <a:endParaRPr lang="en-US" altLang="ko-KR" dirty="0"/>
          </a:p>
          <a:p>
            <a:pPr lvl="3"/>
            <a:r>
              <a:rPr lang="en-US" altLang="ko-KR" dirty="0"/>
              <a:t>localhost:2020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05F7C-69AC-4CA4-9EE9-5D895BB7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1820862"/>
            <a:ext cx="9144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7049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Phi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보드가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센싱한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값을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MQTT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네트워크를 통해 수집하고 </a:t>
            </a:r>
            <a:r>
              <a:rPr lang="en-US" altLang="ko-KR" dirty="0"/>
              <a:t>Google Chart</a:t>
            </a:r>
            <a:r>
              <a:rPr lang="ko-KR" altLang="en-US" dirty="0"/>
              <a:t>의</a:t>
            </a:r>
            <a:r>
              <a:rPr lang="en-US" altLang="ko-KR" dirty="0"/>
              <a:t> Gauge</a:t>
            </a:r>
            <a:r>
              <a:rPr lang="ko-KR" altLang="en-US" dirty="0"/>
              <a:t>에 표시하는 웹 페이지를 제공하는 서버를 위한 </a:t>
            </a:r>
            <a:r>
              <a:rPr lang="en-US" altLang="ko-KR" dirty="0"/>
              <a:t>Node.js</a:t>
            </a:r>
            <a:r>
              <a:rPr lang="ko-KR" altLang="en-US" dirty="0"/>
              <a:t> 스크립트와 </a:t>
            </a:r>
            <a:r>
              <a:rPr lang="en-US" altLang="ko-KR" dirty="0"/>
              <a:t>html </a:t>
            </a:r>
            <a:r>
              <a:rPr lang="ko-KR" altLang="en-US" dirty="0"/>
              <a:t>파일을 작성하시요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센싱한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값을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publish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하고 있다고 가정한다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소프트웨어를 이용하여 적절히 시뮬레이션 할 것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Broker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서버는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test.mosquitto.org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사용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패스 </a:t>
            </a:r>
            <a:r>
              <a:rPr lang="en-US" altLang="ko-KR" dirty="0"/>
              <a:t>- Google Chart in Node.js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705256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코드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패스 </a:t>
            </a:r>
            <a:r>
              <a:rPr lang="en-US" altLang="ko-KR" dirty="0"/>
              <a:t>- Google Chart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648059" y="1079847"/>
            <a:ext cx="5292793" cy="45365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#include &lt;ESP8266WiFi.h&gt;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#include &lt;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PubSubClient.h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&gt;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#include "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DHT.h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#define DHTPIN D4   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#define DHTTYPE DHT11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const char*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ssid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= "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ezenay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";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const char* password = "0314635805";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const char*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nodeName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= "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PhirippaNode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";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char* server = "test.mosquitto.org"; //MQTT broker IP address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DHT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dht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(DHTPIN, DHTTYPE);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WiFiClient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wifiClient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; 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PubSubClient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client(server, 1883,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wifiClient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6012860" y="1079847"/>
            <a:ext cx="4860745" cy="453650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void setup()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Serial.begin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(9600);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dht.begin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("\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nConnecting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to 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ssid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WiFi.begin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ssid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, password);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while (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WiFi.status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 ) != WL_CONNECTED)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(".");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delay(500);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("\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nWiFi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Connected");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("Connecting to broker");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while ( !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client.connect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nodeName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) ){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("*");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delay(1000);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("\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nConnected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to broker");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8207633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코드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패스 </a:t>
            </a:r>
            <a:r>
              <a:rPr lang="en-US" altLang="ko-KR" dirty="0"/>
              <a:t>- Google Chart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648059" y="1079847"/>
            <a:ext cx="5292793" cy="48245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void loop()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String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StrTemp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StrHumi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StrLux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float t =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dht.readTemperature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float h =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dht.readHumidity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lux =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analogRead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(A0);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if (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isnan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(h) ||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isnan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(t) 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("Failed to read from DHT sensor!");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  return;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StrTemp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= String(t);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StrHumi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= String(h);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StrLux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=  String(lux);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("Temp: ");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Humi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: ");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(h);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("Lux : ");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(lux);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/>
              </a:rPr>
              <a:t>Serial.println</a:t>
            </a:r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("");</a:t>
            </a:r>
          </a:p>
          <a:p>
            <a:endParaRPr lang="en-US" altLang="ko-KR" sz="1200" dirty="0">
              <a:solidFill>
                <a:schemeClr val="tx1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client.publish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("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PhirippaTemp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",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StrTemp.c_str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());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client.publish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("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PhirippaHumi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",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StrHumi.c_str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());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client.publish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("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PhirippaLux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",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StrLux.c_str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());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  delay(2000);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623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여러 개의 변수를 한번에 선언하여 사용할 수 있는 변수</a:t>
            </a:r>
            <a:endParaRPr lang="en-US" altLang="ko-KR" dirty="0"/>
          </a:p>
          <a:p>
            <a:pPr lvl="2"/>
            <a:r>
              <a:rPr lang="ko-KR" altLang="en-US" dirty="0"/>
              <a:t>자바스크립트에는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undefined </a:t>
            </a:r>
            <a:r>
              <a:rPr lang="ko-KR" altLang="en-US" dirty="0"/>
              <a:t>이렇게 총 여섯 가지 자료형이 있는데</a:t>
            </a:r>
            <a:endParaRPr lang="en-US" altLang="ko-KR" dirty="0"/>
          </a:p>
          <a:p>
            <a:pPr lvl="2"/>
            <a:r>
              <a:rPr lang="ko-KR" altLang="en-US" dirty="0"/>
              <a:t>배열은 객체 자료형에 속함</a:t>
            </a:r>
            <a:endParaRPr lang="en-US" altLang="ko-KR" dirty="0"/>
          </a:p>
          <a:p>
            <a:pPr lvl="1"/>
            <a:r>
              <a:rPr lang="ko-KR" altLang="en-US" dirty="0"/>
              <a:t>아래 코드처럼 </a:t>
            </a:r>
            <a:r>
              <a:rPr lang="ko-KR" altLang="en-US" dirty="0">
                <a:solidFill>
                  <a:srgbClr val="00B050"/>
                </a:solidFill>
              </a:rPr>
              <a:t>배열은 대괄호</a:t>
            </a:r>
            <a:r>
              <a:rPr lang="en-US" altLang="ko-KR" dirty="0">
                <a:solidFill>
                  <a:srgbClr val="00B050"/>
                </a:solidFill>
              </a:rPr>
              <a:t>([ ])</a:t>
            </a:r>
            <a:r>
              <a:rPr lang="ko-KR" altLang="en-US" dirty="0">
                <a:solidFill>
                  <a:srgbClr val="00B050"/>
                </a:solidFill>
              </a:rPr>
              <a:t>로 생성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각각의 값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, element)</a:t>
            </a:r>
            <a:r>
              <a:rPr lang="ko-KR" altLang="en-US" dirty="0"/>
              <a:t>은 쉼표</a:t>
            </a:r>
            <a:r>
              <a:rPr lang="en-US" altLang="ko-KR" dirty="0"/>
              <a:t>(,)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어떠한 종류의 자료형도 배열의 요소가 될 수 있음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출력</a:t>
            </a:r>
            <a:endParaRPr lang="en-US" altLang="ko-KR" dirty="0"/>
          </a:p>
          <a:p>
            <a:pPr lvl="4"/>
            <a:r>
              <a:rPr lang="en-US" altLang="ko-KR" dirty="0"/>
              <a:t>273,String,true,function( ) { },{object Object}, 273,103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404063-3D9B-497C-BF3F-FA74E79D3E11}"/>
              </a:ext>
            </a:extLst>
          </p:cNvPr>
          <p:cNvSpPr/>
          <p:nvPr/>
        </p:nvSpPr>
        <p:spPr>
          <a:xfrm>
            <a:off x="864493" y="2592015"/>
            <a:ext cx="576064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0E490C-CCEF-44BD-8E21-B3372B6384C8}"/>
              </a:ext>
            </a:extLst>
          </p:cNvPr>
          <p:cNvSpPr/>
          <p:nvPr/>
        </p:nvSpPr>
        <p:spPr>
          <a:xfrm>
            <a:off x="864493" y="3744143"/>
            <a:ext cx="8136904" cy="136815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{}, {},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32F3C1-B4B2-B809-6F52-2882B202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57" y="1772468"/>
            <a:ext cx="4181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76299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Phi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보드가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센싱한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값을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MQTT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네트워크를 통해 수집하고 </a:t>
            </a:r>
            <a:r>
              <a:rPr lang="en-US" altLang="ko-KR" dirty="0"/>
              <a:t>Google Chart</a:t>
            </a:r>
            <a:r>
              <a:rPr lang="ko-KR" altLang="en-US" dirty="0"/>
              <a:t>의</a:t>
            </a:r>
            <a:r>
              <a:rPr lang="en-US" altLang="ko-KR" dirty="0"/>
              <a:t> Gauge</a:t>
            </a:r>
            <a:r>
              <a:rPr lang="ko-KR" altLang="en-US" dirty="0"/>
              <a:t>에 표시하는 웹 페이지를 제공하는 서버를 위한 </a:t>
            </a:r>
            <a:r>
              <a:rPr lang="en-US" altLang="ko-KR" dirty="0"/>
              <a:t>Node.js</a:t>
            </a:r>
            <a:r>
              <a:rPr lang="ko-KR" altLang="en-US" dirty="0"/>
              <a:t> 스크립트와 </a:t>
            </a:r>
            <a:r>
              <a:rPr lang="en-US" altLang="ko-KR" dirty="0"/>
              <a:t>html </a:t>
            </a:r>
            <a:r>
              <a:rPr lang="ko-KR" altLang="en-US" dirty="0"/>
              <a:t>파일을 작성하시요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센싱한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값을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publish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하고 있다고 가정한다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소프트웨어를 이용하여 적절히 시뮬레이션 할 것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우부투에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설치한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Mosquitto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Broker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를 사용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91578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온도 습도 두</a:t>
            </a:r>
            <a:r>
              <a:rPr lang="en-US" altLang="ko-KR" dirty="0"/>
              <a:t> </a:t>
            </a:r>
            <a:r>
              <a:rPr lang="ko-KR" altLang="en-US" dirty="0"/>
              <a:t>종류의 값을 서버에서 랜덤하게 발생시키고 각각의 값을</a:t>
            </a:r>
            <a:r>
              <a:rPr lang="en-US" altLang="ko-KR" dirty="0"/>
              <a:t> Google Chart</a:t>
            </a:r>
            <a:r>
              <a:rPr lang="ko-KR" altLang="en-US" dirty="0"/>
              <a:t>의</a:t>
            </a:r>
            <a:r>
              <a:rPr lang="en-US" altLang="ko-KR" dirty="0"/>
              <a:t> Gauge</a:t>
            </a:r>
            <a:r>
              <a:rPr lang="ko-KR" altLang="en-US" dirty="0"/>
              <a:t>에 표시하는 웹 페이지를 제공하는 서버를 위한 </a:t>
            </a:r>
            <a:r>
              <a:rPr lang="en-US" altLang="ko-KR" dirty="0"/>
              <a:t>Node.js</a:t>
            </a:r>
            <a:r>
              <a:rPr lang="ko-KR" altLang="en-US" dirty="0"/>
              <a:t> 스크립트와 </a:t>
            </a:r>
            <a:r>
              <a:rPr lang="en-US" altLang="ko-KR" dirty="0"/>
              <a:t>html </a:t>
            </a:r>
            <a:r>
              <a:rPr lang="ko-KR" altLang="en-US" dirty="0"/>
              <a:t>파일을 작성하시요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파일 작성</a:t>
            </a:r>
            <a:r>
              <a:rPr lang="en-US" altLang="ko-KR" dirty="0"/>
              <a:t>(1/3)</a:t>
            </a:r>
          </a:p>
          <a:p>
            <a:pPr lvl="2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D85E07-081C-4EFB-A088-FFD46B15156A}"/>
              </a:ext>
            </a:extLst>
          </p:cNvPr>
          <p:cNvSpPr/>
          <p:nvPr/>
        </p:nvSpPr>
        <p:spPr>
          <a:xfrm>
            <a:off x="964188" y="2231975"/>
            <a:ext cx="9583775" cy="302433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"https://www.gstatic.com/charts/loader.js"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4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chart_div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 400px; height: 120px;"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87616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파일 작성</a:t>
            </a:r>
            <a:r>
              <a:rPr lang="en-US" altLang="ko-KR" dirty="0"/>
              <a:t>(2/3)</a:t>
            </a:r>
          </a:p>
          <a:p>
            <a:pPr lvl="2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C7144C-548F-4C8C-919A-DDBFFC58528E}"/>
              </a:ext>
            </a:extLst>
          </p:cNvPr>
          <p:cNvSpPr/>
          <p:nvPr/>
        </p:nvSpPr>
        <p:spPr>
          <a:xfrm>
            <a:off x="1101342" y="5235238"/>
            <a:ext cx="9001000" cy="70759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style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"width: 400px; height: 120px;"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EBC444-A56F-4E33-865D-2D035D1275DA}"/>
              </a:ext>
            </a:extLst>
          </p:cNvPr>
          <p:cNvSpPr/>
          <p:nvPr/>
        </p:nvSpPr>
        <p:spPr>
          <a:xfrm>
            <a:off x="1101342" y="1274799"/>
            <a:ext cx="9001000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'Label'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'Temp.'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]);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redFrom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yellowFrom: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yellowTo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minorTicks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};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Gauge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chart_div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여기에 코딩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}, 1500);	</a:t>
            </a: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FB6262-396A-4A29-9CA7-FCED4C738354}"/>
              </a:ext>
            </a:extLst>
          </p:cNvPr>
          <p:cNvSpPr/>
          <p:nvPr/>
        </p:nvSpPr>
        <p:spPr>
          <a:xfrm>
            <a:off x="1804090" y="2215197"/>
            <a:ext cx="4388995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98320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index.html </a:t>
            </a:r>
            <a:r>
              <a:rPr lang="ko-KR" altLang="en-US" dirty="0"/>
              <a:t>작성 </a:t>
            </a:r>
            <a:r>
              <a:rPr lang="en-US" altLang="ko-KR" dirty="0"/>
              <a:t>(3/3)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864493" y="1249030"/>
            <a:ext cx="6264696" cy="27370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7597A6-9744-4537-8195-BE2FCBAA6957}"/>
              </a:ext>
            </a:extLst>
          </p:cNvPr>
          <p:cNvSpPr/>
          <p:nvPr/>
        </p:nvSpPr>
        <p:spPr>
          <a:xfrm>
            <a:off x="4824933" y="3140636"/>
            <a:ext cx="6264696" cy="273705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63935580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2 - </a:t>
            </a:r>
            <a:r>
              <a:rPr lang="ko-KR" altLang="en-US" dirty="0"/>
              <a:t>서버 역할을 할 </a:t>
            </a:r>
            <a:r>
              <a:rPr lang="en-US" altLang="ko-KR" dirty="0"/>
              <a:t>server.js </a:t>
            </a:r>
            <a:r>
              <a:rPr lang="ko-KR" altLang="en-US" dirty="0"/>
              <a:t>파일 작성</a:t>
            </a:r>
            <a:r>
              <a:rPr lang="en-US" altLang="ko-KR" dirty="0"/>
              <a:t>(1/2)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678439" y="1303299"/>
            <a:ext cx="7848872" cy="470116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'192.168.1.18'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port: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1883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protocol: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mqtt_ship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lux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'Sensors/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MyOffice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/Indoor/#'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'connected : 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`Temp: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Lux: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'Lux'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lux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'Lux'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84000871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0979354" cy="1745730"/>
          </a:xfrm>
        </p:spPr>
        <p:txBody>
          <a:bodyPr/>
          <a:lstStyle/>
          <a:p>
            <a:r>
              <a:rPr lang="en-US" altLang="ko-KR" dirty="0"/>
              <a:t>Google Chart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2 - </a:t>
            </a:r>
            <a:r>
              <a:rPr lang="ko-KR" altLang="en-US" dirty="0"/>
              <a:t>서버 역할을 할 </a:t>
            </a:r>
            <a:r>
              <a:rPr lang="en-US" altLang="ko-KR" dirty="0"/>
              <a:t>server.js </a:t>
            </a:r>
            <a:r>
              <a:rPr lang="ko-KR" altLang="en-US" dirty="0"/>
              <a:t>파일 작성</a:t>
            </a:r>
            <a:r>
              <a:rPr lang="en-US" altLang="ko-KR" dirty="0"/>
              <a:t>(2/2)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Google Chart in Node.js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22C75C-E285-45F8-817A-0EDB34AE96D6}"/>
              </a:ext>
            </a:extLst>
          </p:cNvPr>
          <p:cNvSpPr/>
          <p:nvPr/>
        </p:nvSpPr>
        <p:spPr>
          <a:xfrm>
            <a:off x="1678439" y="1303299"/>
            <a:ext cx="7848872" cy="452870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'/temp'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'/lux'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lux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 Running at http://localhost:2020'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 </a:t>
            </a:r>
          </a:p>
        </p:txBody>
      </p:sp>
    </p:spTree>
    <p:extLst>
      <p:ext uri="{BB962C8B-B14F-4D97-AF65-F5344CB8AC3E}">
        <p14:creationId xmlns:p14="http://schemas.microsoft.com/office/powerpoint/2010/main" val="3338865772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시스템 구축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696</a:t>
            </a:fld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동작 목표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E9CB36-0A9A-4AB6-A436-E2C153DDA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7" y="3125341"/>
            <a:ext cx="911176" cy="814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659D58-00F4-448C-987E-00BB71B6BD4D}"/>
              </a:ext>
            </a:extLst>
          </p:cNvPr>
          <p:cNvSpPr txBox="1"/>
          <p:nvPr/>
        </p:nvSpPr>
        <p:spPr>
          <a:xfrm>
            <a:off x="567033" y="2559958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Phi board</a:t>
            </a:r>
          </a:p>
          <a:p>
            <a:pPr algn="ctr"/>
            <a:r>
              <a:rPr lang="en-US" altLang="ko-KR" sz="1400" b="1" dirty="0"/>
              <a:t>(Publisher)</a:t>
            </a:r>
            <a:endParaRPr lang="ko-KR" altLang="en-US" sz="1400" b="1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0EC5147-FDFB-4B57-A4B7-4DC5A35E49F5}"/>
              </a:ext>
            </a:extLst>
          </p:cNvPr>
          <p:cNvSpPr/>
          <p:nvPr/>
        </p:nvSpPr>
        <p:spPr>
          <a:xfrm>
            <a:off x="1621503" y="3451960"/>
            <a:ext cx="378463" cy="360012"/>
          </a:xfrm>
          <a:custGeom>
            <a:avLst/>
            <a:gdLst>
              <a:gd name="connsiteX0" fmla="*/ 0 w 685800"/>
              <a:gd name="connsiteY0" fmla="*/ 92754 h 360012"/>
              <a:gd name="connsiteX1" fmla="*/ 306805 w 685800"/>
              <a:gd name="connsiteY1" fmla="*/ 14549 h 360012"/>
              <a:gd name="connsiteX2" fmla="*/ 505326 w 685800"/>
              <a:gd name="connsiteY2" fmla="*/ 351433 h 360012"/>
              <a:gd name="connsiteX3" fmla="*/ 685800 w 685800"/>
              <a:gd name="connsiteY3" fmla="*/ 261196 h 36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360012">
                <a:moveTo>
                  <a:pt x="0" y="92754"/>
                </a:moveTo>
                <a:cubicBezTo>
                  <a:pt x="111292" y="32095"/>
                  <a:pt x="222584" y="-28564"/>
                  <a:pt x="306805" y="14549"/>
                </a:cubicBezTo>
                <a:cubicBezTo>
                  <a:pt x="391026" y="57662"/>
                  <a:pt x="442160" y="310325"/>
                  <a:pt x="505326" y="351433"/>
                </a:cubicBezTo>
                <a:cubicBezTo>
                  <a:pt x="568492" y="392541"/>
                  <a:pt x="652713" y="273227"/>
                  <a:pt x="685800" y="26119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통형 20">
            <a:extLst>
              <a:ext uri="{FF2B5EF4-FFF2-40B4-BE49-F238E27FC236}">
                <a16:creationId xmlns:a16="http://schemas.microsoft.com/office/drawing/2014/main" id="{2B0AC813-BCC7-4221-A6E7-9AF1DE5A1AC3}"/>
              </a:ext>
            </a:extLst>
          </p:cNvPr>
          <p:cNvSpPr/>
          <p:nvPr/>
        </p:nvSpPr>
        <p:spPr>
          <a:xfrm>
            <a:off x="8494199" y="1506025"/>
            <a:ext cx="720080" cy="482476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InfluxDB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C62B6305-D474-4806-B0BC-FCF03D9DF768}"/>
              </a:ext>
            </a:extLst>
          </p:cNvPr>
          <p:cNvSpPr/>
          <p:nvPr/>
        </p:nvSpPr>
        <p:spPr>
          <a:xfrm>
            <a:off x="6086378" y="793479"/>
            <a:ext cx="4571203" cy="2289699"/>
          </a:xfrm>
          <a:prstGeom prst="wedgeEllipseCallout">
            <a:avLst>
              <a:gd name="adj1" fmla="val -54994"/>
              <a:gd name="adj2" fmla="val -308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원통형 22">
            <a:extLst>
              <a:ext uri="{FF2B5EF4-FFF2-40B4-BE49-F238E27FC236}">
                <a16:creationId xmlns:a16="http://schemas.microsoft.com/office/drawing/2014/main" id="{D551F7A8-E2A8-432A-B85D-3577A9A104FC}"/>
              </a:ext>
            </a:extLst>
          </p:cNvPr>
          <p:cNvSpPr/>
          <p:nvPr/>
        </p:nvSpPr>
        <p:spPr>
          <a:xfrm>
            <a:off x="7452050" y="1514014"/>
            <a:ext cx="720080" cy="48247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Broker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0B7EBB-A912-4E9D-AA52-DED2BB567B5A}"/>
              </a:ext>
            </a:extLst>
          </p:cNvPr>
          <p:cNvSpPr/>
          <p:nvPr/>
        </p:nvSpPr>
        <p:spPr>
          <a:xfrm>
            <a:off x="7353185" y="1080622"/>
            <a:ext cx="2088232" cy="2650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Subscriber</a:t>
            </a:r>
            <a:r>
              <a:rPr lang="en-US" altLang="ko-KR" sz="1100" dirty="0">
                <a:solidFill>
                  <a:schemeClr val="tx1"/>
                </a:solidFill>
              </a:rPr>
              <a:t> /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</a:rPr>
              <a:t>Insert data to DB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9D73C2E-D11F-44B8-B317-90D5D8F3A8FB}"/>
              </a:ext>
            </a:extLst>
          </p:cNvPr>
          <p:cNvCxnSpPr>
            <a:cxnSpLocks/>
          </p:cNvCxnSpPr>
          <p:nvPr/>
        </p:nvCxnSpPr>
        <p:spPr>
          <a:xfrm flipV="1">
            <a:off x="7777648" y="1374201"/>
            <a:ext cx="101687" cy="139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DF6033-AEA6-4F1C-A867-EB6B8D2FBAE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834760" y="1345625"/>
            <a:ext cx="19479" cy="1604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6CF90D-869B-4171-8C36-57DA58631331}"/>
              </a:ext>
            </a:extLst>
          </p:cNvPr>
          <p:cNvSpPr txBox="1"/>
          <p:nvPr/>
        </p:nvSpPr>
        <p:spPr>
          <a:xfrm>
            <a:off x="3998714" y="854742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Linux Server</a:t>
            </a:r>
          </a:p>
          <a:p>
            <a:pPr algn="ctr"/>
            <a:r>
              <a:rPr lang="en-US" altLang="ko-KR" sz="1400" b="1" dirty="0"/>
              <a:t>(Broker, </a:t>
            </a:r>
            <a:r>
              <a:rPr lang="en-US" altLang="ko-KR" sz="1400" b="1" dirty="0" err="1"/>
              <a:t>InfluxDB</a:t>
            </a:r>
            <a:r>
              <a:rPr lang="en-US" altLang="ko-KR" sz="1400" b="1" dirty="0"/>
              <a:t>, Grafana)</a:t>
            </a:r>
            <a:endParaRPr lang="ko-KR" altLang="en-US" sz="14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FFDBEFC-19FC-469A-B055-AAFCCF68E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37" y="4557042"/>
            <a:ext cx="911176" cy="8142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7C368A-A7F1-41B9-A37A-DE634CBBBDC9}"/>
              </a:ext>
            </a:extLst>
          </p:cNvPr>
          <p:cNvSpPr txBox="1"/>
          <p:nvPr/>
        </p:nvSpPr>
        <p:spPr>
          <a:xfrm>
            <a:off x="890143" y="3991659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Phi board</a:t>
            </a:r>
          </a:p>
          <a:p>
            <a:pPr algn="ctr"/>
            <a:r>
              <a:rPr lang="en-US" altLang="ko-KR" sz="1400" b="1" dirty="0"/>
              <a:t>(Publisher)</a:t>
            </a:r>
            <a:endParaRPr lang="ko-KR" altLang="en-US" sz="1400" b="1" dirty="0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C79F3BD4-D010-4781-9744-D98979D0147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944613" y="4248199"/>
            <a:ext cx="323110" cy="715985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C12A749A-EEB4-4A99-9950-039B7FA2F019}"/>
              </a:ext>
            </a:extLst>
          </p:cNvPr>
          <p:cNvCxnSpPr>
            <a:cxnSpLocks/>
            <a:stCxn id="7" idx="3"/>
            <a:endCxn id="23" idx="2"/>
          </p:cNvCxnSpPr>
          <p:nvPr/>
        </p:nvCxnSpPr>
        <p:spPr>
          <a:xfrm flipV="1">
            <a:off x="5839828" y="1755252"/>
            <a:ext cx="1612222" cy="114502"/>
          </a:xfrm>
          <a:prstGeom prst="curved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통형 26">
            <a:extLst>
              <a:ext uri="{FF2B5EF4-FFF2-40B4-BE49-F238E27FC236}">
                <a16:creationId xmlns:a16="http://schemas.microsoft.com/office/drawing/2014/main" id="{8D4E58DC-8381-4E5F-935C-4C1800B8BCD8}"/>
              </a:ext>
            </a:extLst>
          </p:cNvPr>
          <p:cNvSpPr/>
          <p:nvPr/>
        </p:nvSpPr>
        <p:spPr>
          <a:xfrm>
            <a:off x="7468451" y="2283683"/>
            <a:ext cx="720080" cy="482476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Node.js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reate Google Chart in ASP.NET – EZ Digital">
            <a:extLst>
              <a:ext uri="{FF2B5EF4-FFF2-40B4-BE49-F238E27FC236}">
                <a16:creationId xmlns:a16="http://schemas.microsoft.com/office/drawing/2014/main" id="{C87C2A91-38DF-4CAB-8E42-EEFC08C9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951" y="3991659"/>
            <a:ext cx="3940396" cy="20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8CB23C-C881-4ACE-A912-1F1323BA050F}"/>
              </a:ext>
            </a:extLst>
          </p:cNvPr>
          <p:cNvSpPr/>
          <p:nvPr/>
        </p:nvSpPr>
        <p:spPr>
          <a:xfrm>
            <a:off x="432446" y="2404653"/>
            <a:ext cx="1756036" cy="335571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D8A725D-FA51-40A0-9B66-17EF1D6D9EB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7812090" y="1996490"/>
            <a:ext cx="16401" cy="287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2188D448-198F-4ABF-A2A4-FAAFE988A00F}"/>
              </a:ext>
            </a:extLst>
          </p:cNvPr>
          <p:cNvCxnSpPr>
            <a:stCxn id="27" idx="3"/>
            <a:endCxn id="1026" idx="0"/>
          </p:cNvCxnSpPr>
          <p:nvPr/>
        </p:nvCxnSpPr>
        <p:spPr>
          <a:xfrm rot="5400000">
            <a:off x="5908070" y="2071238"/>
            <a:ext cx="1225500" cy="2615342"/>
          </a:xfrm>
          <a:prstGeom prst="curved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구름 3">
            <a:extLst>
              <a:ext uri="{FF2B5EF4-FFF2-40B4-BE49-F238E27FC236}">
                <a16:creationId xmlns:a16="http://schemas.microsoft.com/office/drawing/2014/main" id="{06AAC540-9DC6-4036-9908-19CE7BF22CE4}"/>
              </a:ext>
            </a:extLst>
          </p:cNvPr>
          <p:cNvSpPr/>
          <p:nvPr/>
        </p:nvSpPr>
        <p:spPr>
          <a:xfrm>
            <a:off x="1944613" y="2606974"/>
            <a:ext cx="2829759" cy="2049983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MQTT Network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ow Fast Does Your PC Really Need to Be?">
            <a:extLst>
              <a:ext uri="{FF2B5EF4-FFF2-40B4-BE49-F238E27FC236}">
                <a16:creationId xmlns:a16="http://schemas.microsoft.com/office/drawing/2014/main" id="{DC8DDC1E-A919-486C-A81F-F1510E23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18" y="1463984"/>
            <a:ext cx="1441341" cy="8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ADCA896-EC4E-42F3-BCDC-371E899D2D6D}"/>
              </a:ext>
            </a:extLst>
          </p:cNvPr>
          <p:cNvSpPr/>
          <p:nvPr/>
        </p:nvSpPr>
        <p:spPr>
          <a:xfrm>
            <a:off x="2706432" y="1964189"/>
            <a:ext cx="536519" cy="862398"/>
          </a:xfrm>
          <a:custGeom>
            <a:avLst/>
            <a:gdLst>
              <a:gd name="connsiteX0" fmla="*/ 376376 w 376376"/>
              <a:gd name="connsiteY0" fmla="*/ 0 h 788068"/>
              <a:gd name="connsiteX1" fmla="*/ 3397 w 376376"/>
              <a:gd name="connsiteY1" fmla="*/ 120316 h 788068"/>
              <a:gd name="connsiteX2" fmla="*/ 183871 w 376376"/>
              <a:gd name="connsiteY2" fmla="*/ 457200 h 788068"/>
              <a:gd name="connsiteX3" fmla="*/ 45507 w 376376"/>
              <a:gd name="connsiteY3" fmla="*/ 673768 h 788068"/>
              <a:gd name="connsiteX4" fmla="*/ 63555 w 376376"/>
              <a:gd name="connsiteY4" fmla="*/ 788068 h 7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376" h="788068">
                <a:moveTo>
                  <a:pt x="376376" y="0"/>
                </a:moveTo>
                <a:cubicBezTo>
                  <a:pt x="205928" y="22058"/>
                  <a:pt x="35481" y="44116"/>
                  <a:pt x="3397" y="120316"/>
                </a:cubicBezTo>
                <a:cubicBezTo>
                  <a:pt x="-28687" y="196516"/>
                  <a:pt x="176853" y="364958"/>
                  <a:pt x="183871" y="457200"/>
                </a:cubicBezTo>
                <a:cubicBezTo>
                  <a:pt x="190889" y="549442"/>
                  <a:pt x="65560" y="618623"/>
                  <a:pt x="45507" y="673768"/>
                </a:cubicBezTo>
                <a:cubicBezTo>
                  <a:pt x="25454" y="728913"/>
                  <a:pt x="44504" y="758490"/>
                  <a:pt x="63555" y="78806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How Fast Does Your PC Really Need to Be?">
            <a:extLst>
              <a:ext uri="{FF2B5EF4-FFF2-40B4-BE49-F238E27FC236}">
                <a16:creationId xmlns:a16="http://schemas.microsoft.com/office/drawing/2014/main" id="{A0741454-EECB-40DE-972C-DA06AAAA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20" y="1474432"/>
            <a:ext cx="1441341" cy="80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52B315-1993-4F0A-85A2-67BB1C381A4F}"/>
              </a:ext>
            </a:extLst>
          </p:cNvPr>
          <p:cNvSpPr/>
          <p:nvPr/>
        </p:nvSpPr>
        <p:spPr>
          <a:xfrm>
            <a:off x="4385420" y="1464673"/>
            <a:ext cx="1454408" cy="8101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1B8E55-610E-4711-87F6-D7A3EA99EB8E}"/>
              </a:ext>
            </a:extLst>
          </p:cNvPr>
          <p:cNvCxnSpPr>
            <a:cxnSpLocks/>
            <a:stCxn id="2050" idx="3"/>
            <a:endCxn id="7" idx="1"/>
          </p:cNvCxnSpPr>
          <p:nvPr/>
        </p:nvCxnSpPr>
        <p:spPr>
          <a:xfrm>
            <a:off x="4188259" y="1867560"/>
            <a:ext cx="197161" cy="2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134A3B-6B04-49AB-A351-E13D8E449587}"/>
              </a:ext>
            </a:extLst>
          </p:cNvPr>
          <p:cNvSpPr txBox="1"/>
          <p:nvPr/>
        </p:nvSpPr>
        <p:spPr>
          <a:xfrm>
            <a:off x="4383884" y="2239424"/>
            <a:ext cx="145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Virtual Machine</a:t>
            </a:r>
            <a:endParaRPr lang="ko-KR" altLang="en-US" sz="14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24A76C-AA99-4CA0-831A-70297033A2FA}"/>
              </a:ext>
            </a:extLst>
          </p:cNvPr>
          <p:cNvCxnSpPr/>
          <p:nvPr/>
        </p:nvCxnSpPr>
        <p:spPr>
          <a:xfrm flipV="1">
            <a:off x="7638956" y="1996490"/>
            <a:ext cx="0" cy="27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07029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ko-KR" altLang="en-US" dirty="0"/>
              <a:t>시스템 구축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697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A14FAA-A77F-431D-98C5-5357B4BCD3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1039254" cy="1745730"/>
          </a:xfrm>
        </p:spPr>
        <p:txBody>
          <a:bodyPr/>
          <a:lstStyle/>
          <a:p>
            <a:r>
              <a:rPr lang="ko-KR" altLang="en-US" dirty="0"/>
              <a:t>동작 목표</a:t>
            </a:r>
            <a:endParaRPr lang="en-US" altLang="ko-KR" dirty="0"/>
          </a:p>
          <a:p>
            <a:pPr lvl="1"/>
            <a:r>
              <a:rPr lang="ko-KR" altLang="en-US" dirty="0"/>
              <a:t>두 보드로부터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 정보를 </a:t>
            </a:r>
            <a:r>
              <a:rPr lang="en-US" altLang="ko-KR" dirty="0"/>
              <a:t>MQTT </a:t>
            </a:r>
            <a:r>
              <a:rPr lang="ko-KR" altLang="en-US" dirty="0"/>
              <a:t>네트워크를 통해 수집</a:t>
            </a:r>
            <a:endParaRPr lang="en-US" altLang="ko-KR" dirty="0"/>
          </a:p>
          <a:p>
            <a:pPr lvl="1"/>
            <a:r>
              <a:rPr lang="ko-KR" altLang="en-US" dirty="0"/>
              <a:t>수집된 정보를 웹 서버가 </a:t>
            </a:r>
            <a:r>
              <a:rPr lang="en-US" altLang="ko-KR" dirty="0"/>
              <a:t>Google Chart</a:t>
            </a:r>
            <a:r>
              <a:rPr lang="ko-KR" altLang="en-US" dirty="0"/>
              <a:t>를 이용하여 웹 서비스</a:t>
            </a:r>
            <a:endParaRPr lang="en-US" altLang="ko-KR" dirty="0"/>
          </a:p>
          <a:p>
            <a:r>
              <a:rPr lang="ko-KR" altLang="en-US" dirty="0"/>
              <a:t>두 보드로부터 </a:t>
            </a:r>
            <a:r>
              <a:rPr lang="ko-KR" altLang="en-US" dirty="0" err="1"/>
              <a:t>온습도</a:t>
            </a:r>
            <a:r>
              <a:rPr lang="ko-KR" altLang="en-US" dirty="0"/>
              <a:t> 조도 정보를 </a:t>
            </a:r>
            <a:r>
              <a:rPr lang="en-US" altLang="ko-KR" dirty="0"/>
              <a:t>MQTT </a:t>
            </a:r>
            <a:r>
              <a:rPr lang="ko-KR" altLang="en-US" dirty="0"/>
              <a:t>네트워크를 통해 수집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Publishing</a:t>
            </a:r>
            <a:r>
              <a:rPr lang="ko-KR" altLang="en-US" dirty="0"/>
              <a:t>하는 두 보드를 </a:t>
            </a:r>
            <a:r>
              <a:rPr lang="en-US" altLang="ko-KR" dirty="0"/>
              <a:t>Simulation</a:t>
            </a:r>
            <a:r>
              <a:rPr lang="ko-KR" altLang="en-US" dirty="0"/>
              <a:t>으로 구현</a:t>
            </a:r>
            <a:endParaRPr lang="en-US" altLang="ko-KR" dirty="0"/>
          </a:p>
          <a:p>
            <a:pPr lvl="2"/>
            <a:r>
              <a:rPr lang="en-US" altLang="ko-KR" dirty="0"/>
              <a:t>Indoor</a:t>
            </a:r>
            <a:r>
              <a:rPr lang="ko-KR" altLang="en-US" dirty="0"/>
              <a:t>에 설치된 보드 </a:t>
            </a:r>
            <a:r>
              <a:rPr lang="en-US" altLang="ko-KR" dirty="0"/>
              <a:t>Simulation </a:t>
            </a:r>
            <a:r>
              <a:rPr lang="ko-KR" altLang="en-US" dirty="0"/>
              <a:t>코드</a:t>
            </a:r>
            <a:r>
              <a:rPr lang="en-US" altLang="ko-KR" dirty="0"/>
              <a:t>, boardSimulationIndoorII.py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$ python3 boardSimulationIndoorII.py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27EBA-BB2A-4AF0-BFA2-3D818809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12" y="2673367"/>
            <a:ext cx="7639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1338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ko-KR" altLang="en-US" dirty="0"/>
              <a:t>시스템 구축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698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A14FAA-A77F-431D-98C5-5357B4BCD3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1039254" cy="1745730"/>
          </a:xfrm>
        </p:spPr>
        <p:txBody>
          <a:bodyPr/>
          <a:lstStyle/>
          <a:p>
            <a:r>
              <a:rPr lang="ko-KR" altLang="en-US" dirty="0"/>
              <a:t>두 보드로부터 </a:t>
            </a:r>
            <a:r>
              <a:rPr lang="ko-KR" altLang="en-US" dirty="0" err="1"/>
              <a:t>온습도</a:t>
            </a:r>
            <a:r>
              <a:rPr lang="ko-KR" altLang="en-US" dirty="0"/>
              <a:t> 조도 정보를 </a:t>
            </a:r>
            <a:r>
              <a:rPr lang="en-US" altLang="ko-KR" dirty="0"/>
              <a:t>MQTT </a:t>
            </a:r>
            <a:r>
              <a:rPr lang="ko-KR" altLang="en-US" dirty="0"/>
              <a:t>네트워크를 통해 수집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1 - Publishing</a:t>
            </a:r>
            <a:r>
              <a:rPr lang="ko-KR" altLang="en-US" dirty="0"/>
              <a:t>하는 두 보드를 </a:t>
            </a:r>
            <a:r>
              <a:rPr lang="en-US" altLang="ko-KR" dirty="0"/>
              <a:t>Simulation</a:t>
            </a:r>
            <a:r>
              <a:rPr lang="ko-KR" altLang="en-US" dirty="0"/>
              <a:t>으로 구현</a:t>
            </a:r>
            <a:endParaRPr lang="en-US" altLang="ko-KR" dirty="0"/>
          </a:p>
          <a:p>
            <a:pPr lvl="2"/>
            <a:r>
              <a:rPr lang="en-US" altLang="ko-KR" dirty="0"/>
              <a:t>Outdoor</a:t>
            </a:r>
            <a:r>
              <a:rPr lang="ko-KR" altLang="en-US" dirty="0"/>
              <a:t>에 설치된 보드 </a:t>
            </a:r>
            <a:r>
              <a:rPr lang="en-US" altLang="ko-KR" dirty="0"/>
              <a:t>Simulation </a:t>
            </a:r>
            <a:r>
              <a:rPr lang="ko-KR" altLang="en-US" dirty="0"/>
              <a:t>코드</a:t>
            </a:r>
            <a:r>
              <a:rPr lang="en-US" altLang="ko-KR" dirty="0"/>
              <a:t>, boardSimulationOutdoorII.py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$ python3 boardSimulationOutdoorII.py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B2C2F8-7332-491E-9D74-EC8B75DE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87" y="1541958"/>
            <a:ext cx="76581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29153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ko-KR" altLang="en-US" dirty="0"/>
              <a:t>시스템 구축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699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A14FAA-A77F-431D-98C5-5357B4BCD3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1039254" cy="1745730"/>
          </a:xfrm>
        </p:spPr>
        <p:txBody>
          <a:bodyPr/>
          <a:lstStyle/>
          <a:p>
            <a:r>
              <a:rPr lang="ko-KR" altLang="en-US" dirty="0"/>
              <a:t>두 보드로부터 </a:t>
            </a:r>
            <a:r>
              <a:rPr lang="ko-KR" altLang="en-US" dirty="0" err="1"/>
              <a:t>온습도</a:t>
            </a:r>
            <a:r>
              <a:rPr lang="ko-KR" altLang="en-US" dirty="0"/>
              <a:t> 조도 정보를 </a:t>
            </a:r>
            <a:r>
              <a:rPr lang="en-US" altLang="ko-KR" dirty="0"/>
              <a:t>MQTT </a:t>
            </a:r>
            <a:r>
              <a:rPr lang="ko-KR" altLang="en-US" dirty="0"/>
              <a:t>네트워크를 통해 수집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2 - Subscribe</a:t>
            </a:r>
            <a:r>
              <a:rPr lang="ko-KR" altLang="en-US" dirty="0"/>
              <a:t>한 데이터를 </a:t>
            </a:r>
            <a:r>
              <a:rPr lang="en-US" altLang="ko-KR" dirty="0"/>
              <a:t>Influx </a:t>
            </a:r>
            <a:r>
              <a:rPr lang="ko-KR" altLang="en-US" dirty="0"/>
              <a:t>데이터 베이스에 넣는</a:t>
            </a:r>
            <a:r>
              <a:rPr lang="en-US" altLang="ko-KR" dirty="0"/>
              <a:t> </a:t>
            </a:r>
            <a:r>
              <a:rPr lang="ko-KR" altLang="en-US" dirty="0"/>
              <a:t>코드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96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개발 환경 구성</a:t>
            </a:r>
            <a:endParaRPr lang="en-US" altLang="ko-KR" dirty="0"/>
          </a:p>
          <a:p>
            <a:pPr lvl="1"/>
            <a:r>
              <a:rPr lang="en-US" altLang="ko-KR" dirty="0"/>
              <a:t>Visual Studio Code</a:t>
            </a:r>
          </a:p>
          <a:p>
            <a:pPr lvl="2"/>
            <a:r>
              <a:rPr lang="ko-KR" altLang="en-US" dirty="0">
                <a:hlinkClick r:id="rId3"/>
              </a:rPr>
              <a:t>다운로드 페이지</a:t>
            </a:r>
            <a:r>
              <a:rPr lang="ko-KR" altLang="en-US" dirty="0"/>
              <a:t> 접속</a:t>
            </a:r>
            <a:endParaRPr lang="en-US" altLang="ko-KR" dirty="0"/>
          </a:p>
          <a:p>
            <a:pPr lvl="1"/>
            <a:r>
              <a:rPr lang="en-US" altLang="ko-KR" dirty="0"/>
              <a:t>Chrome</a:t>
            </a:r>
          </a:p>
          <a:p>
            <a:pPr lvl="2"/>
            <a:r>
              <a:rPr lang="ko-KR" altLang="en-US" dirty="0">
                <a:hlinkClick r:id="rId4"/>
              </a:rPr>
              <a:t>다운로드 페이지</a:t>
            </a:r>
            <a:r>
              <a:rPr lang="ko-KR" altLang="en-US" dirty="0"/>
              <a:t> 접속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개발 환경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90FB5B-B658-6940-27DB-5E6B1390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17" y="927686"/>
            <a:ext cx="3888432" cy="23124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970C8D-60C1-D4A7-250F-437E690EF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917" y="3456111"/>
            <a:ext cx="3888432" cy="22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74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요소 각각에 접근하기</a:t>
            </a:r>
            <a:endParaRPr lang="en-US" altLang="ko-KR" dirty="0"/>
          </a:p>
          <a:p>
            <a:pPr lvl="2"/>
            <a:r>
              <a:rPr lang="ko-KR" altLang="en-US" dirty="0"/>
              <a:t>배열 이름에 대괄호</a:t>
            </a:r>
            <a:r>
              <a:rPr lang="en-US" altLang="ko-KR" dirty="0"/>
              <a:t>( [ ] 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붙이고 대괄호 안에 숫자를 써서 각 요소를 구분하여 접근</a:t>
            </a:r>
            <a:endParaRPr lang="en-US" altLang="ko-KR" dirty="0"/>
          </a:p>
          <a:p>
            <a:pPr lvl="3"/>
            <a:r>
              <a:rPr lang="ko-KR" altLang="en-US" dirty="0"/>
              <a:t>대괄호 안에 들어가는 숫자를 </a:t>
            </a:r>
            <a:r>
              <a:rPr lang="ko-KR" altLang="en-US" dirty="0" err="1"/>
              <a:t>인텍스</a:t>
            </a:r>
            <a:r>
              <a:rPr lang="en-US" altLang="ko-KR" dirty="0"/>
              <a:t>(index)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3"/>
            <a:r>
              <a:rPr lang="en-US" altLang="ko-KR" dirty="0">
                <a:solidFill>
                  <a:srgbClr val="00B050"/>
                </a:solidFill>
              </a:rPr>
              <a:t>C </a:t>
            </a:r>
            <a:r>
              <a:rPr lang="ko-KR" altLang="en-US" dirty="0" err="1">
                <a:solidFill>
                  <a:srgbClr val="00B050"/>
                </a:solidFill>
              </a:rPr>
              <a:t>언어에서와</a:t>
            </a:r>
            <a:r>
              <a:rPr lang="ko-KR" altLang="en-US" dirty="0">
                <a:solidFill>
                  <a:srgbClr val="00B050"/>
                </a:solidFill>
              </a:rPr>
              <a:t> 동일하게 배열의 각 요소에 접근</a:t>
            </a:r>
            <a:endParaRPr lang="en-US" altLang="ko-KR" dirty="0">
              <a:solidFill>
                <a:srgbClr val="00B050"/>
              </a:solidFill>
            </a:endParaRPr>
          </a:p>
          <a:p>
            <a:pPr lvl="4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list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각 요소에 접근하기 위해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indexing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하는 방법과 동일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404063-3D9B-497C-BF3F-FA74E79D3E11}"/>
              </a:ext>
            </a:extLst>
          </p:cNvPr>
          <p:cNvSpPr/>
          <p:nvPr/>
        </p:nvSpPr>
        <p:spPr>
          <a:xfrm>
            <a:off x="2448669" y="2015951"/>
            <a:ext cx="6861743" cy="187220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92990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Project 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700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A14FAA-A77F-431D-98C5-5357B4BCD3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1039254" cy="1745730"/>
          </a:xfrm>
        </p:spPr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 모니터링 시스템</a:t>
            </a:r>
            <a:r>
              <a:rPr lang="en-US" altLang="ko-KR" dirty="0"/>
              <a:t>(Indoor, Outdoor)</a:t>
            </a:r>
            <a:r>
              <a:rPr lang="ko-KR" altLang="en-US" dirty="0"/>
              <a:t>에 아래 내용 추가</a:t>
            </a:r>
            <a:endParaRPr lang="en-US" altLang="ko-KR" dirty="0"/>
          </a:p>
          <a:p>
            <a:pPr lvl="2"/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의 장소로부터 </a:t>
            </a:r>
            <a:r>
              <a:rPr lang="ko-KR" altLang="en-US" dirty="0" err="1"/>
              <a:t>온습도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조도값을</a:t>
            </a:r>
            <a:r>
              <a:rPr lang="ko-KR" altLang="en-US" dirty="0"/>
              <a:t> </a:t>
            </a:r>
            <a:r>
              <a:rPr lang="en-US" altLang="ko-KR" dirty="0"/>
              <a:t>1Hz(Ts=1[s])</a:t>
            </a:r>
            <a:r>
              <a:rPr lang="ko-KR" altLang="en-US" dirty="0"/>
              <a:t>로 </a:t>
            </a:r>
            <a:r>
              <a:rPr lang="ko-KR" altLang="en-US" dirty="0" err="1"/>
              <a:t>샘플링하여</a:t>
            </a:r>
            <a:r>
              <a:rPr lang="ko-KR" altLang="en-US" dirty="0"/>
              <a:t> </a:t>
            </a:r>
            <a:r>
              <a:rPr lang="en-US" altLang="ko-KR" dirty="0"/>
              <a:t>MQTT </a:t>
            </a:r>
            <a:r>
              <a:rPr lang="ko-KR" altLang="en-US" dirty="0"/>
              <a:t>망으로 통해 전송</a:t>
            </a:r>
            <a:r>
              <a:rPr lang="en-US" altLang="ko-KR" dirty="0"/>
              <a:t>(publish)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ko-KR" altLang="en-US" dirty="0"/>
              <a:t>기존 시스템은 </a:t>
            </a:r>
            <a:r>
              <a:rPr lang="en-US" altLang="ko-KR" dirty="0"/>
              <a:t>2</a:t>
            </a:r>
            <a:r>
              <a:rPr lang="ko-KR" altLang="en-US" dirty="0"/>
              <a:t>초에 한번 샘플링 하고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수신</a:t>
            </a:r>
            <a:r>
              <a:rPr lang="en-US" altLang="ko-KR" dirty="0"/>
              <a:t>(subscribe)</a:t>
            </a:r>
            <a:r>
              <a:rPr lang="ko-KR" altLang="en-US" dirty="0"/>
              <a:t>한 데이터를 </a:t>
            </a:r>
            <a:r>
              <a:rPr lang="en-US" altLang="ko-KR" dirty="0"/>
              <a:t>Influx </a:t>
            </a:r>
            <a:r>
              <a:rPr lang="ko-KR" altLang="en-US" dirty="0"/>
              <a:t>데이터베이스에 저장</a:t>
            </a:r>
            <a:endParaRPr lang="en-US" altLang="ko-KR" dirty="0"/>
          </a:p>
          <a:p>
            <a:pPr lvl="2"/>
            <a:r>
              <a:rPr lang="en-US" altLang="ko-KR" dirty="0"/>
              <a:t>Grafana</a:t>
            </a:r>
            <a:r>
              <a:rPr lang="ko-KR" altLang="en-US" dirty="0"/>
              <a:t>를 이용하여 기존 장소의 </a:t>
            </a:r>
            <a:r>
              <a:rPr lang="ko-KR" altLang="en-US" dirty="0" err="1"/>
              <a:t>온습도</a:t>
            </a:r>
            <a:r>
              <a:rPr lang="ko-KR" altLang="en-US" dirty="0"/>
              <a:t> 정보와 </a:t>
            </a:r>
            <a:r>
              <a:rPr lang="ko-KR" altLang="en-US" dirty="0" err="1"/>
              <a:t>더블어</a:t>
            </a:r>
            <a:r>
              <a:rPr lang="ko-KR" altLang="en-US" dirty="0"/>
              <a:t> 새로운 장소의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 정보 출력</a:t>
            </a:r>
            <a:endParaRPr lang="en-US" altLang="ko-KR" dirty="0"/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Google Chart</a:t>
            </a:r>
            <a:r>
              <a:rPr lang="ko-KR" altLang="en-US" dirty="0"/>
              <a:t>를 이용하여 표현</a:t>
            </a:r>
            <a:endParaRPr lang="en-US" altLang="ko-KR" dirty="0"/>
          </a:p>
          <a:p>
            <a:pPr marL="514350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417350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Project 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701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A14FAA-A77F-431D-98C5-5357B4BCD3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399" y="578149"/>
            <a:ext cx="11039254" cy="1745730"/>
          </a:xfrm>
        </p:spPr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 모니터링 시스템에 아래 내용 추가</a:t>
            </a:r>
            <a:endParaRPr lang="en-US" altLang="ko-KR" dirty="0"/>
          </a:p>
          <a:p>
            <a:pPr lvl="2"/>
            <a:r>
              <a:rPr lang="ko-KR" altLang="en-US" dirty="0"/>
              <a:t>가속도 센서</a:t>
            </a:r>
            <a:r>
              <a:rPr lang="en-US" altLang="ko-KR" dirty="0"/>
              <a:t>(LIS3DH)</a:t>
            </a:r>
            <a:r>
              <a:rPr lang="ko-KR" altLang="en-US" dirty="0"/>
              <a:t>를 이용하여 가속도 값을 </a:t>
            </a:r>
            <a:r>
              <a:rPr lang="en-US" altLang="ko-KR" dirty="0"/>
              <a:t>25Hz(Ts=40[</a:t>
            </a:r>
            <a:r>
              <a:rPr lang="en-US" altLang="ko-KR" dirty="0" err="1"/>
              <a:t>ms</a:t>
            </a:r>
            <a:r>
              <a:rPr lang="en-US" altLang="ko-KR" dirty="0"/>
              <a:t>])</a:t>
            </a:r>
            <a:r>
              <a:rPr lang="ko-KR" altLang="en-US" dirty="0"/>
              <a:t>로 </a:t>
            </a:r>
            <a:r>
              <a:rPr lang="ko-KR" altLang="en-US" dirty="0" err="1"/>
              <a:t>샘플링하여</a:t>
            </a:r>
            <a:r>
              <a:rPr lang="ko-KR" altLang="en-US" dirty="0"/>
              <a:t> </a:t>
            </a:r>
            <a:r>
              <a:rPr lang="en-US" altLang="ko-KR" dirty="0"/>
              <a:t>MQTT </a:t>
            </a:r>
            <a:r>
              <a:rPr lang="ko-KR" altLang="en-US" dirty="0"/>
              <a:t>망으로 통해 전송</a:t>
            </a:r>
            <a:r>
              <a:rPr lang="en-US" altLang="ko-KR" dirty="0"/>
              <a:t>(publish)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ko-KR" altLang="en-US" dirty="0"/>
              <a:t>기존 기능 </a:t>
            </a:r>
            <a:r>
              <a:rPr lang="en-US" altLang="ko-KR" dirty="0"/>
              <a:t>- </a:t>
            </a:r>
            <a:r>
              <a:rPr lang="ko-KR" altLang="en-US" dirty="0" err="1"/>
              <a:t>온습도</a:t>
            </a:r>
            <a:r>
              <a:rPr lang="en-US" altLang="ko-KR" dirty="0"/>
              <a:t>,</a:t>
            </a:r>
            <a:r>
              <a:rPr lang="ko-KR" altLang="en-US" dirty="0"/>
              <a:t> 조도 정보는 </a:t>
            </a:r>
            <a:r>
              <a:rPr lang="en-US" altLang="ko-KR" dirty="0"/>
              <a:t>2</a:t>
            </a:r>
            <a:r>
              <a:rPr lang="ko-KR" altLang="en-US" dirty="0"/>
              <a:t>초 마다 전송</a:t>
            </a:r>
            <a:r>
              <a:rPr lang="en-US" altLang="ko-KR" dirty="0"/>
              <a:t>(pub)</a:t>
            </a:r>
          </a:p>
          <a:p>
            <a:pPr lvl="3"/>
            <a:r>
              <a:rPr lang="ko-KR" altLang="en-US" dirty="0"/>
              <a:t>추가 기능 </a:t>
            </a:r>
            <a:r>
              <a:rPr lang="en-US" altLang="ko-KR" dirty="0"/>
              <a:t>- </a:t>
            </a:r>
            <a:r>
              <a:rPr lang="ko-KR" altLang="en-US" dirty="0" err="1"/>
              <a:t>온습도</a:t>
            </a:r>
            <a:r>
              <a:rPr lang="en-US" altLang="ko-KR" dirty="0"/>
              <a:t>,</a:t>
            </a:r>
            <a:r>
              <a:rPr lang="ko-KR" altLang="en-US" dirty="0"/>
              <a:t> 조도 정보를 </a:t>
            </a:r>
            <a:r>
              <a:rPr lang="en-US" altLang="ko-KR" dirty="0"/>
              <a:t>1</a:t>
            </a:r>
            <a:r>
              <a:rPr lang="ko-KR" altLang="en-US" dirty="0"/>
              <a:t>초 마다 전송</a:t>
            </a:r>
            <a:r>
              <a:rPr lang="en-US" altLang="ko-KR" dirty="0"/>
              <a:t>(pub)</a:t>
            </a:r>
          </a:p>
          <a:p>
            <a:pPr lvl="3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샘플링 주기가 상이한 데이터를 어떻게 전송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(pub)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할 것인가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/>
            <a:r>
              <a:rPr lang="ko-KR" altLang="en-US" dirty="0"/>
              <a:t>새로운 장소로부터 수신</a:t>
            </a:r>
            <a:r>
              <a:rPr lang="en-US" altLang="ko-KR" dirty="0"/>
              <a:t>(subscribe)</a:t>
            </a:r>
            <a:r>
              <a:rPr lang="ko-KR" altLang="en-US" dirty="0"/>
              <a:t>한 데이터를 </a:t>
            </a:r>
            <a:r>
              <a:rPr lang="en-US" altLang="ko-KR" dirty="0"/>
              <a:t>Influx </a:t>
            </a:r>
            <a:r>
              <a:rPr lang="ko-KR" altLang="en-US" dirty="0"/>
              <a:t>데이터베이스에 저장</a:t>
            </a:r>
            <a:endParaRPr lang="en-US" altLang="ko-KR" dirty="0"/>
          </a:p>
          <a:p>
            <a:pPr lvl="3"/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</a:t>
            </a:r>
            <a:r>
              <a:rPr lang="en-US" altLang="ko-KR" dirty="0"/>
              <a:t>)</a:t>
            </a:r>
            <a:r>
              <a:rPr lang="ko-KR" altLang="en-US" dirty="0"/>
              <a:t>정보는 </a:t>
            </a:r>
            <a:r>
              <a:rPr lang="en-US" altLang="ko-KR" dirty="0"/>
              <a:t>2</a:t>
            </a:r>
            <a:r>
              <a:rPr lang="ko-KR" altLang="en-US" dirty="0"/>
              <a:t>초 주기로 수신됨</a:t>
            </a:r>
            <a:endParaRPr lang="en-US" altLang="ko-KR" dirty="0"/>
          </a:p>
          <a:p>
            <a:pPr lvl="3"/>
            <a:r>
              <a:rPr lang="ko-KR" altLang="en-US" dirty="0"/>
              <a:t>새로운 곳으로부터의 </a:t>
            </a:r>
            <a:r>
              <a:rPr lang="ko-KR" altLang="en-US" dirty="0" err="1"/>
              <a:t>온습도</a:t>
            </a:r>
            <a:r>
              <a:rPr lang="en-US" altLang="ko-KR" dirty="0"/>
              <a:t>, </a:t>
            </a:r>
            <a:r>
              <a:rPr lang="ko-KR" altLang="en-US" dirty="0"/>
              <a:t>조도 데이터는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 </a:t>
            </a:r>
            <a:r>
              <a:rPr lang="ko-KR" altLang="en-US" dirty="0"/>
              <a:t>마다 전송됨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데이터 베이스에 기록되는 주기가 다른 데이터를 어떻게 데이터 베이스에 보관할 것인가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lvl="2"/>
            <a:r>
              <a:rPr lang="en-US" altLang="ko-KR" dirty="0"/>
              <a:t>Grafana</a:t>
            </a:r>
            <a:r>
              <a:rPr lang="ko-KR" altLang="en-US" dirty="0"/>
              <a:t>를 이용하여 </a:t>
            </a:r>
            <a:r>
              <a:rPr lang="ko-KR" altLang="en-US" dirty="0" err="1"/>
              <a:t>온습도</a:t>
            </a:r>
            <a:r>
              <a:rPr lang="ko-KR" altLang="en-US" dirty="0"/>
              <a:t> 데이터와 가속도 데이터를 출력</a:t>
            </a:r>
            <a:endParaRPr lang="en-US" altLang="ko-KR" dirty="0"/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Google Chart</a:t>
            </a:r>
            <a:r>
              <a:rPr lang="ko-KR" altLang="en-US" dirty="0"/>
              <a:t>를 이용하여 표현</a:t>
            </a:r>
            <a:endParaRPr lang="en-US" altLang="ko-KR"/>
          </a:p>
          <a:p>
            <a:pPr lvl="2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  <a:p>
            <a:pPr marL="514350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731044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23 </a:t>
            </a:r>
            <a:br>
              <a:rPr lang="en-US" altLang="ko-KR" b="1" dirty="0"/>
            </a:br>
            <a:r>
              <a:rPr lang="en-US" altLang="ko-KR" b="1" dirty="0"/>
              <a:t>jQuery Ajax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66190879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24 </a:t>
            </a:r>
            <a:br>
              <a:rPr lang="en-US" altLang="ko-KR" b="1" dirty="0"/>
            </a:br>
            <a:r>
              <a:rPr lang="en-US" altLang="ko-KR" b="1" dirty="0"/>
              <a:t>MySQL </a:t>
            </a:r>
            <a:r>
              <a:rPr lang="ko-KR" altLang="en-US" b="1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722074785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704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549484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705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Database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참고 </a:t>
            </a:r>
            <a:r>
              <a:rPr lang="en-US" altLang="ko-KR" dirty="0"/>
              <a:t>- https://db-engines.com/en/ranking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5" y="849969"/>
            <a:ext cx="7056785" cy="461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DA0027-3626-4720-84A1-2D60F99241F0}"/>
              </a:ext>
            </a:extLst>
          </p:cNvPr>
          <p:cNvSpPr/>
          <p:nvPr/>
        </p:nvSpPr>
        <p:spPr>
          <a:xfrm>
            <a:off x="792485" y="1655911"/>
            <a:ext cx="7056785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39" y="1966012"/>
            <a:ext cx="96964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656581" y="3176641"/>
            <a:ext cx="9593708" cy="2255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85980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706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Database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4"/>
            <a:r>
              <a:rPr lang="ko-KR" altLang="en-US" dirty="0"/>
              <a:t>출처 </a:t>
            </a:r>
            <a:r>
              <a:rPr lang="en-US" altLang="ko-KR" dirty="0"/>
              <a:t>- http://sqlinminutes.blogspot.com/2015/01/essential-database-concepts-quick.html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14" y="2447999"/>
            <a:ext cx="4156662" cy="154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http://2.bp.blogspot.com/-_vUcNetZfRY/VKzCxh8IRyI/AAAAAAAAAzk/aIHEginAx7I/s1600/data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41" y="1444624"/>
            <a:ext cx="51816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133874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707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ko-KR" altLang="en-US" dirty="0"/>
              <a:t>홈페이지 </a:t>
            </a:r>
            <a:r>
              <a:rPr lang="en-US" altLang="ko-KR" dirty="0"/>
              <a:t>( </a:t>
            </a:r>
            <a:r>
              <a:rPr lang="en-US" altLang="ko-KR" dirty="0">
                <a:hlinkClick r:id="rId3"/>
              </a:rPr>
              <a:t>http://www.mysql.com</a:t>
            </a:r>
            <a:r>
              <a:rPr lang="en-US" altLang="ko-KR" dirty="0"/>
              <a:t> )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2"/>
            <a:r>
              <a:rPr lang="en-US" altLang="ko-KR" dirty="0"/>
              <a:t>Products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97" y="1871935"/>
            <a:ext cx="81724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881387" y="3572363"/>
            <a:ext cx="75554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번개 4"/>
          <p:cNvSpPr/>
          <p:nvPr/>
        </p:nvSpPr>
        <p:spPr>
          <a:xfrm>
            <a:off x="1637492" y="3346450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65259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708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en-US" altLang="ko-KR" dirty="0"/>
              <a:t>MySQL Community Edition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9" y="1655911"/>
            <a:ext cx="84105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088133" y="4896271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번개 9"/>
          <p:cNvSpPr/>
          <p:nvPr/>
        </p:nvSpPr>
        <p:spPr>
          <a:xfrm>
            <a:off x="1781012" y="4664675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49856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709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en-US" altLang="ko-KR" dirty="0"/>
              <a:t>MySQL Community Edition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511895"/>
            <a:ext cx="81724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752925" y="3960167"/>
            <a:ext cx="324036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/>
          <p:cNvSpPr/>
          <p:nvPr/>
        </p:nvSpPr>
        <p:spPr>
          <a:xfrm>
            <a:off x="4464893" y="3784394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46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배열 요소 개수 확인하기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배열 </a:t>
            </a:r>
            <a:r>
              <a:rPr lang="ko-KR" altLang="en-US" dirty="0" err="1"/>
              <a:t>맨뒤에</a:t>
            </a:r>
            <a:r>
              <a:rPr lang="ko-KR" altLang="en-US" dirty="0"/>
              <a:t> 요소 추가하기</a:t>
            </a:r>
            <a:endParaRPr lang="en-US" altLang="ko-KR" dirty="0"/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404063-3D9B-497C-BF3F-FA74E79D3E11}"/>
              </a:ext>
            </a:extLst>
          </p:cNvPr>
          <p:cNvSpPr/>
          <p:nvPr/>
        </p:nvSpPr>
        <p:spPr>
          <a:xfrm>
            <a:off x="792485" y="1007839"/>
            <a:ext cx="6861743" cy="1316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키위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F72BAE-80AB-9262-D437-A791C5E37587}"/>
              </a:ext>
            </a:extLst>
          </p:cNvPr>
          <p:cNvSpPr/>
          <p:nvPr/>
        </p:nvSpPr>
        <p:spPr>
          <a:xfrm>
            <a:off x="792485" y="3096071"/>
            <a:ext cx="6861743" cy="1316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키위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수박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97683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710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en-US" altLang="ko-KR" dirty="0"/>
              <a:t>MySQL Installer for windows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885" y="1091901"/>
            <a:ext cx="44577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824933" y="4692301"/>
            <a:ext cx="23762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번개 9"/>
          <p:cNvSpPr/>
          <p:nvPr/>
        </p:nvSpPr>
        <p:spPr>
          <a:xfrm>
            <a:off x="4519489" y="4486014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13776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711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en-US" altLang="ko-KR" dirty="0"/>
              <a:t>Windows(x86, 32-bit), MSI Installer Download</a:t>
            </a:r>
          </a:p>
          <a:p>
            <a:pPr lvl="2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63" y="1583903"/>
            <a:ext cx="7123748" cy="418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432877" y="4032175"/>
            <a:ext cx="6696744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/>
          <p:cNvSpPr/>
          <p:nvPr/>
        </p:nvSpPr>
        <p:spPr>
          <a:xfrm>
            <a:off x="8103819" y="3994773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48059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712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설치 파일 다운로드</a:t>
            </a:r>
            <a:endParaRPr lang="en-US" altLang="ko-KR" dirty="0"/>
          </a:p>
          <a:p>
            <a:pPr lvl="2"/>
            <a:r>
              <a:rPr lang="en-US" altLang="ko-KR" dirty="0"/>
              <a:t>No thanks, just start my download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4" y="2159967"/>
            <a:ext cx="7591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965324" y="4392215"/>
            <a:ext cx="2553740" cy="3395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번개 9"/>
          <p:cNvSpPr/>
          <p:nvPr/>
        </p:nvSpPr>
        <p:spPr>
          <a:xfrm>
            <a:off x="1677292" y="4276417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10762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713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다운로드 받은 파일 </a:t>
            </a:r>
            <a:r>
              <a:rPr lang="en-US" altLang="ko-KR" dirty="0"/>
              <a:t>(mysql-installer-community-8.0.18.0 )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ko-KR" altLang="en-US" dirty="0"/>
              <a:t>버전</a:t>
            </a:r>
            <a:r>
              <a:rPr lang="en-US" altLang="ko-KR" dirty="0"/>
              <a:t>(</a:t>
            </a:r>
            <a:r>
              <a:rPr lang="ko-KR" altLang="en-US" dirty="0"/>
              <a:t>파일이름의 끝에 보이는 숫자</a:t>
            </a:r>
            <a:r>
              <a:rPr lang="en-US" altLang="ko-KR" dirty="0"/>
              <a:t>)</a:t>
            </a:r>
            <a:r>
              <a:rPr lang="ko-KR" altLang="en-US" dirty="0"/>
              <a:t>은 다른 수 있음</a:t>
            </a:r>
            <a:r>
              <a:rPr lang="en-US" altLang="ko-KR" dirty="0"/>
              <a:t> ^^</a:t>
            </a:r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77" y="1655911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985173" y="5832375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/>
          <p:cNvSpPr/>
          <p:nvPr/>
        </p:nvSpPr>
        <p:spPr>
          <a:xfrm>
            <a:off x="6697141" y="5600779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25019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714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Execute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1363517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129189" y="5580555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번개 7"/>
          <p:cNvSpPr/>
          <p:nvPr/>
        </p:nvSpPr>
        <p:spPr>
          <a:xfrm>
            <a:off x="6841157" y="5369183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72961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715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7" y="1295871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402473" y="5510019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번개 7"/>
          <p:cNvSpPr/>
          <p:nvPr/>
        </p:nvSpPr>
        <p:spPr>
          <a:xfrm>
            <a:off x="7114441" y="5298647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86149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55" y="1439887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716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201197" y="5661445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번개 7"/>
          <p:cNvSpPr/>
          <p:nvPr/>
        </p:nvSpPr>
        <p:spPr>
          <a:xfrm>
            <a:off x="6913165" y="5450073"/>
            <a:ext cx="288032" cy="23159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18089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717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Port : 3306</a:t>
            </a:r>
          </a:p>
          <a:p>
            <a:pPr lvl="1"/>
            <a:r>
              <a:rPr lang="en-US" altLang="ko-KR" dirty="0"/>
              <a:t>Next, Next, 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01" y="1651292"/>
            <a:ext cx="4491990" cy="338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96" y="2015951"/>
            <a:ext cx="4491990" cy="338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5833045" y="3312095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25" y="2303983"/>
            <a:ext cx="4491990" cy="338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170674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718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Accounts and Roles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MySQL Root Password !!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61" y="1295871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716477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719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Windows Service Name : MySQL80</a:t>
            </a:r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89" y="1632397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040957" y="2880047"/>
            <a:ext cx="2664296" cy="25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69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인덱스를 사용하여 배열 뒷부분에 요소 추가하기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404063-3D9B-497C-BF3F-FA74E79D3E11}"/>
              </a:ext>
            </a:extLst>
          </p:cNvPr>
          <p:cNvSpPr/>
          <p:nvPr/>
        </p:nvSpPr>
        <p:spPr>
          <a:xfrm>
            <a:off x="792486" y="1007839"/>
            <a:ext cx="5112568" cy="1316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054728-5EE0-2507-3B22-D87CDEB8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33" y="1025959"/>
            <a:ext cx="3276600" cy="12001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E51900-8DE2-11D0-1505-E20E6EE352DF}"/>
              </a:ext>
            </a:extLst>
          </p:cNvPr>
          <p:cNvSpPr/>
          <p:nvPr/>
        </p:nvSpPr>
        <p:spPr>
          <a:xfrm>
            <a:off x="792486" y="2840256"/>
            <a:ext cx="5112568" cy="1316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51481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720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Execute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69" y="1367879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747354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721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The configuration for MySQL Server 8.0.18 was successful.</a:t>
            </a:r>
          </a:p>
          <a:p>
            <a:pPr lvl="1"/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1295871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464893" y="4896271"/>
            <a:ext cx="24482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920191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722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69" y="1151855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822793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723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1223863"/>
            <a:ext cx="5989320" cy="45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594707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724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root</a:t>
            </a:r>
            <a:r>
              <a:rPr lang="ko-KR" altLang="en-US" dirty="0"/>
              <a:t>의 </a:t>
            </a:r>
            <a:r>
              <a:rPr lang="en-US" altLang="ko-KR" dirty="0"/>
              <a:t>Password</a:t>
            </a:r>
            <a:r>
              <a:rPr lang="ko-KR" altLang="en-US" dirty="0"/>
              <a:t>를 입력하고 </a:t>
            </a:r>
            <a:r>
              <a:rPr lang="en-US" altLang="ko-KR" dirty="0"/>
              <a:t>Check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01" y="1871935"/>
            <a:ext cx="4791456" cy="361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077" y="1871935"/>
            <a:ext cx="4791456" cy="361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386559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725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Exeute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5" y="1800924"/>
            <a:ext cx="4866323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61" y="1795489"/>
            <a:ext cx="4866323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69626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726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3" y="1800924"/>
            <a:ext cx="4866323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69" y="1800923"/>
            <a:ext cx="4866323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933487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727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2241587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 : </a:t>
            </a:r>
            <a:r>
              <a:rPr lang="ko-KR" altLang="en-US" dirty="0"/>
              <a:t>시스템 창을 연다</a:t>
            </a:r>
            <a:endParaRPr lang="en-US" altLang="ko-KR" dirty="0"/>
          </a:p>
          <a:p>
            <a:pPr lvl="3"/>
            <a:r>
              <a:rPr lang="ko-KR" altLang="en-US" dirty="0"/>
              <a:t>방법 </a:t>
            </a:r>
            <a:r>
              <a:rPr lang="en-US" altLang="ko-KR" dirty="0"/>
              <a:t>1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Windows key + Pause/Break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고급 시스템 설정 클릭 </a:t>
            </a:r>
            <a:endParaRPr lang="en-US" altLang="ko-KR" dirty="0"/>
          </a:p>
          <a:p>
            <a:pPr lvl="3"/>
            <a:r>
              <a:rPr lang="ko-KR" altLang="en-US" dirty="0"/>
              <a:t>방법</a:t>
            </a:r>
            <a:r>
              <a:rPr lang="en-US" altLang="ko-KR" dirty="0"/>
              <a:t> 2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윈도우 탐색기 실행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내 </a:t>
            </a:r>
            <a:r>
              <a:rPr lang="en-US" altLang="ko-KR" dirty="0">
                <a:sym typeface="Wingdings" panose="05000000000000000000" pitchFamily="2" charset="2"/>
              </a:rPr>
              <a:t>PC </a:t>
            </a:r>
            <a:r>
              <a:rPr lang="ko-KR" altLang="en-US" dirty="0" err="1"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속성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고급 시스템 설정 클릭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429AE-D4FE-42AB-9158-B134FEAF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29" y="2153025"/>
            <a:ext cx="6869980" cy="387161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3A01B9-ABBA-4D3B-BA0D-D1FDA9C0F51B}"/>
              </a:ext>
            </a:extLst>
          </p:cNvPr>
          <p:cNvSpPr/>
          <p:nvPr/>
        </p:nvSpPr>
        <p:spPr>
          <a:xfrm>
            <a:off x="2088629" y="3240087"/>
            <a:ext cx="79208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733451EB-1848-4078-9D75-EF8354497B38}"/>
              </a:ext>
            </a:extLst>
          </p:cNvPr>
          <p:cNvSpPr/>
          <p:nvPr/>
        </p:nvSpPr>
        <p:spPr>
          <a:xfrm>
            <a:off x="1868998" y="3122424"/>
            <a:ext cx="219631" cy="23532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500"/>
              </a:spcAft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53518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 : </a:t>
            </a:r>
            <a:r>
              <a:rPr lang="ko-KR" altLang="en-US" dirty="0"/>
              <a:t>환경변수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시스템 변수 </a:t>
            </a:r>
            <a:r>
              <a:rPr lang="ko-KR" altLang="en-US" dirty="0" err="1">
                <a:sym typeface="Wingdings" panose="05000000000000000000" pitchFamily="2" charset="2"/>
              </a:rPr>
              <a:t>구룹에서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Path </a:t>
            </a:r>
            <a:r>
              <a:rPr lang="ko-KR" altLang="en-US" dirty="0">
                <a:sym typeface="Wingdings" panose="05000000000000000000" pitchFamily="2" charset="2"/>
              </a:rPr>
              <a:t>선택 후 편집 클릭</a:t>
            </a:r>
            <a:r>
              <a:rPr lang="en-US" altLang="ko-KR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F5D5F-1A79-479D-943D-A3D13D0D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06" y="1655911"/>
            <a:ext cx="3649980" cy="406146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3FD39C-FBF0-4ACC-82BA-767E8E526B84}"/>
              </a:ext>
            </a:extLst>
          </p:cNvPr>
          <p:cNvSpPr/>
          <p:nvPr/>
        </p:nvSpPr>
        <p:spPr>
          <a:xfrm>
            <a:off x="3217454" y="488514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번개 8">
            <a:extLst>
              <a:ext uri="{FF2B5EF4-FFF2-40B4-BE49-F238E27FC236}">
                <a16:creationId xmlns:a16="http://schemas.microsoft.com/office/drawing/2014/main" id="{910FC1EC-976C-47CD-919E-B43C32EAE4A5}"/>
              </a:ext>
            </a:extLst>
          </p:cNvPr>
          <p:cNvSpPr/>
          <p:nvPr/>
        </p:nvSpPr>
        <p:spPr>
          <a:xfrm>
            <a:off x="2997823" y="4767481"/>
            <a:ext cx="219631" cy="23532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500"/>
              </a:spcAft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D61C5B-B247-44EE-99A8-2F3A0DB2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05" y="1655911"/>
            <a:ext cx="4320480" cy="40897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DC74B3-2713-431E-9FC4-5E054585B38E}"/>
              </a:ext>
            </a:extLst>
          </p:cNvPr>
          <p:cNvSpPr/>
          <p:nvPr/>
        </p:nvSpPr>
        <p:spPr>
          <a:xfrm>
            <a:off x="5617021" y="3838997"/>
            <a:ext cx="864096" cy="2161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98EEDA-5743-4B63-901F-D4BFB08CC51E}"/>
              </a:ext>
            </a:extLst>
          </p:cNvPr>
          <p:cNvSpPr/>
          <p:nvPr/>
        </p:nvSpPr>
        <p:spPr>
          <a:xfrm>
            <a:off x="7184106" y="4793118"/>
            <a:ext cx="648072" cy="2353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번개 12">
            <a:extLst>
              <a:ext uri="{FF2B5EF4-FFF2-40B4-BE49-F238E27FC236}">
                <a16:creationId xmlns:a16="http://schemas.microsoft.com/office/drawing/2014/main" id="{03577CCC-9949-49D4-A0BE-2371065C6FE4}"/>
              </a:ext>
            </a:extLst>
          </p:cNvPr>
          <p:cNvSpPr/>
          <p:nvPr/>
        </p:nvSpPr>
        <p:spPr>
          <a:xfrm>
            <a:off x="6964475" y="4649818"/>
            <a:ext cx="219631" cy="23532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500"/>
              </a:spcAft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80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배열의 요소 제거</a:t>
            </a:r>
            <a:endParaRPr lang="en-US" altLang="ko-KR" dirty="0"/>
          </a:p>
          <a:p>
            <a:pPr lvl="2"/>
            <a:r>
              <a:rPr lang="ko-KR" altLang="en-US" dirty="0"/>
              <a:t>인덱스를 기반으로 제거</a:t>
            </a:r>
            <a:endParaRPr lang="en-US" altLang="ko-KR" dirty="0"/>
          </a:p>
          <a:p>
            <a:pPr lvl="2"/>
            <a:r>
              <a:rPr lang="ko-KR" altLang="en-US" dirty="0"/>
              <a:t>값을 기반으로 제거</a:t>
            </a:r>
            <a:endParaRPr lang="en-US" altLang="ko-KR" dirty="0"/>
          </a:p>
          <a:p>
            <a:pPr lvl="1"/>
            <a:r>
              <a:rPr lang="ko-KR" altLang="en-US" dirty="0"/>
              <a:t>인덱스로 요소 제거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array.splice</a:t>
            </a:r>
            <a:r>
              <a:rPr lang="en-US" altLang="ko-KR" dirty="0"/>
              <a:t>(2, 1) : </a:t>
            </a:r>
            <a:r>
              <a:rPr lang="ko-KR" altLang="en-US" dirty="0"/>
              <a:t>배열의 두</a:t>
            </a:r>
            <a:r>
              <a:rPr lang="en-US" altLang="ko-KR" dirty="0"/>
              <a:t>(2)</a:t>
            </a:r>
            <a:r>
              <a:rPr lang="ko-KR" altLang="en-US" dirty="0"/>
              <a:t> 번째 인덱스로부터 </a:t>
            </a:r>
            <a:r>
              <a:rPr lang="en-US" altLang="ko-KR" dirty="0"/>
              <a:t>1</a:t>
            </a:r>
            <a:r>
              <a:rPr lang="ko-KR" altLang="en-US" dirty="0"/>
              <a:t>개의 요소를 제거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ACFF97-2402-8E7B-53A0-7CBD65D66D8D}"/>
              </a:ext>
            </a:extLst>
          </p:cNvPr>
          <p:cNvSpPr/>
          <p:nvPr/>
        </p:nvSpPr>
        <p:spPr>
          <a:xfrm>
            <a:off x="3204753" y="2922467"/>
            <a:ext cx="5112568" cy="1316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B9313E-6E15-485F-BF8D-8F6E51D4535C}"/>
              </a:ext>
            </a:extLst>
          </p:cNvPr>
          <p:cNvSpPr/>
          <p:nvPr/>
        </p:nvSpPr>
        <p:spPr>
          <a:xfrm>
            <a:off x="3199792" y="2247660"/>
            <a:ext cx="5112568" cy="48837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.splice(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제거할 요소의 개수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5853740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24.1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 : Path </a:t>
            </a:r>
            <a:r>
              <a:rPr lang="ko-KR" altLang="en-US" dirty="0"/>
              <a:t>변수에 </a:t>
            </a:r>
            <a:r>
              <a:rPr lang="en-US" altLang="ko-KR" dirty="0"/>
              <a:t>MySQL</a:t>
            </a:r>
            <a:r>
              <a:rPr lang="ko-KR" altLang="en-US" dirty="0"/>
              <a:t>이 설치된 폴더 추가</a:t>
            </a:r>
            <a:endParaRPr lang="en-US" altLang="ko-KR" dirty="0"/>
          </a:p>
          <a:p>
            <a:pPr lvl="3"/>
            <a:r>
              <a:rPr lang="ko-KR" altLang="en-US" dirty="0"/>
              <a:t>찾아보기 클릭해서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C:/Program Files/MySQL/MySQL Server 8.0/bin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23C95-C98C-41A3-B58C-C7795FE5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789" y="1971074"/>
            <a:ext cx="4015740" cy="381762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9FB8CC-D577-45DC-BE54-84D891D550B5}"/>
              </a:ext>
            </a:extLst>
          </p:cNvPr>
          <p:cNvSpPr/>
          <p:nvPr/>
        </p:nvSpPr>
        <p:spPr>
          <a:xfrm>
            <a:off x="6790451" y="2913080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번개 13">
            <a:extLst>
              <a:ext uri="{FF2B5EF4-FFF2-40B4-BE49-F238E27FC236}">
                <a16:creationId xmlns:a16="http://schemas.microsoft.com/office/drawing/2014/main" id="{C552E97E-1CB5-46FC-8A70-870488E8439D}"/>
              </a:ext>
            </a:extLst>
          </p:cNvPr>
          <p:cNvSpPr/>
          <p:nvPr/>
        </p:nvSpPr>
        <p:spPr>
          <a:xfrm>
            <a:off x="6570820" y="2703288"/>
            <a:ext cx="219631" cy="23532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500"/>
              </a:spcAft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00106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731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Windows key + 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mysql</a:t>
            </a:r>
            <a:r>
              <a:rPr lang="en-US" altLang="ko-KR" dirty="0"/>
              <a:t> –</a:t>
            </a:r>
            <a:r>
              <a:rPr lang="en-US" altLang="ko-KR" dirty="0" err="1"/>
              <a:t>uroot</a:t>
            </a:r>
            <a:r>
              <a:rPr lang="en-US" altLang="ko-KR" dirty="0"/>
              <a:t> –p</a:t>
            </a:r>
          </a:p>
          <a:p>
            <a:pPr lvl="2"/>
            <a:r>
              <a:rPr lang="en-US" altLang="ko-KR" dirty="0"/>
              <a:t>-</a:t>
            </a:r>
            <a:r>
              <a:rPr lang="en-US" altLang="ko-KR" dirty="0" err="1"/>
              <a:t>uroot</a:t>
            </a:r>
            <a:r>
              <a:rPr lang="en-US" altLang="ko-KR" dirty="0"/>
              <a:t> : id of user</a:t>
            </a:r>
          </a:p>
          <a:p>
            <a:pPr lvl="3"/>
            <a:r>
              <a:rPr lang="ko-KR" altLang="en-US" dirty="0"/>
              <a:t>위 명령에서 사용자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root</a:t>
            </a:r>
          </a:p>
          <a:p>
            <a:pPr lvl="2"/>
            <a:r>
              <a:rPr lang="en-US" altLang="ko-KR" dirty="0"/>
              <a:t>-p : </a:t>
            </a:r>
            <a:r>
              <a:rPr lang="ko-KR" altLang="en-US" dirty="0"/>
              <a:t>패스워드 입력</a:t>
            </a:r>
            <a:endParaRPr lang="en-US" altLang="ko-KR" dirty="0"/>
          </a:p>
          <a:p>
            <a:pPr lvl="3"/>
            <a:r>
              <a:rPr lang="en-US" altLang="ko-KR" dirty="0"/>
              <a:t>Enter password: </a:t>
            </a:r>
            <a:r>
              <a:rPr lang="en-US" altLang="ko-KR" dirty="0">
                <a:solidFill>
                  <a:srgbClr val="00B050"/>
                </a:solidFill>
              </a:rPr>
              <a:t>[Enter]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53" y="1583903"/>
            <a:ext cx="7067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438808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732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</a:p>
          <a:p>
            <a:pPr lvl="1"/>
            <a:r>
              <a:rPr lang="en-US" altLang="ko-KR" dirty="0"/>
              <a:t>CREATE / ALTER / DROP / TRUNCATE</a:t>
            </a:r>
          </a:p>
          <a:p>
            <a:r>
              <a:rPr lang="en-US" altLang="ko-KR" dirty="0"/>
              <a:t>MySQL database CREATE (database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rgbClr val="FFC000"/>
                </a:solidFill>
              </a:rPr>
              <a:t>status;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93" y="1655911"/>
            <a:ext cx="6316980" cy="408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49192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1015602"/>
          </a:xfrm>
        </p:spPr>
        <p:txBody>
          <a:bodyPr/>
          <a:lstStyle/>
          <a:p>
            <a:r>
              <a:rPr lang="en-US" altLang="ko-KR" dirty="0"/>
              <a:t>MySQL database - CREATE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ALTER / DROP / TRUNCATE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733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database - CREATE (database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show databases;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MariaDB [(none)]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create database </a:t>
            </a:r>
            <a:r>
              <a:rPr lang="en-US" altLang="ko-KR" dirty="0" err="1"/>
              <a:t>dbsdata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en-US" altLang="ko-KR" dirty="0" err="1"/>
              <a:t>MariaDB</a:t>
            </a:r>
            <a:r>
              <a:rPr lang="en-US" altLang="ko-KR" dirty="0"/>
              <a:t> [(none)]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show databases;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61" y="791815"/>
            <a:ext cx="493014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61" y="3273979"/>
            <a:ext cx="493014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2DEAC09-6129-416B-B9D2-327013575DF3}"/>
              </a:ext>
            </a:extLst>
          </p:cNvPr>
          <p:cNvSpPr/>
          <p:nvPr/>
        </p:nvSpPr>
        <p:spPr>
          <a:xfrm>
            <a:off x="5954080" y="4019159"/>
            <a:ext cx="15841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3436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1015602"/>
          </a:xfrm>
        </p:spPr>
        <p:txBody>
          <a:bodyPr/>
          <a:lstStyle/>
          <a:p>
            <a:r>
              <a:rPr lang="en-US" altLang="ko-KR" dirty="0"/>
              <a:t>MySQL database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ALTER /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DROP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TRUNCATE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734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database - DROP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drop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database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dbsdata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show databases;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735138"/>
            <a:ext cx="789622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182773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INSERT / SELECT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735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</a:t>
            </a:r>
          </a:p>
          <a:p>
            <a:pPr lvl="1"/>
            <a:r>
              <a:rPr lang="en-US" altLang="ko-KR" dirty="0"/>
              <a:t>CREATE / INSERT / SELECT / UPDATE / DELETE</a:t>
            </a:r>
          </a:p>
          <a:p>
            <a:pPr lvl="1"/>
            <a:r>
              <a:rPr lang="ko-KR" altLang="en-US" dirty="0"/>
              <a:t>먼저 목적에 맞는 테이블 구상</a:t>
            </a:r>
            <a:r>
              <a:rPr lang="en-US" altLang="ko-KR" dirty="0"/>
              <a:t>(</a:t>
            </a:r>
            <a:r>
              <a:rPr lang="ko-KR" altLang="en-US" dirty="0"/>
              <a:t>설계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52525" y="2231975"/>
          <a:ext cx="39604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/>
                        <a:t>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28989" y="2231975"/>
          <a:ext cx="499282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PHONE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181960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CREATE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INSERT / SELECT / UPDATE/ DELETE / DROP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736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CREATE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dbdata</a:t>
            </a:r>
            <a:r>
              <a:rPr lang="en-US" altLang="ko-KR" dirty="0"/>
              <a:t>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use </a:t>
            </a:r>
            <a:r>
              <a:rPr lang="en-US" altLang="ko-KR" dirty="0" err="1"/>
              <a:t>dbdata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show tables;</a:t>
            </a:r>
          </a:p>
          <a:p>
            <a:pPr marL="542925" lvl="2" indent="0">
              <a:buNone/>
            </a:pPr>
            <a:r>
              <a:rPr lang="en-US" altLang="ko-KR" dirty="0"/>
              <a:t>	Empty set (0.00 sec)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create table </a:t>
            </a:r>
            <a:r>
              <a:rPr lang="en-US" altLang="ko-KR" dirty="0" err="1"/>
              <a:t>tbCustomer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</a:p>
          <a:p>
            <a:pPr marL="542925" lvl="2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US" altLang="ko-KR" dirty="0"/>
              <a:t>-&gt; id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marL="542925" lvl="2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US" altLang="ko-KR" dirty="0"/>
              <a:t>-&gt; name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varchar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(20) not null,</a:t>
            </a:r>
          </a:p>
          <a:p>
            <a:pPr marL="542925" lvl="2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US" altLang="ko-KR" dirty="0"/>
              <a:t>-&gt;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primary key(id) );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show tables;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542925" lvl="2" indent="0"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8" y="863823"/>
            <a:ext cx="5006340" cy="228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8" y="3528119"/>
            <a:ext cx="5006340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27072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CREATE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INSERT / SELECT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737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CREATE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desc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tbCustomer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542925" lvl="2" indent="0"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542925" lvl="2" indent="0"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1511895"/>
            <a:ext cx="55626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67933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tx2"/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SELECT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738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INSERT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insert into </a:t>
            </a:r>
            <a:r>
              <a:rPr lang="en-US" altLang="ko-KR" dirty="0" err="1"/>
              <a:t>tbCustomer</a:t>
            </a:r>
            <a:r>
              <a:rPr lang="en-US" altLang="ko-KR" dirty="0"/>
              <a:t> (id, name)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values</a:t>
            </a:r>
            <a:r>
              <a:rPr lang="en-US" altLang="ko-KR" dirty="0"/>
              <a:t> (1, ‘</a:t>
            </a:r>
            <a:r>
              <a:rPr lang="en-US" altLang="ko-KR" dirty="0" err="1"/>
              <a:t>phirippa</a:t>
            </a:r>
            <a:r>
              <a:rPr lang="en-US" altLang="ko-KR" dirty="0"/>
              <a:t>’)</a:t>
            </a:r>
            <a:r>
              <a:rPr lang="en-US" altLang="ko-KR" dirty="0">
                <a:solidFill>
                  <a:srgbClr val="FFC000"/>
                </a:solidFill>
              </a:rPr>
              <a:t>;</a:t>
            </a:r>
          </a:p>
          <a:p>
            <a:pPr marL="542925" lvl="2" indent="0">
              <a:buNone/>
            </a:pPr>
            <a:r>
              <a:rPr lang="en-US" altLang="ko-KR" dirty="0"/>
              <a:t>	Query OK, 1 row affected (0.01 sec)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* from </a:t>
            </a:r>
            <a:r>
              <a:rPr lang="en-US" altLang="ko-KR" dirty="0" err="1"/>
              <a:t>tbCustomer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429" y="1309776"/>
            <a:ext cx="5160645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63" y="3672135"/>
            <a:ext cx="5160645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62194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tx2"/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SELECT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739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INSERT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insert into </a:t>
            </a:r>
            <a:r>
              <a:rPr lang="en-US" altLang="ko-KR" dirty="0" err="1"/>
              <a:t>tbCustomer</a:t>
            </a:r>
            <a:r>
              <a:rPr lang="en-US" altLang="ko-KR" dirty="0"/>
              <a:t> (id, name)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values</a:t>
            </a:r>
            <a:r>
              <a:rPr lang="en-US" altLang="ko-KR" dirty="0"/>
              <a:t> (2, ‘Lee </a:t>
            </a:r>
            <a:r>
              <a:rPr lang="en-US" altLang="ko-KR" dirty="0" err="1"/>
              <a:t>younghyun</a:t>
            </a:r>
            <a:r>
              <a:rPr lang="en-US" altLang="ko-KR" dirty="0"/>
              <a:t>’)</a:t>
            </a:r>
            <a:r>
              <a:rPr lang="en-US" altLang="ko-KR" dirty="0">
                <a:solidFill>
                  <a:srgbClr val="FFC000"/>
                </a:solidFill>
              </a:rPr>
              <a:t>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insert into </a:t>
            </a:r>
            <a:r>
              <a:rPr lang="en-US" altLang="ko-KR" dirty="0" err="1"/>
              <a:t>tbCustomer</a:t>
            </a:r>
            <a:r>
              <a:rPr lang="en-US" altLang="ko-KR" dirty="0"/>
              <a:t> (id, name)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values</a:t>
            </a:r>
            <a:r>
              <a:rPr lang="en-US" altLang="ko-KR" dirty="0"/>
              <a:t> (3, ‘Cho </a:t>
            </a:r>
            <a:r>
              <a:rPr lang="en-US" altLang="ko-KR" dirty="0" err="1"/>
              <a:t>hyejin</a:t>
            </a:r>
            <a:r>
              <a:rPr lang="en-US" altLang="ko-KR" dirty="0"/>
              <a:t>’)</a:t>
            </a:r>
            <a:r>
              <a:rPr lang="en-US" altLang="ko-KR" dirty="0">
                <a:solidFill>
                  <a:srgbClr val="FFC000"/>
                </a:solidFill>
              </a:rPr>
              <a:t>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insert into </a:t>
            </a:r>
            <a:r>
              <a:rPr lang="en-US" altLang="ko-KR" dirty="0" err="1"/>
              <a:t>tbCustomer</a:t>
            </a:r>
            <a:r>
              <a:rPr lang="en-US" altLang="ko-KR" dirty="0"/>
              <a:t> (id, name)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values</a:t>
            </a:r>
            <a:r>
              <a:rPr lang="en-US" altLang="ko-KR" dirty="0"/>
              <a:t> (4, ‘Park </a:t>
            </a:r>
            <a:r>
              <a:rPr lang="en-US" altLang="ko-KR" dirty="0" err="1"/>
              <a:t>hyejin</a:t>
            </a:r>
            <a:r>
              <a:rPr lang="en-US" altLang="ko-KR" dirty="0"/>
              <a:t>’)</a:t>
            </a:r>
            <a:r>
              <a:rPr lang="en-US" altLang="ko-KR" dirty="0">
                <a:solidFill>
                  <a:srgbClr val="FFC000"/>
                </a:solidFill>
              </a:rPr>
              <a:t>;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* from </a:t>
            </a:r>
            <a:r>
              <a:rPr lang="en-US" altLang="ko-KR" dirty="0" err="1"/>
              <a:t>tbCustomer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50" y="2303983"/>
            <a:ext cx="62579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95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배열의 요소 제거</a:t>
            </a:r>
            <a:endParaRPr lang="en-US" altLang="ko-KR" dirty="0"/>
          </a:p>
          <a:p>
            <a:pPr lvl="2"/>
            <a:r>
              <a:rPr lang="ko-KR" altLang="en-US" dirty="0"/>
              <a:t>인덱스를 기반으로 제거</a:t>
            </a:r>
            <a:endParaRPr lang="en-US" altLang="ko-KR" dirty="0"/>
          </a:p>
          <a:p>
            <a:pPr lvl="2"/>
            <a:r>
              <a:rPr lang="ko-KR" altLang="en-US" dirty="0"/>
              <a:t>값을 기반으로 제거</a:t>
            </a:r>
            <a:endParaRPr lang="en-US" altLang="ko-KR" dirty="0"/>
          </a:p>
          <a:p>
            <a:pPr lvl="1"/>
            <a:r>
              <a:rPr lang="ko-KR" altLang="en-US" dirty="0"/>
              <a:t>값으로 요소 제거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>
              <a:solidFill>
                <a:srgbClr val="00B050"/>
              </a:solidFill>
            </a:endParaRPr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ACFF97-2402-8E7B-53A0-7CBD65D66D8D}"/>
              </a:ext>
            </a:extLst>
          </p:cNvPr>
          <p:cNvSpPr/>
          <p:nvPr/>
        </p:nvSpPr>
        <p:spPr>
          <a:xfrm>
            <a:off x="3060879" y="2726083"/>
            <a:ext cx="5724494" cy="20981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D1C305-BCCC-1BD2-C3BD-A0E28CE0ACF0}"/>
              </a:ext>
            </a:extLst>
          </p:cNvPr>
          <p:cNvSpPr/>
          <p:nvPr/>
        </p:nvSpPr>
        <p:spPr>
          <a:xfrm>
            <a:off x="3082453" y="1943944"/>
            <a:ext cx="5724494" cy="630052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인덱스 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.splice(</a:t>
            </a:r>
            <a:r>
              <a:rPr lang="ko-KR" altLang="en-US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인덱스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1)</a:t>
            </a:r>
          </a:p>
        </p:txBody>
      </p:sp>
    </p:spTree>
    <p:extLst>
      <p:ext uri="{BB962C8B-B14F-4D97-AF65-F5344CB8AC3E}">
        <p14:creationId xmlns:p14="http://schemas.microsoft.com/office/powerpoint/2010/main" val="4142113755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US" altLang="ko-KR" dirty="0">
                <a:solidFill>
                  <a:schemeClr val="tx2"/>
                </a:solidFill>
              </a:rPr>
              <a:t>SELECT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740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SELECT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 name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 err="1"/>
              <a:t>콜럼</a:t>
            </a:r>
            <a:r>
              <a:rPr lang="ko-KR" altLang="en-US" dirty="0"/>
              <a:t> 명이 </a:t>
            </a:r>
            <a:r>
              <a:rPr lang="en-US" altLang="ko-KR" dirty="0"/>
              <a:t>name</a:t>
            </a:r>
            <a:r>
              <a:rPr lang="ko-KR" altLang="en-US" dirty="0"/>
              <a:t>인 모든 항목</a:t>
            </a:r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id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 err="1"/>
              <a:t>콜럼</a:t>
            </a:r>
            <a:r>
              <a:rPr lang="ko-KR" altLang="en-US" dirty="0"/>
              <a:t> 명이 </a:t>
            </a:r>
            <a:r>
              <a:rPr lang="en-US" altLang="ko-KR" dirty="0"/>
              <a:t>id</a:t>
            </a:r>
            <a:r>
              <a:rPr lang="ko-KR" altLang="en-US" dirty="0"/>
              <a:t>인 모든 항복</a:t>
            </a:r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33" y="1295870"/>
            <a:ext cx="5829300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33" y="3744142"/>
            <a:ext cx="5829300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924655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US" altLang="ko-KR" dirty="0">
                <a:solidFill>
                  <a:schemeClr val="tx2"/>
                </a:solidFill>
              </a:rPr>
              <a:t>SELECT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741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SELECT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* from </a:t>
            </a:r>
            <a:r>
              <a:rPr lang="en-US" altLang="ko-KR" dirty="0" err="1"/>
              <a:t>tbCustomer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where</a:t>
            </a:r>
            <a:r>
              <a:rPr lang="en-US" altLang="ko-KR" dirty="0"/>
              <a:t> id &gt;=2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* from </a:t>
            </a:r>
            <a:r>
              <a:rPr lang="en-US" altLang="ko-KR" dirty="0" err="1"/>
              <a:t>tbCustomer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where</a:t>
            </a:r>
            <a:r>
              <a:rPr lang="en-US" altLang="ko-KR" dirty="0"/>
              <a:t> id &gt;=2 and name = ‘Lee </a:t>
            </a:r>
            <a:r>
              <a:rPr lang="en-US" altLang="ko-KR" dirty="0" err="1"/>
              <a:t>younghyun</a:t>
            </a:r>
            <a:r>
              <a:rPr lang="en-US" altLang="ko-KR" dirty="0"/>
              <a:t>’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295871"/>
            <a:ext cx="5829300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3816151"/>
            <a:ext cx="5829300" cy="20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210446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US" altLang="ko-KR" dirty="0">
                <a:solidFill>
                  <a:schemeClr val="tx2"/>
                </a:solidFill>
              </a:rPr>
              <a:t>SELECT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742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SELECT</a:t>
            </a:r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이상인 고객의 이름을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/>
              <a:t> 가져오시오</a:t>
            </a:r>
            <a:r>
              <a:rPr lang="en-US" altLang="ko-KR" dirty="0"/>
              <a:t>.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2009835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US" altLang="ko-KR" dirty="0">
                <a:solidFill>
                  <a:schemeClr val="tx2"/>
                </a:solidFill>
              </a:rPr>
              <a:t>SELECT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UPDATE/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743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SELECT</a:t>
            </a:r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이상인 고객의 이름만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/>
              <a:t> 가져오시오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 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select  name from </a:t>
            </a:r>
            <a:r>
              <a:rPr lang="en-US" altLang="ko-KR" dirty="0" err="1"/>
              <a:t>tbCustomer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where</a:t>
            </a:r>
            <a:r>
              <a:rPr lang="en-US" altLang="ko-KR" dirty="0"/>
              <a:t> id &gt;=3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2092325"/>
            <a:ext cx="6477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49022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SELECT / </a:t>
            </a:r>
            <a:r>
              <a:rPr lang="en-US" altLang="ko-KR" dirty="0">
                <a:solidFill>
                  <a:schemeClr val="tx2"/>
                </a:solidFill>
              </a:rPr>
              <a:t>UPDATE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DELETE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744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– UPDATE</a:t>
            </a:r>
          </a:p>
          <a:p>
            <a:pPr lvl="1"/>
            <a:r>
              <a:rPr lang="en-US" altLang="ko-KR" dirty="0"/>
              <a:t>Table</a:t>
            </a:r>
            <a:r>
              <a:rPr lang="ko-KR" altLang="en-US" dirty="0"/>
              <a:t>의 내용 확인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 err="1"/>
              <a:t>selcect</a:t>
            </a:r>
            <a:r>
              <a:rPr lang="en-US" altLang="ko-KR" dirty="0"/>
              <a:t> *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업데이트할 항목 결정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업데이트 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update </a:t>
            </a:r>
            <a:r>
              <a:rPr lang="en-US" altLang="ko-KR" dirty="0" err="1"/>
              <a:t>tbcustomer</a:t>
            </a:r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         -&gt; set name = ‘Lee </a:t>
            </a:r>
            <a:r>
              <a:rPr lang="en-US" altLang="ko-KR" dirty="0" err="1"/>
              <a:t>jeayun</a:t>
            </a:r>
            <a:r>
              <a:rPr lang="en-US" altLang="ko-KR" dirty="0"/>
              <a:t>’ where id = 6;</a:t>
            </a:r>
          </a:p>
          <a:p>
            <a:pPr marL="542925" lvl="2" indent="0">
              <a:buNone/>
            </a:pPr>
            <a:r>
              <a:rPr lang="ko-KR" altLang="en-US" dirty="0"/>
              <a:t>또는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update</a:t>
            </a:r>
            <a:r>
              <a:rPr lang="ko-KR" altLang="en-US" dirty="0"/>
              <a:t> </a:t>
            </a:r>
            <a:r>
              <a:rPr lang="en-US" altLang="ko-KR" dirty="0" err="1"/>
              <a:t>tbcustomer</a:t>
            </a:r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          -&gt; set name = ‘Lee </a:t>
            </a:r>
            <a:r>
              <a:rPr lang="en-US" altLang="ko-KR" dirty="0" err="1"/>
              <a:t>jeayun</a:t>
            </a:r>
            <a:r>
              <a:rPr lang="en-US" altLang="ko-KR" dirty="0"/>
              <a:t>’</a:t>
            </a:r>
          </a:p>
          <a:p>
            <a:pPr marL="542925" lvl="2" indent="0">
              <a:buNone/>
            </a:pPr>
            <a:r>
              <a:rPr lang="en-US" altLang="ko-KR" dirty="0"/>
              <a:t>          -&gt; </a:t>
            </a:r>
            <a:r>
              <a:rPr lang="en-US" altLang="ko-KR" dirty="0">
                <a:solidFill>
                  <a:srgbClr val="FF0000"/>
                </a:solidFill>
              </a:rPr>
              <a:t>where</a:t>
            </a:r>
            <a:r>
              <a:rPr lang="en-US" altLang="ko-KR" dirty="0"/>
              <a:t> id = 6;</a:t>
            </a:r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en-US" altLang="ko-KR" dirty="0"/>
              <a:t> – </a:t>
            </a:r>
            <a:r>
              <a:rPr lang="en-US" altLang="ko-KR" dirty="0">
                <a:solidFill>
                  <a:srgbClr val="FF0000"/>
                </a:solidFill>
              </a:rPr>
              <a:t>update </a:t>
            </a:r>
            <a:r>
              <a:rPr lang="ko-KR" altLang="en-US" dirty="0">
                <a:solidFill>
                  <a:srgbClr val="FF0000"/>
                </a:solidFill>
              </a:rPr>
              <a:t>문을 사용할 때 </a:t>
            </a:r>
            <a:r>
              <a:rPr lang="en-US" altLang="ko-KR" dirty="0">
                <a:solidFill>
                  <a:srgbClr val="FF0000"/>
                </a:solidFill>
              </a:rPr>
              <a:t>where </a:t>
            </a:r>
            <a:r>
              <a:rPr lang="ko-KR" altLang="en-US" dirty="0">
                <a:solidFill>
                  <a:srgbClr val="FF0000"/>
                </a:solidFill>
              </a:rPr>
              <a:t>문이 없으면 모든 항목이 업데이트 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업데이트 확인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select *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marL="542925" lvl="2" indent="0">
              <a:buNone/>
            </a:pPr>
            <a:endParaRPr lang="en-US" altLang="ko-KR" dirty="0"/>
          </a:p>
          <a:p>
            <a:pPr marL="342900" lvl="1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4DA13-EE44-4A09-BF49-AAC14C54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10" y="958260"/>
            <a:ext cx="2505075" cy="2200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99871C-8BD5-4564-88C7-5706EE9A4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31" y="3359740"/>
            <a:ext cx="2524125" cy="216217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7733FA-8034-4168-B238-F81020549B15}"/>
              </a:ext>
            </a:extLst>
          </p:cNvPr>
          <p:cNvSpPr/>
          <p:nvPr/>
        </p:nvSpPr>
        <p:spPr>
          <a:xfrm>
            <a:off x="7465378" y="2168205"/>
            <a:ext cx="1368152" cy="163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A12064-D79D-4ACE-8343-DD8452417DE1}"/>
              </a:ext>
            </a:extLst>
          </p:cNvPr>
          <p:cNvSpPr/>
          <p:nvPr/>
        </p:nvSpPr>
        <p:spPr>
          <a:xfrm>
            <a:off x="7442798" y="4567049"/>
            <a:ext cx="1368152" cy="163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57092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Table -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CREATE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INSERT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SELECT / UPDATE/ </a:t>
            </a:r>
            <a:r>
              <a:rPr lang="en-US" altLang="ko-KR" dirty="0">
                <a:solidFill>
                  <a:srgbClr val="00529C"/>
                </a:solidFill>
              </a:rPr>
              <a:t>DELETE</a:t>
            </a:r>
            <a:endParaRPr lang="ko-KR" altLang="en-US" dirty="0">
              <a:solidFill>
                <a:srgbClr val="00529C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745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MySQL Table - DELETE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select *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delete  from </a:t>
            </a:r>
            <a:r>
              <a:rPr lang="en-US" altLang="ko-KR" dirty="0" err="1"/>
              <a:t>tbCustomer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where</a:t>
            </a:r>
            <a:r>
              <a:rPr lang="en-US" altLang="ko-KR" dirty="0"/>
              <a:t> id = 4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 – delete </a:t>
            </a:r>
            <a:r>
              <a:rPr lang="ko-KR" altLang="en-US" dirty="0">
                <a:solidFill>
                  <a:srgbClr val="FF0000"/>
                </a:solidFill>
              </a:rPr>
              <a:t>문을 쓸 때 </a:t>
            </a:r>
            <a:r>
              <a:rPr lang="en-US" altLang="ko-KR" dirty="0">
                <a:solidFill>
                  <a:srgbClr val="FF0000"/>
                </a:solidFill>
              </a:rPr>
              <a:t>where </a:t>
            </a:r>
            <a:r>
              <a:rPr lang="ko-KR" altLang="en-US" dirty="0">
                <a:solidFill>
                  <a:srgbClr val="FF0000"/>
                </a:solidFill>
              </a:rPr>
              <a:t>문이 없을 경우 모든 항목이 삭제됨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select * from </a:t>
            </a:r>
            <a:r>
              <a:rPr lang="en-US" altLang="ko-KR" dirty="0" err="1"/>
              <a:t>tbCustomer</a:t>
            </a:r>
            <a:r>
              <a:rPr lang="en-US" altLang="ko-KR" dirty="0"/>
              <a:t>;</a:t>
            </a: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49" y="1007839"/>
            <a:ext cx="5505450" cy="19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79" y="3672135"/>
            <a:ext cx="5505450" cy="19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398719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사용자 관리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746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ko-KR" altLang="en-US" dirty="0"/>
              <a:t>사용자 확인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show databases;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mysql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show tables;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select user from user;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51" y="1007839"/>
            <a:ext cx="4884420" cy="227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6" y="3600127"/>
            <a:ext cx="4396740" cy="193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1" y="647799"/>
            <a:ext cx="2727008" cy="545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176861" y="1925837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849269" y="5409380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10049" y="4788467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75268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사용자 관리 </a:t>
            </a:r>
            <a:r>
              <a:rPr lang="en-US" altLang="ko-KR" dirty="0"/>
              <a:t>– </a:t>
            </a:r>
            <a:r>
              <a:rPr lang="ko-KR" altLang="en-US" dirty="0"/>
              <a:t>사용자 추가</a:t>
            </a:r>
            <a:r>
              <a:rPr lang="en-US" altLang="ko-KR" dirty="0"/>
              <a:t>/</a:t>
            </a:r>
            <a:r>
              <a:rPr lang="ko-KR" altLang="en-US" dirty="0"/>
              <a:t>권한 부여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747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 MySQL </a:t>
            </a:r>
            <a:r>
              <a:rPr lang="ko-KR" altLang="en-US" dirty="0"/>
              <a:t>사용자 추가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create user ‘</a:t>
            </a:r>
            <a:r>
              <a:rPr lang="en-US" altLang="ko-KR" dirty="0" err="1"/>
              <a:t>userid</a:t>
            </a:r>
            <a:r>
              <a:rPr lang="en-US" altLang="ko-KR" dirty="0"/>
              <a:t>’@’localhost’ identified by ‘password’;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&gt; create user ‘</a:t>
            </a:r>
            <a:r>
              <a:rPr lang="en-US" altLang="ko-KR" dirty="0">
                <a:solidFill>
                  <a:srgbClr val="00B050"/>
                </a:solidFill>
              </a:rPr>
              <a:t>phirippa</a:t>
            </a:r>
            <a:r>
              <a:rPr lang="en-US" altLang="ko-KR" dirty="0"/>
              <a:t>’@’</a:t>
            </a:r>
            <a:r>
              <a:rPr lang="en-US" altLang="ko-KR" dirty="0" err="1"/>
              <a:t>localhost</a:t>
            </a:r>
            <a:r>
              <a:rPr lang="en-US" altLang="ko-KR" dirty="0"/>
              <a:t>’ identified by ‘</a:t>
            </a:r>
            <a:r>
              <a:rPr lang="en-US" altLang="ko-KR" dirty="0" err="1">
                <a:solidFill>
                  <a:srgbClr val="00B050"/>
                </a:solidFill>
              </a:rPr>
              <a:t>riatech</a:t>
            </a:r>
            <a:r>
              <a:rPr lang="en-US" altLang="ko-KR" dirty="0"/>
              <a:t>’;</a:t>
            </a:r>
          </a:p>
          <a:p>
            <a:pPr lvl="3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 err="1"/>
              <a:t>phirippa</a:t>
            </a:r>
            <a:r>
              <a:rPr lang="ko-KR" altLang="en-US" dirty="0"/>
              <a:t>이고 </a:t>
            </a:r>
            <a:r>
              <a:rPr lang="en-US" altLang="ko-KR" dirty="0"/>
              <a:t>PW</a:t>
            </a:r>
            <a:r>
              <a:rPr lang="ko-KR" altLang="en-US" dirty="0"/>
              <a:t>가 </a:t>
            </a:r>
            <a:r>
              <a:rPr lang="en-US" altLang="ko-KR" dirty="0" err="1"/>
              <a:t>riatech</a:t>
            </a:r>
            <a:r>
              <a:rPr lang="ko-KR" altLang="en-US" dirty="0"/>
              <a:t>인 </a:t>
            </a:r>
            <a:r>
              <a:rPr lang="en-US" altLang="ko-KR" dirty="0"/>
              <a:t>(</a:t>
            </a:r>
            <a:r>
              <a:rPr lang="en-US" altLang="ko-KR" dirty="0" err="1"/>
              <a:t>localhost</a:t>
            </a:r>
            <a:r>
              <a:rPr lang="ko-KR" altLang="en-US" dirty="0"/>
              <a:t>에서 접속하는</a:t>
            </a:r>
            <a:r>
              <a:rPr lang="en-US" altLang="ko-KR" dirty="0"/>
              <a:t>) </a:t>
            </a:r>
            <a:r>
              <a:rPr lang="ko-KR" altLang="en-US" dirty="0"/>
              <a:t>사용자를 생성</a:t>
            </a:r>
            <a:endParaRPr lang="en-US" altLang="ko-KR" dirty="0"/>
          </a:p>
          <a:p>
            <a:pPr fontAlgn="auto">
              <a:spcAft>
                <a:spcPts val="0"/>
              </a:spcAft>
            </a:pPr>
            <a:r>
              <a:rPr lang="en-US" altLang="ko-KR" dirty="0"/>
              <a:t>MySQL </a:t>
            </a:r>
            <a:r>
              <a:rPr lang="ko-KR" altLang="en-US" dirty="0"/>
              <a:t>사용자 권한 부여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grant all privileges on dbname.* to ‘</a:t>
            </a:r>
            <a:r>
              <a:rPr lang="en-US" altLang="ko-KR" dirty="0" err="1"/>
              <a:t>userid</a:t>
            </a:r>
            <a:r>
              <a:rPr lang="en-US" altLang="ko-KR" dirty="0"/>
              <a:t>’@’localhost’;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&gt; grant all privileges on </a:t>
            </a:r>
            <a:r>
              <a:rPr lang="en-US" altLang="ko-KR" dirty="0">
                <a:solidFill>
                  <a:srgbClr val="00B050"/>
                </a:solidFill>
              </a:rPr>
              <a:t>dbdata.* </a:t>
            </a:r>
            <a:r>
              <a:rPr lang="en-US" altLang="ko-KR" dirty="0"/>
              <a:t>to ‘</a:t>
            </a:r>
            <a:r>
              <a:rPr lang="en-US" altLang="ko-KR" dirty="0" err="1">
                <a:solidFill>
                  <a:srgbClr val="00B050"/>
                </a:solidFill>
              </a:rPr>
              <a:t>phirippa</a:t>
            </a:r>
            <a:r>
              <a:rPr lang="en-US" altLang="ko-KR" dirty="0"/>
              <a:t>’@’</a:t>
            </a:r>
            <a:r>
              <a:rPr lang="en-US" altLang="ko-KR" dirty="0">
                <a:solidFill>
                  <a:srgbClr val="00B050"/>
                </a:solidFill>
              </a:rPr>
              <a:t>localhost</a:t>
            </a:r>
            <a:r>
              <a:rPr lang="en-US" altLang="ko-KR" dirty="0"/>
              <a:t>’;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수정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사항 반영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flush privileges;</a:t>
            </a:r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885" y="3168079"/>
            <a:ext cx="6477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79756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사용자 관리 </a:t>
            </a:r>
            <a:r>
              <a:rPr lang="en-US" altLang="ko-KR" dirty="0"/>
              <a:t>– </a:t>
            </a:r>
            <a:r>
              <a:rPr lang="ko-KR" altLang="en-US" dirty="0"/>
              <a:t>사용자 권한 조회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748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 MySQL </a:t>
            </a:r>
            <a:r>
              <a:rPr lang="ko-KR" altLang="en-US" dirty="0"/>
              <a:t>사용자 권한 조회</a:t>
            </a:r>
            <a:r>
              <a:rPr lang="en-US" altLang="ko-KR" dirty="0"/>
              <a:t>(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mysql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show grants for ‘</a:t>
            </a:r>
            <a:r>
              <a:rPr lang="en-US" altLang="ko-KR" dirty="0" err="1"/>
              <a:t>phirippa</a:t>
            </a:r>
            <a:r>
              <a:rPr lang="en-US" altLang="ko-KR" dirty="0"/>
              <a:t>’@’localhost’;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7" y="1860771"/>
            <a:ext cx="64770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969840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/>
              <a:t>사용자 권한 부여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749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MySQL </a:t>
            </a:r>
            <a:r>
              <a:rPr lang="ko-KR" altLang="en-US" dirty="0"/>
              <a:t>사용자 권한 부여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grant </a:t>
            </a:r>
            <a:r>
              <a:rPr lang="en-US" altLang="ko-KR" dirty="0">
                <a:solidFill>
                  <a:srgbClr val="FF0000"/>
                </a:solidFill>
              </a:rPr>
              <a:t>all privileges </a:t>
            </a:r>
            <a:r>
              <a:rPr lang="en-US" altLang="ko-KR" dirty="0"/>
              <a:t>on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이름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  <a:r>
              <a:rPr lang="ko-KR" altLang="en-US" dirty="0">
                <a:solidFill>
                  <a:srgbClr val="00B050"/>
                </a:solidFill>
              </a:rPr>
              <a:t>테이블이름</a:t>
            </a:r>
            <a:r>
              <a:rPr lang="en-US" altLang="ko-KR" dirty="0"/>
              <a:t> to ‘</a:t>
            </a:r>
            <a:r>
              <a:rPr lang="en-US" altLang="ko-KR" dirty="0" err="1"/>
              <a:t>userid</a:t>
            </a:r>
            <a:r>
              <a:rPr lang="en-US" altLang="ko-KR" dirty="0"/>
              <a:t>’@’localhost’;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권한 종류 </a:t>
            </a:r>
            <a:r>
              <a:rPr lang="en-US" altLang="ko-KR" dirty="0"/>
              <a:t>: select, insert, update, delete, … </a:t>
            </a:r>
            <a:r>
              <a:rPr lang="ko-KR" altLang="en-US" dirty="0"/>
              <a:t>권한의 일부분만 추가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00B050"/>
                </a:solidFill>
              </a:rPr>
              <a:t>적용될 </a:t>
            </a:r>
            <a:r>
              <a:rPr lang="en-US" altLang="ko-KR" dirty="0" err="1">
                <a:solidFill>
                  <a:srgbClr val="00B050"/>
                </a:solidFill>
              </a:rPr>
              <a:t>db</a:t>
            </a:r>
            <a:r>
              <a:rPr lang="ko-KR" altLang="en-US" dirty="0">
                <a:solidFill>
                  <a:srgbClr val="00B050"/>
                </a:solidFill>
              </a:rPr>
              <a:t>와 테이블</a:t>
            </a:r>
            <a:r>
              <a:rPr lang="ko-KR" altLang="en-US" dirty="0"/>
              <a:t> </a:t>
            </a:r>
            <a:r>
              <a:rPr lang="en-US" altLang="ko-KR" dirty="0"/>
              <a:t>: *.* </a:t>
            </a:r>
            <a:r>
              <a:rPr lang="ko-KR" altLang="en-US" dirty="0"/>
              <a:t>경우 모든 </a:t>
            </a:r>
            <a:r>
              <a:rPr lang="en-US" altLang="ko-KR" dirty="0" err="1"/>
              <a:t>db</a:t>
            </a:r>
            <a:r>
              <a:rPr lang="ko-KR" altLang="en-US" dirty="0"/>
              <a:t>의 모든 테이블에 권한 부여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en-US" altLang="ko-KR" dirty="0"/>
              <a:t>&gt; grant </a:t>
            </a:r>
            <a:r>
              <a:rPr lang="en-US" altLang="ko-KR" dirty="0">
                <a:solidFill>
                  <a:srgbClr val="FF0000"/>
                </a:solidFill>
              </a:rPr>
              <a:t>insert</a:t>
            </a:r>
            <a:r>
              <a:rPr lang="en-US" altLang="ko-KR" dirty="0"/>
              <a:t> on </a:t>
            </a:r>
            <a:r>
              <a:rPr lang="en-US" altLang="ko-KR" dirty="0" err="1">
                <a:solidFill>
                  <a:srgbClr val="00B050"/>
                </a:solidFill>
              </a:rPr>
              <a:t>dbdata.tbCustomer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to ‘</a:t>
            </a:r>
            <a:r>
              <a:rPr lang="en-US" altLang="ko-KR" dirty="0" err="1"/>
              <a:t>phirippa</a:t>
            </a:r>
            <a:r>
              <a:rPr lang="en-US" altLang="ko-KR" dirty="0"/>
              <a:t>’@’localhost’;</a:t>
            </a:r>
          </a:p>
          <a:p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사용자 권한 해제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revoke all privileges on </a:t>
            </a:r>
            <a:r>
              <a:rPr lang="en-US" altLang="ko-KR" dirty="0" err="1"/>
              <a:t>db</a:t>
            </a: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ko-KR" altLang="en-US" dirty="0"/>
              <a:t>테이블이름 </a:t>
            </a:r>
            <a:r>
              <a:rPr lang="en-US" altLang="ko-KR" dirty="0"/>
              <a:t>from ‘</a:t>
            </a:r>
            <a:r>
              <a:rPr lang="en-US" altLang="ko-KR" dirty="0" err="1"/>
              <a:t>userid</a:t>
            </a:r>
            <a:r>
              <a:rPr lang="en-US" altLang="ko-KR" dirty="0"/>
              <a:t>’@’localhost’;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revoke delete on </a:t>
            </a:r>
            <a:r>
              <a:rPr lang="en-US" altLang="ko-KR" dirty="0" err="1"/>
              <a:t>db</a:t>
            </a: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ko-KR" altLang="en-US" dirty="0"/>
              <a:t>테이블이름 </a:t>
            </a:r>
            <a:r>
              <a:rPr lang="en-US" altLang="ko-KR" dirty="0"/>
              <a:t>from ‘</a:t>
            </a:r>
            <a:r>
              <a:rPr lang="en-US" altLang="ko-KR" dirty="0" err="1"/>
              <a:t>userid</a:t>
            </a:r>
            <a:r>
              <a:rPr lang="en-US" altLang="ko-KR" dirty="0"/>
              <a:t>’@’localhost’;</a:t>
            </a:r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mysql</a:t>
            </a:r>
            <a:r>
              <a:rPr lang="en-US" altLang="ko-KR" dirty="0"/>
              <a:t>&gt; revoke all privileges on company.* from ‘</a:t>
            </a:r>
            <a:r>
              <a:rPr lang="en-US" altLang="ko-KR" dirty="0" err="1"/>
              <a:t>phirippa</a:t>
            </a:r>
            <a:r>
              <a:rPr lang="en-US" altLang="ko-KR" dirty="0"/>
              <a:t>’@’localhost’;</a:t>
            </a:r>
          </a:p>
          <a:p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746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– </a:t>
            </a:r>
            <a:r>
              <a:rPr lang="ko-KR" altLang="en-US" dirty="0"/>
              <a:t>배열 활용</a:t>
            </a:r>
            <a:endParaRPr lang="en-US" altLang="ko-KR" dirty="0"/>
          </a:p>
          <a:p>
            <a:pPr lvl="1"/>
            <a:r>
              <a:rPr lang="ko-KR" altLang="en-US" dirty="0"/>
              <a:t>상품을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하는 프로그램</a:t>
            </a:r>
            <a:endParaRPr lang="en-US" altLang="ko-KR" dirty="0"/>
          </a:p>
          <a:p>
            <a:pPr lvl="2"/>
            <a:r>
              <a:rPr lang="ko-KR" altLang="en-US" dirty="0"/>
              <a:t>등수를 입력 받으면 다음과 같이 출력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사과</a:t>
            </a:r>
            <a:r>
              <a:rPr lang="en-US" altLang="ko-KR" dirty="0"/>
              <a:t>‘, ‘</a:t>
            </a:r>
            <a:r>
              <a:rPr lang="ko-KR" altLang="en-US" dirty="0"/>
              <a:t>배</a:t>
            </a:r>
            <a:r>
              <a:rPr lang="en-US" altLang="ko-KR" dirty="0"/>
              <a:t>‘, 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‘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이외의 등수에 대해서는 </a:t>
            </a:r>
            <a:r>
              <a:rPr lang="en-US" altLang="ko-KR" dirty="0"/>
              <a:t>‘</a:t>
            </a:r>
            <a:r>
              <a:rPr lang="ko-KR" altLang="en-US" dirty="0"/>
              <a:t>등수에 들지 못했습니다</a:t>
            </a:r>
            <a:r>
              <a:rPr lang="en-US" altLang="ko-KR" dirty="0"/>
              <a:t>‘</a:t>
            </a:r>
            <a:r>
              <a:rPr lang="ko-KR" altLang="en-US" dirty="0"/>
              <a:t>라고 출력</a:t>
            </a:r>
            <a:endParaRPr lang="en-US" altLang="ko-KR" dirty="0"/>
          </a:p>
          <a:p>
            <a:pPr lvl="2"/>
            <a:r>
              <a:rPr lang="ko-KR" altLang="en-US" dirty="0"/>
              <a:t>위와 같은 동작을 하는 프로그램을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~20</a:t>
            </a:r>
            <a:r>
              <a:rPr lang="ko-KR" altLang="en-US" dirty="0"/>
              <a:t>분 내로 </a:t>
            </a:r>
            <a:r>
              <a:rPr lang="ko-KR" altLang="en-US" dirty="0" err="1"/>
              <a:t>작성하시요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777756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사용자 관리 </a:t>
            </a:r>
            <a:r>
              <a:rPr lang="en-US" altLang="ko-KR" dirty="0"/>
              <a:t>– </a:t>
            </a:r>
            <a:r>
              <a:rPr lang="ko-KR" altLang="en-US" dirty="0"/>
              <a:t>사용자 삭제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750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 MySQL </a:t>
            </a:r>
            <a:r>
              <a:rPr lang="ko-KR" altLang="en-US" dirty="0"/>
              <a:t>사용자 삭제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mysql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drop user ‘</a:t>
            </a:r>
            <a:r>
              <a:rPr lang="en-US" altLang="ko-KR" dirty="0" err="1"/>
              <a:t>phirippa</a:t>
            </a:r>
            <a:r>
              <a:rPr lang="en-US" altLang="ko-KR" dirty="0"/>
              <a:t>’@’localhost’;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사용자 삭제 확인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select user from user;</a:t>
            </a:r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864999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ko-KR" altLang="en-US" dirty="0"/>
              <a:t>실습용 </a:t>
            </a:r>
            <a:r>
              <a:rPr lang="en-US" altLang="ko-KR" dirty="0"/>
              <a:t>database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751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 </a:t>
            </a:r>
            <a:r>
              <a:rPr lang="ko-KR" altLang="en-US" dirty="0"/>
              <a:t>실습을 위한 </a:t>
            </a:r>
            <a:r>
              <a:rPr lang="en-US" altLang="ko-KR" dirty="0"/>
              <a:t>database</a:t>
            </a:r>
          </a:p>
          <a:p>
            <a:pPr lvl="1"/>
            <a:r>
              <a:rPr lang="ko-KR" altLang="en-US" dirty="0"/>
              <a:t>데이터 베이스 이름 </a:t>
            </a:r>
            <a:r>
              <a:rPr lang="en-US" altLang="ko-KR" dirty="0"/>
              <a:t>: company</a:t>
            </a:r>
          </a:p>
          <a:p>
            <a:pPr lvl="2"/>
            <a:r>
              <a:rPr lang="ko-KR" altLang="en-US" dirty="0"/>
              <a:t>테이블 이름 </a:t>
            </a:r>
            <a:r>
              <a:rPr lang="en-US" altLang="ko-KR" dirty="0"/>
              <a:t>: products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create table products (</a:t>
            </a:r>
          </a:p>
          <a:p>
            <a:pPr lvl="4"/>
            <a:r>
              <a:rPr lang="en-US" altLang="ko-KR" dirty="0"/>
              <a:t>-&gt; id </a:t>
            </a:r>
            <a:r>
              <a:rPr lang="en-US" altLang="ko-KR" dirty="0" err="1"/>
              <a:t>int</a:t>
            </a:r>
            <a:r>
              <a:rPr lang="en-US" altLang="ko-KR" dirty="0"/>
              <a:t> not null </a:t>
            </a:r>
            <a:r>
              <a:rPr lang="en-US" altLang="ko-KR" dirty="0" err="1"/>
              <a:t>auto_increment</a:t>
            </a:r>
            <a:r>
              <a:rPr lang="en-US" altLang="ko-KR" dirty="0"/>
              <a:t> primary key,</a:t>
            </a:r>
          </a:p>
          <a:p>
            <a:pPr lvl="4"/>
            <a:r>
              <a:rPr lang="en-US" altLang="ko-KR" dirty="0"/>
              <a:t>-&gt; name </a:t>
            </a:r>
            <a:r>
              <a:rPr lang="en-US" altLang="ko-KR" dirty="0" err="1"/>
              <a:t>varchar</a:t>
            </a:r>
            <a:r>
              <a:rPr lang="en-US" altLang="ko-KR" dirty="0"/>
              <a:t>(50) not null,</a:t>
            </a:r>
          </a:p>
          <a:p>
            <a:pPr lvl="4"/>
            <a:r>
              <a:rPr lang="en-US" altLang="ko-KR" dirty="0"/>
              <a:t>-&gt; </a:t>
            </a:r>
            <a:r>
              <a:rPr lang="en-US" altLang="ko-KR" dirty="0" err="1"/>
              <a:t>modelnumber</a:t>
            </a:r>
            <a:r>
              <a:rPr lang="en-US" altLang="ko-KR" dirty="0"/>
              <a:t> </a:t>
            </a:r>
            <a:r>
              <a:rPr lang="en-US" altLang="ko-KR" dirty="0" err="1"/>
              <a:t>varchar</a:t>
            </a:r>
            <a:r>
              <a:rPr lang="en-US" altLang="ko-KR" dirty="0"/>
              <a:t>(15) not null,</a:t>
            </a:r>
          </a:p>
          <a:p>
            <a:pPr lvl="4"/>
            <a:r>
              <a:rPr lang="en-US" altLang="ko-KR" dirty="0"/>
              <a:t>-&gt; series </a:t>
            </a:r>
            <a:r>
              <a:rPr lang="en-US" altLang="ko-KR" dirty="0" err="1"/>
              <a:t>varchar</a:t>
            </a:r>
            <a:r>
              <a:rPr lang="en-US" altLang="ko-KR" dirty="0"/>
              <a:t>(30) not null</a:t>
            </a:r>
          </a:p>
          <a:p>
            <a:pPr lvl="4"/>
            <a:r>
              <a:rPr lang="en-US" altLang="ko-KR" dirty="0"/>
              <a:t>-&gt; );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describe products</a:t>
            </a:r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85" y="3384103"/>
            <a:ext cx="5303520" cy="132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231151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ko-KR" altLang="en-US" dirty="0"/>
              <a:t>실습용 </a:t>
            </a:r>
            <a:r>
              <a:rPr lang="en-US" altLang="ko-KR" dirty="0"/>
              <a:t>database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752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174573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 </a:t>
            </a:r>
            <a:r>
              <a:rPr lang="ko-KR" altLang="en-US" dirty="0"/>
              <a:t>실습을 위한 </a:t>
            </a:r>
            <a:r>
              <a:rPr lang="en-US" altLang="ko-KR" dirty="0"/>
              <a:t>database</a:t>
            </a:r>
          </a:p>
          <a:p>
            <a:pPr lvl="1"/>
            <a:r>
              <a:rPr lang="ko-KR" altLang="en-US" dirty="0"/>
              <a:t>데이터 베이스</a:t>
            </a:r>
            <a:r>
              <a:rPr lang="en-US" altLang="ko-KR" dirty="0"/>
              <a:t>, company</a:t>
            </a:r>
            <a:r>
              <a:rPr lang="ko-KR" altLang="en-US" dirty="0"/>
              <a:t>의 </a:t>
            </a:r>
            <a:r>
              <a:rPr lang="en-US" altLang="ko-KR" dirty="0"/>
              <a:t>table, products</a:t>
            </a:r>
            <a:r>
              <a:rPr lang="ko-KR" altLang="en-US" dirty="0"/>
              <a:t>에 </a:t>
            </a:r>
            <a:r>
              <a:rPr lang="en-US" altLang="ko-KR" dirty="0"/>
              <a:t>data </a:t>
            </a:r>
            <a:r>
              <a:rPr lang="ko-KR" altLang="en-US" dirty="0"/>
              <a:t>삽입</a:t>
            </a:r>
            <a:r>
              <a:rPr lang="en-US" altLang="ko-KR" dirty="0"/>
              <a:t>(insert)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insert into products (name, </a:t>
            </a:r>
            <a:r>
              <a:rPr lang="en-US" altLang="ko-KR" dirty="0" err="1"/>
              <a:t>modelnumber</a:t>
            </a:r>
            <a:r>
              <a:rPr lang="en-US" altLang="ko-KR" dirty="0"/>
              <a:t>, series) values (‘</a:t>
            </a:r>
            <a:r>
              <a:rPr lang="en-US" altLang="ko-KR" dirty="0" err="1"/>
              <a:t>Nepa</a:t>
            </a:r>
            <a:r>
              <a:rPr lang="en-US" altLang="ko-KR" dirty="0"/>
              <a:t>’, ‘0001’, ‘A’);</a:t>
            </a:r>
          </a:p>
          <a:p>
            <a:pPr marL="702000" lvl="3" indent="0">
              <a:buNone/>
            </a:pPr>
            <a:r>
              <a:rPr lang="ko-KR" altLang="en-US" dirty="0"/>
              <a:t>또는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insert into products (name, </a:t>
            </a:r>
            <a:r>
              <a:rPr lang="en-US" altLang="ko-KR" dirty="0" err="1"/>
              <a:t>modelnumber</a:t>
            </a:r>
            <a:r>
              <a:rPr lang="en-US" altLang="ko-KR" dirty="0"/>
              <a:t>, series) values 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[Enter]</a:t>
            </a:r>
          </a:p>
          <a:p>
            <a:pPr marL="702000" lvl="3" indent="0">
              <a:buNone/>
            </a:pPr>
            <a:r>
              <a:rPr lang="en-US" altLang="ko-KR" dirty="0"/>
              <a:t>    -&gt; (‘</a:t>
            </a:r>
            <a:r>
              <a:rPr lang="en-US" altLang="ko-KR" dirty="0" err="1"/>
              <a:t>Nepa</a:t>
            </a:r>
            <a:r>
              <a:rPr lang="en-US" altLang="ko-KR" dirty="0"/>
              <a:t>’, ‘0001’, ‘A’);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fontAlgn="auto">
              <a:spcAft>
                <a:spcPts val="0"/>
              </a:spcAft>
            </a:pPr>
            <a:endParaRPr lang="en-US" altLang="ko-KR" dirty="0"/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225A67EF-3FA2-4724-9A21-E79F5FFE0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38474"/>
              </p:ext>
            </p:extLst>
          </p:nvPr>
        </p:nvGraphicFramePr>
        <p:xfrm>
          <a:off x="2747333" y="2416956"/>
          <a:ext cx="571108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771">
                  <a:extLst>
                    <a:ext uri="{9D8B030D-6E8A-4147-A177-3AD203B41FA5}">
                      <a16:colId xmlns:a16="http://schemas.microsoft.com/office/drawing/2014/main" val="1375645713"/>
                    </a:ext>
                  </a:extLst>
                </a:gridCol>
                <a:gridCol w="1427771">
                  <a:extLst>
                    <a:ext uri="{9D8B030D-6E8A-4147-A177-3AD203B41FA5}">
                      <a16:colId xmlns:a16="http://schemas.microsoft.com/office/drawing/2014/main" val="1649063847"/>
                    </a:ext>
                  </a:extLst>
                </a:gridCol>
                <a:gridCol w="1427771">
                  <a:extLst>
                    <a:ext uri="{9D8B030D-6E8A-4147-A177-3AD203B41FA5}">
                      <a16:colId xmlns:a16="http://schemas.microsoft.com/office/drawing/2014/main" val="2368736076"/>
                    </a:ext>
                  </a:extLst>
                </a:gridCol>
                <a:gridCol w="1427771">
                  <a:extLst>
                    <a:ext uri="{9D8B030D-6E8A-4147-A177-3AD203B41FA5}">
                      <a16:colId xmlns:a16="http://schemas.microsoft.com/office/drawing/2014/main" val="3623997917"/>
                    </a:ext>
                  </a:extLst>
                </a:gridCol>
              </a:tblGrid>
              <a:tr h="1795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Model Number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Series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94502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Nepa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652103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Columbia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93233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Kolon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0003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294109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Eider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00A1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37745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Kantukan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00B2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33736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Nike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1A00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55342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Adidas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2B00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37235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Puma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3300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45294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19371"/>
                  </a:ext>
                </a:extLst>
              </a:tr>
              <a:tr h="179569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Millet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0021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85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904689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24.3 MySQL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 모듈 설치</a:t>
            </a:r>
            <a:endParaRPr lang="en-US" altLang="ko-KR" dirty="0"/>
          </a:p>
          <a:p>
            <a:pPr lvl="2"/>
            <a:r>
              <a:rPr lang="en-US" altLang="ko-KR" dirty="0"/>
              <a:t>&gt;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mysql</a:t>
            </a:r>
            <a:endParaRPr lang="en-US" altLang="ko-KR" dirty="0"/>
          </a:p>
          <a:p>
            <a:pPr lvl="1"/>
            <a:r>
              <a:rPr lang="ko-KR" altLang="en-US" dirty="0"/>
              <a:t>데이터 요청 예제 코드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2B29A7-C109-4673-B58B-065FC8BF2629}"/>
              </a:ext>
            </a:extLst>
          </p:cNvPr>
          <p:cNvSpPr/>
          <p:nvPr/>
        </p:nvSpPr>
        <p:spPr>
          <a:xfrm>
            <a:off x="2448669" y="1923298"/>
            <a:ext cx="6624736" cy="311698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pw of root, '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@@riatech'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tbcustomer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'Error!'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94031881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81419" y="85023"/>
            <a:ext cx="10842913" cy="400049"/>
          </a:xfrm>
        </p:spPr>
        <p:txBody>
          <a:bodyPr/>
          <a:lstStyle/>
          <a:p>
            <a:r>
              <a:rPr lang="en-US" altLang="ko-KR" dirty="0" err="1"/>
              <a:t>NodeMCU</a:t>
            </a:r>
            <a:r>
              <a:rPr lang="ko-KR" altLang="en-US" dirty="0"/>
              <a:t>에서</a:t>
            </a:r>
            <a:r>
              <a:rPr lang="en-US" altLang="ko-KR" dirty="0"/>
              <a:t> MySQL</a:t>
            </a:r>
            <a:r>
              <a:rPr lang="ko-KR" altLang="en-US" dirty="0"/>
              <a:t>에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3F4A-4E56-472D-A19C-7CE7449ABD1B}" type="slidenum">
              <a:rPr lang="en-US" altLang="ko-KR" smtClean="0"/>
              <a:pPr/>
              <a:t>754</a:t>
            </a:fld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823229" cy="3165994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ko-KR" dirty="0"/>
              <a:t>Connect to MySQL via </a:t>
            </a:r>
            <a:r>
              <a:rPr lang="en-US" altLang="ko-KR" dirty="0" err="1"/>
              <a:t>NodeMCU</a:t>
            </a:r>
            <a:endParaRPr lang="en-US" altLang="ko-KR" dirty="0"/>
          </a:p>
          <a:p>
            <a:pPr lvl="1"/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실행 후 에러 확인 </a:t>
            </a:r>
            <a:endParaRPr lang="en-US" altLang="ko-KR" dirty="0"/>
          </a:p>
          <a:p>
            <a:pPr lvl="2"/>
            <a:r>
              <a:rPr lang="en-US" altLang="ko-KR" dirty="0"/>
              <a:t>Error: 109 = Client does not support authentication protocol requested by server; consider upgrading MySQL client.</a:t>
            </a:r>
          </a:p>
          <a:p>
            <a:pPr lvl="1"/>
            <a:r>
              <a:rPr lang="ko-KR" altLang="en-US" dirty="0"/>
              <a:t>에러 해결</a:t>
            </a:r>
            <a:endParaRPr lang="en-US" altLang="ko-KR" dirty="0"/>
          </a:p>
          <a:p>
            <a:pPr lvl="2"/>
            <a:r>
              <a:rPr lang="en-US" altLang="ko-KR" dirty="0"/>
              <a:t>Root</a:t>
            </a:r>
            <a:r>
              <a:rPr lang="ko-KR" altLang="en-US" dirty="0"/>
              <a:t>로 </a:t>
            </a:r>
            <a:r>
              <a:rPr lang="en-US" altLang="ko-KR" dirty="0"/>
              <a:t>MySQL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alter user ‘</a:t>
            </a:r>
            <a:r>
              <a:rPr lang="en-US" altLang="ko-KR" dirty="0" err="1"/>
              <a:t>phirippa</a:t>
            </a:r>
            <a:r>
              <a:rPr lang="en-US" altLang="ko-KR" dirty="0"/>
              <a:t>’@’%’ identified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mysql_native_password</a:t>
            </a:r>
            <a:r>
              <a:rPr lang="en-US" altLang="ko-KR" dirty="0"/>
              <a:t> by ‘</a:t>
            </a:r>
            <a:r>
              <a:rPr lang="en-US" altLang="ko-KR" dirty="0" err="1"/>
              <a:t>riatech</a:t>
            </a:r>
            <a:r>
              <a:rPr lang="en-US" altLang="ko-KR" dirty="0"/>
              <a:t>’;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1286903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베이스와 웹 서버 연동</a:t>
            </a:r>
            <a:endParaRPr lang="en-US" altLang="ko-KR" dirty="0"/>
          </a:p>
          <a:p>
            <a:pPr lvl="2"/>
            <a:r>
              <a:rPr lang="ko-KR" altLang="en-US" dirty="0"/>
              <a:t>파일</a:t>
            </a:r>
            <a:r>
              <a:rPr lang="en-US" altLang="ko-KR" dirty="0"/>
              <a:t>(dB </a:t>
            </a:r>
            <a:r>
              <a:rPr lang="en-US" altLang="ko-KR" dirty="0" err="1"/>
              <a:t>WebServer</a:t>
            </a:r>
            <a:r>
              <a:rPr lang="en-US" altLang="ko-KR" dirty="0"/>
              <a:t>/server.js)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(VS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의 터미널 창에서</a:t>
            </a:r>
            <a:r>
              <a:rPr lang="en-US" altLang="ko-KR" dirty="0"/>
              <a:t>) </a:t>
            </a:r>
            <a:r>
              <a:rPr lang="ko-KR" altLang="en-US" dirty="0"/>
              <a:t>필요한 모듈 설치</a:t>
            </a:r>
            <a:endParaRPr lang="en-US" altLang="ko-KR" dirty="0"/>
          </a:p>
          <a:p>
            <a:pPr lvl="3"/>
            <a:r>
              <a:rPr lang="en-US" altLang="ko-KR" dirty="0"/>
              <a:t>&gt;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mysql</a:t>
            </a:r>
            <a:endParaRPr lang="en-US" altLang="ko-KR" dirty="0"/>
          </a:p>
          <a:p>
            <a:pPr lvl="3"/>
            <a:r>
              <a:rPr lang="en-US" altLang="ko-KR" dirty="0"/>
              <a:t>&gt;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>
                <a:hlinkClick r:id="rId3"/>
              </a:rPr>
              <a:t>express@4.14</a:t>
            </a:r>
            <a:endParaRPr lang="en-US" altLang="ko-KR" dirty="0"/>
          </a:p>
          <a:p>
            <a:pPr lvl="3"/>
            <a:r>
              <a:rPr lang="en-US" altLang="ko-KR" dirty="0"/>
              <a:t>&gt;</a:t>
            </a:r>
            <a:r>
              <a:rPr lang="en-US" altLang="ko-KR" dirty="0" err="1"/>
              <a:t>npm</a:t>
            </a:r>
            <a:r>
              <a:rPr lang="en-US" altLang="ko-KR" dirty="0"/>
              <a:t> install body-parser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196762-F8C6-4FE5-9B19-33AC16E4C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49" y="2716807"/>
            <a:ext cx="70389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1298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베이스와 웹 서버 연동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7A2DE0E-B190-4DF6-8CD9-A006031A0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2062"/>
              </p:ext>
            </p:extLst>
          </p:nvPr>
        </p:nvGraphicFramePr>
        <p:xfrm>
          <a:off x="1019761" y="3960167"/>
          <a:ext cx="396044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44">
                  <a:extLst>
                    <a:ext uri="{9D8B030D-6E8A-4147-A177-3AD203B41FA5}">
                      <a16:colId xmlns:a16="http://schemas.microsoft.com/office/drawing/2014/main" val="3525798970"/>
                    </a:ext>
                  </a:extLst>
                </a:gridCol>
                <a:gridCol w="2819296">
                  <a:extLst>
                    <a:ext uri="{9D8B030D-6E8A-4147-A177-3AD203B41FA5}">
                      <a16:colId xmlns:a16="http://schemas.microsoft.com/office/drawing/2014/main" val="590228162"/>
                    </a:ext>
                  </a:extLst>
                </a:gridCol>
              </a:tblGrid>
              <a:tr h="220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메서드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30606"/>
                  </a:ext>
                </a:extLst>
              </a:tr>
              <a:tr h="22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app.get(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클라이언트의 </a:t>
                      </a:r>
                      <a:r>
                        <a:rPr lang="en-US" altLang="ko-KR" sz="1200" dirty="0"/>
                        <a:t>GET </a:t>
                      </a:r>
                      <a:r>
                        <a:rPr lang="ko-KR" altLang="en-US" sz="12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08468"/>
                  </a:ext>
                </a:extLst>
              </a:tr>
              <a:tr h="22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app.post</a:t>
                      </a:r>
                      <a:r>
                        <a:rPr lang="en-US" altLang="ko-KR" sz="1200" dirty="0"/>
                        <a:t>(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클라이언트의 </a:t>
                      </a:r>
                      <a:r>
                        <a:rPr lang="en-US" altLang="ko-KR" sz="1200" dirty="0"/>
                        <a:t>POST </a:t>
                      </a:r>
                      <a:r>
                        <a:rPr lang="ko-KR" altLang="en-US" sz="12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966633"/>
                  </a:ext>
                </a:extLst>
              </a:tr>
              <a:tr h="22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app.put(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클라이언트의 </a:t>
                      </a:r>
                      <a:r>
                        <a:rPr lang="en-US" altLang="ko-KR" sz="1200" dirty="0"/>
                        <a:t>PUT </a:t>
                      </a:r>
                      <a:r>
                        <a:rPr lang="ko-KR" altLang="en-US" sz="1200" dirty="0"/>
                        <a:t>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62078"/>
                  </a:ext>
                </a:extLst>
              </a:tr>
              <a:tr h="2203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app.del( 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클라이언트의 </a:t>
                      </a:r>
                      <a:r>
                        <a:rPr lang="en-US" altLang="ko-KR" sz="1200" dirty="0"/>
                        <a:t>DELETE</a:t>
                      </a:r>
                      <a:r>
                        <a:rPr lang="ko-KR" altLang="en-US" sz="1200" dirty="0"/>
                        <a:t> 요청을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490659"/>
                  </a:ext>
                </a:extLst>
              </a:tr>
            </a:tbl>
          </a:graphicData>
        </a:graphic>
      </p:graphicFrame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BC0A0FD8-3182-4D92-B1C4-EF6368A42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7655"/>
              </p:ext>
            </p:extLst>
          </p:nvPr>
        </p:nvGraphicFramePr>
        <p:xfrm>
          <a:off x="1008509" y="1309069"/>
          <a:ext cx="395862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52">
                  <a:extLst>
                    <a:ext uri="{9D8B030D-6E8A-4147-A177-3AD203B41FA5}">
                      <a16:colId xmlns:a16="http://schemas.microsoft.com/office/drawing/2014/main" val="3313816597"/>
                    </a:ext>
                  </a:extLst>
                </a:gridCol>
                <a:gridCol w="2901969">
                  <a:extLst>
                    <a:ext uri="{9D8B030D-6E8A-4147-A177-3AD203B41FA5}">
                      <a16:colId xmlns:a16="http://schemas.microsoft.com/office/drawing/2014/main" val="3605732937"/>
                    </a:ext>
                  </a:extLst>
                </a:gridCol>
              </a:tblGrid>
              <a:tr h="131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715601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GET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</a:rPr>
                        <a:t>자원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47116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POST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자원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11763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PUT</a:t>
                      </a:r>
                      <a:endParaRPr lang="ko-KR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</a:rPr>
                        <a:t>자원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26266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</a:rPr>
                        <a:t>DELETE</a:t>
                      </a:r>
                      <a:endParaRPr lang="ko-KR" alt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</a:rPr>
                        <a:t>자원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4149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HEAD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자원의 메타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02029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OPTIONS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사용 가능한 요청 방식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628580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테스트 목적의 데이터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325825"/>
                  </a:ext>
                </a:extLst>
              </a:tr>
              <a:tr h="131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CONNECT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연결 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9321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617205-D58E-4333-BDD5-081465DDEC44}"/>
              </a:ext>
            </a:extLst>
          </p:cNvPr>
          <p:cNvSpPr/>
          <p:nvPr/>
        </p:nvSpPr>
        <p:spPr>
          <a:xfrm>
            <a:off x="5617021" y="1267879"/>
            <a:ext cx="5394380" cy="439248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@@riatech'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database: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'company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 Running at http://127.0.0.1:2020'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53999709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데이터 조회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동작 확인 해보세요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에러 코드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>
                <a:solidFill>
                  <a:srgbClr val="FF0000"/>
                </a:solidFill>
              </a:rPr>
              <a:t>에러</a:t>
            </a:r>
            <a:r>
              <a:rPr lang="ko-KR" altLang="en-US" dirty="0"/>
              <a:t> </a:t>
            </a:r>
            <a:r>
              <a:rPr lang="en-US" altLang="ko-KR" dirty="0"/>
              <a:t>: ER_ACCESS_DENIED_ERROR: Access denied for user '</a:t>
            </a:r>
            <a:r>
              <a:rPr lang="en-US" altLang="ko-KR" dirty="0" err="1"/>
              <a:t>phirippa</a:t>
            </a:r>
            <a:r>
              <a:rPr lang="en-US" altLang="ko-KR" dirty="0"/>
              <a:t>'@'localhost'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400E4-961B-4EA9-9444-08BB99F74788}"/>
              </a:ext>
            </a:extLst>
          </p:cNvPr>
          <p:cNvSpPr/>
          <p:nvPr/>
        </p:nvSpPr>
        <p:spPr>
          <a:xfrm>
            <a:off x="798704" y="1267132"/>
            <a:ext cx="5786308" cy="101555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2883F-B25E-4B60-B41E-DC4554D33ED1}"/>
              </a:ext>
            </a:extLst>
          </p:cNvPr>
          <p:cNvSpPr/>
          <p:nvPr/>
        </p:nvSpPr>
        <p:spPr>
          <a:xfrm>
            <a:off x="798704" y="2935616"/>
            <a:ext cx="5786308" cy="239270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'GET:/products'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 내부 에러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03E681-0F76-4FA0-8281-6E720CF351ED}"/>
              </a:ext>
            </a:extLst>
          </p:cNvPr>
          <p:cNvSpPr/>
          <p:nvPr/>
        </p:nvSpPr>
        <p:spPr>
          <a:xfrm>
            <a:off x="6625133" y="1267879"/>
            <a:ext cx="4386268" cy="439248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'body-parser'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= 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user: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@@riatech'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database: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'company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bodyParser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){})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 Running at http://127.0.0.1:2020'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886582351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en-US" altLang="ko-KR" dirty="0"/>
              <a:t>MySQL </a:t>
            </a:r>
            <a:r>
              <a:rPr lang="ko-KR" altLang="en-US" dirty="0"/>
              <a:t>사용자 권한 부여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grant all privileges on </a:t>
            </a:r>
            <a:r>
              <a:rPr lang="en-US" altLang="ko-KR" dirty="0">
                <a:solidFill>
                  <a:srgbClr val="00B050"/>
                </a:solidFill>
              </a:rPr>
              <a:t>company.* </a:t>
            </a:r>
            <a:r>
              <a:rPr lang="en-US" altLang="ko-KR" dirty="0"/>
              <a:t>to ‘</a:t>
            </a:r>
            <a:r>
              <a:rPr lang="en-US" altLang="ko-KR" dirty="0" err="1">
                <a:solidFill>
                  <a:srgbClr val="00B050"/>
                </a:solidFill>
              </a:rPr>
              <a:t>phirippa</a:t>
            </a:r>
            <a:r>
              <a:rPr lang="en-US" altLang="ko-KR" dirty="0"/>
              <a:t>’@’</a:t>
            </a:r>
            <a:r>
              <a:rPr lang="en-US" altLang="ko-KR" dirty="0">
                <a:solidFill>
                  <a:srgbClr val="00B050"/>
                </a:solidFill>
              </a:rPr>
              <a:t>localhost</a:t>
            </a:r>
            <a:r>
              <a:rPr lang="en-US" altLang="ko-KR" dirty="0"/>
              <a:t>’;</a:t>
            </a:r>
          </a:p>
          <a:p>
            <a:pPr lvl="1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수정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사항 반영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flush privileges;</a:t>
            </a:r>
          </a:p>
          <a:p>
            <a:pPr lvl="1"/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사항 확인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show grants for ‘</a:t>
            </a:r>
            <a:r>
              <a:rPr lang="en-US" altLang="ko-KR" dirty="0" err="1"/>
              <a:t>phirippa</a:t>
            </a:r>
            <a:r>
              <a:rPr lang="en-US" altLang="ko-KR" dirty="0"/>
              <a:t>’@’localhost’;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183993-DB1C-45B3-B95E-E10DD33B5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7" y="2880047"/>
            <a:ext cx="50673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8678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전체 데이터 조회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동작 확인</a:t>
            </a:r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EB368-95F6-4150-8D58-0112401916D6}"/>
              </a:ext>
            </a:extLst>
          </p:cNvPr>
          <p:cNvSpPr/>
          <p:nvPr/>
        </p:nvSpPr>
        <p:spPr>
          <a:xfrm>
            <a:off x="2865567" y="1295871"/>
            <a:ext cx="5786308" cy="25202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'GET:/products'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2EEDF0-92A2-4F0F-A179-6374193C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4533873"/>
            <a:ext cx="57816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962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– </a:t>
            </a:r>
            <a:r>
              <a:rPr lang="ko-KR" altLang="en-US" dirty="0"/>
              <a:t>배열 활용 </a:t>
            </a:r>
            <a:endParaRPr lang="en-US" altLang="ko-KR" dirty="0"/>
          </a:p>
          <a:p>
            <a:pPr lvl="1"/>
            <a:r>
              <a:rPr lang="ko-KR" altLang="en-US" dirty="0"/>
              <a:t>상품을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하는 프로그램</a:t>
            </a:r>
            <a:endParaRPr lang="en-US" altLang="ko-KR" dirty="0"/>
          </a:p>
          <a:p>
            <a:pPr lvl="2"/>
            <a:r>
              <a:rPr lang="ko-KR" altLang="en-US" dirty="0"/>
              <a:t>등수를 입력 받으면 다음과 같이 출력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사과</a:t>
            </a:r>
            <a:r>
              <a:rPr lang="en-US" altLang="ko-KR" dirty="0"/>
              <a:t>‘, ‘</a:t>
            </a:r>
            <a:r>
              <a:rPr lang="ko-KR" altLang="en-US" dirty="0"/>
              <a:t>배</a:t>
            </a:r>
            <a:r>
              <a:rPr lang="en-US" altLang="ko-KR" dirty="0"/>
              <a:t>‘, 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‘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이외의 등수에 대해서는 </a:t>
            </a:r>
            <a:r>
              <a:rPr lang="en-US" altLang="ko-KR" dirty="0"/>
              <a:t>‘</a:t>
            </a:r>
            <a:r>
              <a:rPr lang="ko-KR" altLang="en-US" dirty="0"/>
              <a:t>등수에 들지 못했습니다</a:t>
            </a:r>
            <a:r>
              <a:rPr lang="en-US" altLang="ko-KR" dirty="0"/>
              <a:t>‘</a:t>
            </a:r>
            <a:r>
              <a:rPr lang="ko-KR" altLang="en-US" dirty="0"/>
              <a:t>라고 출력</a:t>
            </a:r>
            <a:endParaRPr lang="en-US" altLang="ko-KR" dirty="0"/>
          </a:p>
          <a:p>
            <a:pPr lvl="2"/>
            <a:r>
              <a:rPr lang="ko-KR" altLang="en-US" dirty="0"/>
              <a:t>위와 같은 동작을 하는 프로그램을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~20</a:t>
            </a:r>
            <a:r>
              <a:rPr lang="ko-KR" altLang="en-US" dirty="0"/>
              <a:t>분 내로 작성하시요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5EC99-0C0F-412B-884E-4FB190087207}"/>
              </a:ext>
            </a:extLst>
          </p:cNvPr>
          <p:cNvSpPr/>
          <p:nvPr/>
        </p:nvSpPr>
        <p:spPr>
          <a:xfrm>
            <a:off x="1080517" y="3149205"/>
            <a:ext cx="9505056" cy="131501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input = Number( prompt(‘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 입력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: ‘,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숫자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message = [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등수에 들지 못했습니다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.’];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message[input-1]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B5EC99-0C0F-412B-884E-4FB190087207}"/>
              </a:ext>
            </a:extLst>
          </p:cNvPr>
          <p:cNvSpPr/>
          <p:nvPr/>
        </p:nvSpPr>
        <p:spPr>
          <a:xfrm>
            <a:off x="1080517" y="4536231"/>
            <a:ext cx="9505056" cy="131501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input = Number( prompt(‘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 입력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: ‘,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숫자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message = [ ‘ ‘,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등수에 들지 못했습니다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.’];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alert( message[input]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24014360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개별 데이터 조회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동작 확인</a:t>
            </a:r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EB368-95F6-4150-8D58-0112401916D6}"/>
              </a:ext>
            </a:extLst>
          </p:cNvPr>
          <p:cNvSpPr/>
          <p:nvPr/>
        </p:nvSpPr>
        <p:spPr>
          <a:xfrm>
            <a:off x="2865567" y="1295871"/>
            <a:ext cx="5786308" cy="154298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products where id=?'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64BA4B-4DF7-4DBD-AE00-462973FF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46" y="3685124"/>
            <a:ext cx="5772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47707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데이터 추가</a:t>
            </a:r>
            <a:r>
              <a:rPr lang="en-US" altLang="ko-KR" dirty="0"/>
              <a:t>(POST)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동작 확인</a:t>
            </a:r>
            <a:endParaRPr lang="en-US" altLang="ko-KR" dirty="0"/>
          </a:p>
          <a:p>
            <a:pPr lvl="2"/>
            <a:r>
              <a:rPr lang="en-US" altLang="ko-KR" dirty="0"/>
              <a:t>POSTMAN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EB368-95F6-4150-8D58-0112401916D6}"/>
              </a:ext>
            </a:extLst>
          </p:cNvPr>
          <p:cNvSpPr/>
          <p:nvPr/>
        </p:nvSpPr>
        <p:spPr>
          <a:xfrm>
            <a:off x="2310953" y="1262619"/>
            <a:ext cx="7560840" cy="23347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'POST:/products'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 into products (name,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series) values (?,?,?)'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1AE04-7571-40AA-BDFB-6F02A867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16" y="4190835"/>
            <a:ext cx="3987165" cy="1713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CA6529-62CA-403A-A199-F493E3018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93" y="3816151"/>
            <a:ext cx="2552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23124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데이터 수정</a:t>
            </a:r>
            <a:r>
              <a:rPr lang="en-US" altLang="ko-KR" dirty="0"/>
              <a:t>(PUT)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Id : 11</a:t>
            </a:r>
          </a:p>
          <a:p>
            <a:pPr lvl="2"/>
            <a:r>
              <a:rPr lang="en-US" altLang="ko-KR" dirty="0"/>
              <a:t>Name : </a:t>
            </a:r>
            <a:r>
              <a:rPr lang="en-US" altLang="ko-KR" dirty="0" err="1"/>
              <a:t>Phirippa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ModelNumber</a:t>
            </a:r>
            <a:r>
              <a:rPr lang="en-US" altLang="ko-KR" dirty="0"/>
              <a:t> : 0T10</a:t>
            </a:r>
          </a:p>
          <a:p>
            <a:pPr lvl="2"/>
            <a:r>
              <a:rPr lang="en-US" altLang="ko-KR" dirty="0"/>
              <a:t>Series : C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EB368-95F6-4150-8D58-0112401916D6}"/>
              </a:ext>
            </a:extLst>
          </p:cNvPr>
          <p:cNvSpPr/>
          <p:nvPr/>
        </p:nvSpPr>
        <p:spPr>
          <a:xfrm>
            <a:off x="798703" y="1267879"/>
            <a:ext cx="8130685" cy="326835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'update products set 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'name="'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'", 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'", 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'series="'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 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'where id = 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601161877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24.4 </a:t>
            </a:r>
            <a:r>
              <a:rPr lang="ko-KR" altLang="en-US" dirty="0"/>
              <a:t>데이터 베이스 웹 서비스</a:t>
            </a:r>
            <a:endParaRPr lang="en-US" altLang="ko-KR" dirty="0"/>
          </a:p>
          <a:p>
            <a:pPr lvl="1"/>
            <a:r>
              <a:rPr lang="ko-KR" altLang="en-US" dirty="0"/>
              <a:t>데이터 삭제</a:t>
            </a:r>
            <a:r>
              <a:rPr lang="en-US" altLang="ko-KR" dirty="0"/>
              <a:t>(DELETE)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11</a:t>
            </a:r>
            <a:r>
              <a:rPr lang="ko-KR" altLang="en-US" dirty="0"/>
              <a:t>번인 항목 삭제 해보세요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EB368-95F6-4150-8D58-0112401916D6}"/>
              </a:ext>
            </a:extLst>
          </p:cNvPr>
          <p:cNvSpPr/>
          <p:nvPr/>
        </p:nvSpPr>
        <p:spPr>
          <a:xfrm>
            <a:off x="2916721" y="1406294"/>
            <a:ext cx="5688632" cy="17457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'/products/:id'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'delete from products where id=?'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1F41F-89AD-4FB7-ADCA-D94235A3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721" y="4109486"/>
            <a:ext cx="57435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82401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2"/>
            <a:r>
              <a:rPr lang="ko-KR" altLang="en-US" dirty="0"/>
              <a:t>이 절에서는 이전 절에서 만든 웹 서버에 </a:t>
            </a:r>
            <a:r>
              <a:rPr lang="en-US" altLang="ko-KR" dirty="0"/>
              <a:t>Ajax </a:t>
            </a:r>
            <a:r>
              <a:rPr lang="ko-KR" altLang="en-US" dirty="0"/>
              <a:t>요청을 보내 데이터를 조작하는 내용을 학습</a:t>
            </a:r>
            <a:endParaRPr lang="en-US" altLang="ko-KR" dirty="0"/>
          </a:p>
          <a:p>
            <a:pPr lvl="1"/>
            <a:r>
              <a:rPr lang="en-US" altLang="ko-KR" dirty="0"/>
              <a:t>index.html </a:t>
            </a:r>
            <a:r>
              <a:rPr lang="ko-KR" altLang="en-US" dirty="0"/>
              <a:t>파일의 </a:t>
            </a:r>
            <a:r>
              <a:rPr lang="en-US" altLang="ko-KR" dirty="0"/>
              <a:t>body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936501" y="1611560"/>
            <a:ext cx="5904656" cy="429046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insert_form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데이터 추가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상품명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모델명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시리즈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"series"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"output"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50D273-6953-4857-B72A-E0646496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89" y="2880047"/>
            <a:ext cx="378714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7795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en-US" altLang="ko-KR" dirty="0"/>
              <a:t>index.html </a:t>
            </a:r>
            <a:r>
              <a:rPr lang="ko-KR" altLang="en-US" dirty="0"/>
              <a:t>파일의 </a:t>
            </a:r>
            <a:r>
              <a:rPr lang="en-US" altLang="ko-KR" dirty="0"/>
              <a:t>Head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2016621" y="1451014"/>
            <a:ext cx="7056784" cy="328471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데이터를 보여주는 함수 선언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'#output'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#output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내부의 내용물을 비움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Ajax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여기에 데이터를 받아와서 브라우저 화면에 출력하는 코드를 작성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insert_form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 추가 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여기에 데이터를 서버로 보내는 코드 작성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내장 이벤트 </a:t>
            </a:r>
            <a:r>
              <a:rPr lang="ko-KR" alt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핸들러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제거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       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초기 화면에 데이터를 보여주는 함수 실행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7776E2-7543-41D3-ACD7-DBB431635171}"/>
              </a:ext>
            </a:extLst>
          </p:cNvPr>
          <p:cNvSpPr/>
          <p:nvPr/>
        </p:nvSpPr>
        <p:spPr>
          <a:xfrm>
            <a:off x="3024733" y="2375991"/>
            <a:ext cx="5112568" cy="360040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FE611DD-8363-4DCE-A3DA-14C055116992}"/>
              </a:ext>
            </a:extLst>
          </p:cNvPr>
          <p:cNvSpPr/>
          <p:nvPr/>
        </p:nvSpPr>
        <p:spPr>
          <a:xfrm>
            <a:off x="3046591" y="3287381"/>
            <a:ext cx="5112568" cy="162000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CE7DC9-518D-4417-AA1A-17DF588084D3}"/>
              </a:ext>
            </a:extLst>
          </p:cNvPr>
          <p:cNvSpPr/>
          <p:nvPr/>
        </p:nvSpPr>
        <p:spPr>
          <a:xfrm>
            <a:off x="2873202" y="2472713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810A4-5AD6-4A96-9CF3-E5E379021264}"/>
              </a:ext>
            </a:extLst>
          </p:cNvPr>
          <p:cNvSpPr/>
          <p:nvPr/>
        </p:nvSpPr>
        <p:spPr>
          <a:xfrm>
            <a:off x="2889678" y="3287381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09163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en-US" altLang="ko-KR" dirty="0"/>
              <a:t>index.html </a:t>
            </a:r>
            <a:r>
              <a:rPr lang="ko-KR" altLang="en-US" dirty="0"/>
              <a:t>파일의 </a:t>
            </a:r>
            <a:r>
              <a:rPr lang="en-US" altLang="ko-KR" dirty="0"/>
              <a:t>Head /</a:t>
            </a:r>
            <a:r>
              <a:rPr lang="ko-KR" altLang="en-US" dirty="0"/>
              <a:t> </a:t>
            </a:r>
            <a:r>
              <a:rPr lang="en-US" altLang="ko-KR" dirty="0"/>
              <a:t>Script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936501" y="1367879"/>
            <a:ext cx="7056784" cy="308521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   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데이터를 보여주는 함수 선언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'#output'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 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#output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내부의 내용물을 비움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'&lt;tr&gt;'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  &lt;td&gt;'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'&lt;/td&gt;'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  &lt;td&gt;'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'&lt;/td&gt;'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  &lt;td&gt;'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modelnumber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'&lt;/td&gt;'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   &lt;td&gt;'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'&lt;/td&gt;'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'&lt;/tr&gt;'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'#output'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DEF1FE-54F7-4D5E-90BA-ECC3DA737767}"/>
              </a:ext>
            </a:extLst>
          </p:cNvPr>
          <p:cNvSpPr/>
          <p:nvPr/>
        </p:nvSpPr>
        <p:spPr>
          <a:xfrm>
            <a:off x="792485" y="1350632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8327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en-US" altLang="ko-KR" dirty="0"/>
              <a:t>index.html </a:t>
            </a:r>
            <a:r>
              <a:rPr lang="ko-KR" altLang="en-US" dirty="0"/>
              <a:t>파일의 </a:t>
            </a:r>
            <a:r>
              <a:rPr lang="en-US" altLang="ko-KR" dirty="0"/>
              <a:t>Head /</a:t>
            </a:r>
            <a:r>
              <a:rPr lang="ko-KR" altLang="en-US" dirty="0"/>
              <a:t> </a:t>
            </a:r>
            <a:r>
              <a:rPr lang="en-US" altLang="ko-KR" dirty="0"/>
              <a:t>Script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2677590" y="1235317"/>
            <a:ext cx="6035775" cy="10621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insert_form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 추가 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'/products'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    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내장 이벤트 </a:t>
            </a:r>
            <a:r>
              <a:rPr lang="ko-KR" alt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핸들러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제거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1F6FF9-474E-42B4-A0FF-E75B70538DCD}"/>
              </a:ext>
            </a:extLst>
          </p:cNvPr>
          <p:cNvSpPr/>
          <p:nvPr/>
        </p:nvSpPr>
        <p:spPr>
          <a:xfrm>
            <a:off x="2520677" y="1223863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7057D0-D5F6-4458-82DC-48B3DFB8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17" y="2687541"/>
            <a:ext cx="2834640" cy="29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1029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ko-KR" altLang="en-US" dirty="0"/>
              <a:t>항목을 삭제 하는 코드를 작성 하시요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936501" y="1367879"/>
            <a:ext cx="6984776" cy="46805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document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ready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/>
              </a:rPr>
              <a:t>XMLHttpRequest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onreadystatechange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event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C586C0"/>
                </a:solidFill>
                <a:latin typeface="Consolas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4FC1FF"/>
                </a:solidFill>
                <a:latin typeface="Consolas"/>
              </a:rPr>
              <a:t>readyState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== </a:t>
            </a:r>
            <a:r>
              <a:rPr lang="en-US" altLang="ko-KR" sz="1200" dirty="0">
                <a:solidFill>
                  <a:srgbClr val="B5CEA8"/>
                </a:solidFill>
                <a:latin typeface="Consolas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&amp;&amp;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4FC1FF"/>
                </a:solidFill>
                <a:latin typeface="Consolas"/>
              </a:rPr>
              <a:t>status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== </a:t>
            </a:r>
            <a:r>
              <a:rPr lang="en-US" altLang="ko-KR" sz="1200" dirty="0">
                <a:solidFill>
                  <a:srgbClr val="B5CEA8"/>
                </a:solidFill>
                <a:latin typeface="Consolas"/>
              </a:rPr>
              <a:t>200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selectData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selectData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(){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데이터를 보여주는 함수 선언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'#output'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empty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#output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내부의 내용물을 비움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getJSON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'/products'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each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index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item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tr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   &lt;td&gt;'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item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'&lt;/td&gt;'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   &lt;td&gt;'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item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'&lt;/td&gt;'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   &lt;td&gt;'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item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modelnumber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'&lt;/td&gt;'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   &lt;td&gt;'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item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series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'&lt;/td&gt;'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'&lt;/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tr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&gt;'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'#output'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output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    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}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70246441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ko-KR" altLang="en-US" dirty="0"/>
              <a:t>항목을 삭제 하는 코드를 작성 하시요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936501" y="1367879"/>
            <a:ext cx="8640960" cy="468052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           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'#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insert_form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submit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event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데이터 추가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this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serialize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post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'/products'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selectData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event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preventDefault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();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내장 이벤트 </a:t>
            </a:r>
            <a:r>
              <a:rPr lang="ko-KR" altLang="en-US" sz="1200" dirty="0" err="1">
                <a:solidFill>
                  <a:srgbClr val="6A9955"/>
                </a:solidFill>
                <a:latin typeface="Consolas"/>
              </a:rPr>
              <a:t>핸들러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 제거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'#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delete_form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>
                <a:solidFill>
                  <a:srgbClr val="DCDCAA"/>
                </a:solidFill>
                <a:latin typeface="Consolas"/>
              </a:rPr>
              <a:t>submit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event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){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데이터 삭제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4FC1FF"/>
                </a:solidFill>
                <a:latin typeface="Consolas"/>
              </a:rPr>
              <a:t>$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'#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del_id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val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input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태그에서 값을 가져옴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.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'/products/'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+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URL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생성   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open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'DELETE'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url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);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메시지 작성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, </a:t>
            </a:r>
            <a:r>
              <a:rPr lang="ko-KR" altLang="en-US" sz="1200" dirty="0" err="1">
                <a:solidFill>
                  <a:srgbClr val="6A9955"/>
                </a:solidFill>
                <a:latin typeface="Consolas"/>
              </a:rPr>
              <a:t>비동기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 방식 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send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             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메시지 전송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/>
              </a:rPr>
              <a:t>event</a:t>
            </a:r>
            <a:r>
              <a:rPr lang="en-US" altLang="ko-KR" sz="12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preventDefault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();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내장 이벤트 </a:t>
            </a:r>
            <a:r>
              <a:rPr lang="ko-KR" altLang="en-US" sz="1200" dirty="0" err="1">
                <a:solidFill>
                  <a:srgbClr val="6A9955"/>
                </a:solidFill>
                <a:latin typeface="Consolas"/>
              </a:rPr>
              <a:t>핸들러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 제거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 err="1">
                <a:solidFill>
                  <a:srgbClr val="DCDCAA"/>
                </a:solidFill>
                <a:latin typeface="Consolas"/>
              </a:rPr>
              <a:t>selectData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()      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/>
              </a:rPr>
              <a:t>// </a:t>
            </a:r>
            <a:r>
              <a:rPr lang="ko-KR" altLang="en-US" sz="1200" dirty="0">
                <a:solidFill>
                  <a:srgbClr val="6A9955"/>
                </a:solidFill>
                <a:latin typeface="Consolas"/>
              </a:rPr>
              <a:t>초기 화면에 데이터를 보여주는 함수 실행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98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– </a:t>
            </a:r>
            <a:r>
              <a:rPr lang="ko-KR" altLang="en-US" dirty="0"/>
              <a:t>배열 활용 </a:t>
            </a:r>
            <a:endParaRPr lang="en-US" altLang="ko-KR" dirty="0"/>
          </a:p>
          <a:p>
            <a:pPr lvl="1"/>
            <a:r>
              <a:rPr lang="ko-KR" altLang="en-US" dirty="0"/>
              <a:t>상품을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하는 프로그램</a:t>
            </a:r>
            <a:endParaRPr lang="en-US" altLang="ko-KR" dirty="0"/>
          </a:p>
          <a:p>
            <a:pPr lvl="2"/>
            <a:r>
              <a:rPr lang="ko-KR" altLang="en-US" dirty="0"/>
              <a:t>등수를 입력 받으면 다음과 같이 출력</a:t>
            </a:r>
            <a:endParaRPr lang="en-US" altLang="ko-KR" dirty="0"/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사과</a:t>
            </a:r>
            <a:r>
              <a:rPr lang="en-US" altLang="ko-KR" dirty="0"/>
              <a:t>‘, ‘</a:t>
            </a:r>
            <a:r>
              <a:rPr lang="ko-KR" altLang="en-US" dirty="0"/>
              <a:t>배</a:t>
            </a:r>
            <a:r>
              <a:rPr lang="en-US" altLang="ko-KR" dirty="0"/>
              <a:t>‘, 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을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3"/>
            <a:r>
              <a:rPr lang="en-US" altLang="ko-KR" dirty="0"/>
              <a:t>2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배</a:t>
            </a:r>
            <a:r>
              <a:rPr lang="en-US" altLang="ko-KR" dirty="0"/>
              <a:t>‘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등을 하면 </a:t>
            </a:r>
            <a:r>
              <a:rPr lang="en-US" altLang="ko-KR" dirty="0"/>
              <a:t>‘</a:t>
            </a:r>
            <a:r>
              <a:rPr lang="ko-KR" altLang="en-US" dirty="0"/>
              <a:t>수박</a:t>
            </a:r>
            <a:r>
              <a:rPr lang="en-US" altLang="ko-KR" dirty="0"/>
              <a:t>＇</a:t>
            </a:r>
            <a:r>
              <a:rPr lang="ko-KR" altLang="en-US" dirty="0"/>
              <a:t>만 지급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이외의 등수에 대해서는 </a:t>
            </a:r>
            <a:r>
              <a:rPr lang="en-US" altLang="ko-KR" dirty="0"/>
              <a:t>‘</a:t>
            </a:r>
            <a:r>
              <a:rPr lang="ko-KR" altLang="en-US" dirty="0"/>
              <a:t>등수에 들지 못했습니다</a:t>
            </a:r>
            <a:r>
              <a:rPr lang="en-US" altLang="ko-KR" dirty="0"/>
              <a:t>‘</a:t>
            </a:r>
            <a:r>
              <a:rPr lang="ko-KR" altLang="en-US" dirty="0"/>
              <a:t>라고 출력</a:t>
            </a:r>
            <a:endParaRPr lang="en-US" altLang="ko-KR" dirty="0"/>
          </a:p>
          <a:p>
            <a:pPr lvl="2"/>
            <a:r>
              <a:rPr lang="ko-KR" altLang="en-US" dirty="0"/>
              <a:t>위와 같은 동작을 하는 프로그램을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~20</a:t>
            </a:r>
            <a:r>
              <a:rPr lang="ko-KR" altLang="en-US" dirty="0"/>
              <a:t>분 내로 작성하시요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3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5EC99-0C0F-412B-884E-4FB190087207}"/>
              </a:ext>
            </a:extLst>
          </p:cNvPr>
          <p:cNvSpPr/>
          <p:nvPr/>
        </p:nvSpPr>
        <p:spPr>
          <a:xfrm>
            <a:off x="1368549" y="3149205"/>
            <a:ext cx="9289032" cy="239513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input = Number( prompt(‘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 입력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: ‘,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숫자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’)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const message = [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수박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등수에 들지 못했습니다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.’];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if( input &gt; 3 )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 input  = 4: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alert( message[input-1]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265648295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24.5 Ajax</a:t>
            </a:r>
            <a:r>
              <a:rPr lang="ko-KR" altLang="en-US" dirty="0"/>
              <a:t>를 사용한 데이터 추가와 삭제</a:t>
            </a:r>
            <a:endParaRPr lang="en-US" altLang="ko-KR" dirty="0"/>
          </a:p>
          <a:p>
            <a:pPr lvl="1"/>
            <a:r>
              <a:rPr lang="ko-KR" altLang="en-US" dirty="0"/>
              <a:t>항목을 삭제 하는 코드를 작성 하시요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C2F0AA-BAF9-48E1-9539-1E8A322BDBFF}"/>
              </a:ext>
            </a:extLst>
          </p:cNvPr>
          <p:cNvSpPr/>
          <p:nvPr/>
        </p:nvSpPr>
        <p:spPr>
          <a:xfrm>
            <a:off x="936501" y="1367879"/>
            <a:ext cx="8640960" cy="208823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form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delete_form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latin typeface="Consolas"/>
              </a:rPr>
              <a:t>fieldset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legend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데이터 삭제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legend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label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label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"text"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"id"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/>
              </a:rPr>
              <a:t>del_id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"submit"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/>
              </a:rPr>
              <a:t>value</a:t>
            </a:r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ko-KR" altLang="en-US" sz="1200" dirty="0">
                <a:solidFill>
                  <a:srgbClr val="CE9178"/>
                </a:solidFill>
                <a:latin typeface="Consolas"/>
              </a:rPr>
              <a:t>삭제</a:t>
            </a:r>
            <a:r>
              <a:rPr lang="en-US" altLang="ko-KR" sz="1200" dirty="0">
                <a:solidFill>
                  <a:srgbClr val="CE9178"/>
                </a:solidFill>
                <a:latin typeface="Consolas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ko-KR" altLang="en-US" sz="1200" dirty="0">
              <a:solidFill>
                <a:srgbClr val="D4D4D4"/>
              </a:solidFill>
              <a:latin typeface="Consolas"/>
            </a:endParaRPr>
          </a:p>
          <a:p>
            <a:r>
              <a:rPr lang="ko-KR" altLang="en-US" sz="12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latin typeface="Consolas"/>
              </a:rPr>
              <a:t>fieldset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form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64719910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값 저장을 위한 테이블 설계</a:t>
            </a:r>
            <a:endParaRPr lang="en-US" altLang="ko-KR" dirty="0"/>
          </a:p>
          <a:p>
            <a:pPr lvl="1"/>
            <a:r>
              <a:rPr lang="ko-KR" altLang="en-US" dirty="0" err="1"/>
              <a:t>날자와</a:t>
            </a:r>
            <a:r>
              <a:rPr lang="ko-KR" altLang="en-US" dirty="0"/>
              <a:t> 시간</a:t>
            </a:r>
            <a:r>
              <a:rPr lang="en-US" altLang="ko-KR" dirty="0"/>
              <a:t>(date 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을 처리하기 위한 테이블 생성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create table </a:t>
            </a:r>
            <a:r>
              <a:rPr lang="en-US" altLang="ko-KR" dirty="0" err="1"/>
              <a:t>tbdate</a:t>
            </a:r>
            <a:r>
              <a:rPr lang="en-US" altLang="ko-KR" dirty="0"/>
              <a:t>(date datetime); </a:t>
            </a:r>
          </a:p>
          <a:p>
            <a:pPr lvl="2"/>
            <a:r>
              <a:rPr lang="en-US" altLang="ko-KR" dirty="0" err="1"/>
              <a:t>mysql</a:t>
            </a:r>
            <a:r>
              <a:rPr lang="en-US" altLang="ko-KR" dirty="0"/>
              <a:t>&gt; desc </a:t>
            </a:r>
            <a:r>
              <a:rPr lang="en-US" altLang="ko-KR" dirty="0" err="1"/>
              <a:t>tbdate</a:t>
            </a:r>
            <a:r>
              <a:rPr lang="en-US" altLang="ko-KR" dirty="0"/>
              <a:t>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en-US" altLang="ko-KR" dirty="0" err="1"/>
              <a:t>dbdata</a:t>
            </a:r>
            <a:r>
              <a:rPr lang="en-US" altLang="ko-KR" dirty="0"/>
              <a:t>)</a:t>
            </a:r>
            <a:r>
              <a:rPr lang="ko-KR" altLang="en-US" dirty="0"/>
              <a:t>의 테이블</a:t>
            </a:r>
            <a:r>
              <a:rPr lang="en-US" altLang="ko-KR" dirty="0"/>
              <a:t>(</a:t>
            </a:r>
            <a:r>
              <a:rPr lang="en-US" altLang="ko-KR" dirty="0" err="1"/>
              <a:t>tbdate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날자와</a:t>
            </a:r>
            <a:r>
              <a:rPr lang="ko-KR" altLang="en-US" dirty="0"/>
              <a:t> 시간을 저장하는 </a:t>
            </a:r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180C4A-7B32-4E86-8D27-985683FC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84" y="1943251"/>
            <a:ext cx="4100512" cy="9734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B10E53-8AAF-4B57-A2AE-A16AFE32258A}"/>
              </a:ext>
            </a:extLst>
          </p:cNvPr>
          <p:cNvSpPr/>
          <p:nvPr/>
        </p:nvSpPr>
        <p:spPr>
          <a:xfrm>
            <a:off x="3341696" y="3456110"/>
            <a:ext cx="4838682" cy="2445915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날자 객체 리턴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 into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tbdate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values (?)'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0339992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값 저장을 위한 테이블 설계</a:t>
            </a:r>
            <a:endParaRPr lang="en-US" altLang="ko-KR" dirty="0"/>
          </a:p>
          <a:p>
            <a:pPr lvl="1"/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en-US" altLang="ko-KR" dirty="0" err="1"/>
              <a:t>dbdata</a:t>
            </a:r>
            <a:r>
              <a:rPr lang="en-US" altLang="ko-KR" dirty="0"/>
              <a:t>)</a:t>
            </a:r>
            <a:r>
              <a:rPr lang="ko-KR" altLang="en-US" dirty="0"/>
              <a:t>의 테이블</a:t>
            </a:r>
            <a:r>
              <a:rPr lang="en-US" altLang="ko-KR" dirty="0"/>
              <a:t>(</a:t>
            </a:r>
            <a:r>
              <a:rPr lang="en-US" altLang="ko-KR" dirty="0" err="1"/>
              <a:t>tbdate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날자와</a:t>
            </a:r>
            <a:r>
              <a:rPr lang="ko-KR" altLang="en-US" dirty="0"/>
              <a:t> 시간을 저장하는 </a:t>
            </a:r>
            <a:r>
              <a:rPr lang="en-US" altLang="ko-KR" dirty="0"/>
              <a:t>Node.js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10E53-8AAF-4B57-A2AE-A16AFE32258A}"/>
              </a:ext>
            </a:extLst>
          </p:cNvPr>
          <p:cNvSpPr/>
          <p:nvPr/>
        </p:nvSpPr>
        <p:spPr>
          <a:xfrm>
            <a:off x="2092729" y="1276155"/>
            <a:ext cx="6692644" cy="186985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날자 객체 리턴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 into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tbdate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values (?)'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90A87E-D32D-4E24-B5C6-C68DFAD8AF3E}"/>
              </a:ext>
            </a:extLst>
          </p:cNvPr>
          <p:cNvSpPr/>
          <p:nvPr/>
        </p:nvSpPr>
        <p:spPr>
          <a:xfrm>
            <a:off x="2092729" y="3235313"/>
            <a:ext cx="6692644" cy="28191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hostname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날자 객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체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리턴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 into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tbdate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values (?)'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09317930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값 저장을 위한 테이블 설계</a:t>
            </a:r>
            <a:endParaRPr lang="en-US" altLang="ko-KR" dirty="0"/>
          </a:p>
          <a:p>
            <a:pPr lvl="1"/>
            <a:r>
              <a:rPr lang="ko-KR" altLang="en-US" dirty="0"/>
              <a:t>테이블 이름 바꾸기</a:t>
            </a:r>
            <a:endParaRPr lang="en-US" altLang="ko-KR" dirty="0"/>
          </a:p>
          <a:p>
            <a:pPr lvl="2"/>
            <a:r>
              <a:rPr lang="ko-KR" altLang="en-US" dirty="0"/>
              <a:t>테이블 이름</a:t>
            </a:r>
            <a:r>
              <a:rPr lang="en-US" altLang="ko-KR" dirty="0"/>
              <a:t>, </a:t>
            </a:r>
            <a:r>
              <a:rPr lang="en-US" altLang="ko-KR" dirty="0" err="1"/>
              <a:t>tbdate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tbsensors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 : rename table &lt;</a:t>
            </a:r>
            <a:r>
              <a:rPr lang="ko-KR" altLang="en-US" dirty="0"/>
              <a:t>현재 테이블 이름</a:t>
            </a:r>
            <a:r>
              <a:rPr lang="en-US" altLang="ko-KR" dirty="0"/>
              <a:t>&gt; to &lt;</a:t>
            </a:r>
            <a:r>
              <a:rPr lang="ko-KR" altLang="en-US" dirty="0"/>
              <a:t>테이블의 새 이름</a:t>
            </a:r>
            <a:r>
              <a:rPr lang="en-US" altLang="ko-KR" dirty="0"/>
              <a:t>&gt;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&gt; rename table </a:t>
            </a:r>
            <a:r>
              <a:rPr lang="en-US" altLang="ko-KR" dirty="0" err="1"/>
              <a:t>tbdata</a:t>
            </a:r>
            <a:r>
              <a:rPr lang="en-US" altLang="ko-KR" dirty="0"/>
              <a:t> to </a:t>
            </a:r>
            <a:r>
              <a:rPr lang="en-US" altLang="ko-KR" dirty="0" err="1"/>
              <a:t>tbsensors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변경 확인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show tables;</a:t>
            </a:r>
          </a:p>
          <a:p>
            <a:pPr lvl="1"/>
            <a:r>
              <a:rPr lang="ko-KR" altLang="en-US" dirty="0" err="1"/>
              <a:t>데이블에</a:t>
            </a:r>
            <a:r>
              <a:rPr lang="ko-KR" altLang="en-US" dirty="0"/>
              <a:t> 컬럼 추가</a:t>
            </a:r>
            <a:endParaRPr lang="en-US" altLang="ko-KR" dirty="0"/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: alter table &lt;</a:t>
            </a:r>
            <a:r>
              <a:rPr lang="ko-KR" altLang="en-US" dirty="0"/>
              <a:t>테이블이름</a:t>
            </a:r>
            <a:r>
              <a:rPr lang="en-US" altLang="ko-KR" dirty="0"/>
              <a:t>&gt; add &lt;</a:t>
            </a:r>
            <a:r>
              <a:rPr lang="ko-KR" altLang="en-US" dirty="0" err="1"/>
              <a:t>컬럼명</a:t>
            </a:r>
            <a:r>
              <a:rPr lang="en-US" altLang="ko-KR" dirty="0"/>
              <a:t> </a:t>
            </a:r>
            <a:r>
              <a:rPr lang="ko-KR" altLang="en-US" dirty="0"/>
              <a:t>데이터형</a:t>
            </a:r>
            <a:r>
              <a:rPr lang="en-US" altLang="ko-KR" dirty="0"/>
              <a:t>&gt;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alter table </a:t>
            </a:r>
            <a:r>
              <a:rPr lang="en-US" altLang="ko-KR" dirty="0" err="1"/>
              <a:t>tbsensors</a:t>
            </a:r>
            <a:r>
              <a:rPr lang="en-US" altLang="ko-KR" dirty="0"/>
              <a:t> add temp varchar(16);</a:t>
            </a:r>
          </a:p>
          <a:p>
            <a:pPr lvl="2"/>
            <a:r>
              <a:rPr lang="ko-KR" altLang="en-US" dirty="0"/>
              <a:t>변경 확인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desc </a:t>
            </a:r>
            <a:r>
              <a:rPr lang="en-US" altLang="ko-KR" dirty="0" err="1"/>
              <a:t>tbsensors</a:t>
            </a:r>
            <a:r>
              <a:rPr lang="en-US" altLang="ko-KR" dirty="0"/>
              <a:t>;</a:t>
            </a: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E95A0-6643-47D0-90CB-231FDD73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7" y="4248199"/>
            <a:ext cx="505968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31910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값 저장을 위한 테이블 설계</a:t>
            </a:r>
            <a:endParaRPr lang="en-US" altLang="ko-KR" dirty="0"/>
          </a:p>
          <a:p>
            <a:pPr lvl="1"/>
            <a:r>
              <a:rPr lang="ko-KR" altLang="en-US" dirty="0" err="1"/>
              <a:t>데이블의</a:t>
            </a:r>
            <a:r>
              <a:rPr lang="ko-KR" altLang="en-US" dirty="0"/>
              <a:t> </a:t>
            </a:r>
            <a:r>
              <a:rPr lang="ko-KR" altLang="en-US" dirty="0" err="1"/>
              <a:t>컬럼명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: alter table &lt;</a:t>
            </a:r>
            <a:r>
              <a:rPr lang="ko-KR" altLang="en-US" dirty="0"/>
              <a:t>테이블이름</a:t>
            </a:r>
            <a:r>
              <a:rPr lang="en-US" altLang="ko-KR" dirty="0"/>
              <a:t>&gt; change &lt;</a:t>
            </a:r>
            <a:r>
              <a:rPr lang="ko-KR" altLang="en-US" dirty="0" err="1"/>
              <a:t>컬럼명</a:t>
            </a:r>
            <a:r>
              <a:rPr lang="en-US" altLang="ko-KR" dirty="0"/>
              <a:t> </a:t>
            </a:r>
            <a:r>
              <a:rPr lang="ko-KR" altLang="en-US" dirty="0" err="1"/>
              <a:t>변경할컬럼명</a:t>
            </a:r>
            <a:r>
              <a:rPr lang="ko-KR" altLang="en-US" dirty="0"/>
              <a:t> 데이터형</a:t>
            </a:r>
            <a:r>
              <a:rPr lang="en-US" altLang="ko-KR" dirty="0"/>
              <a:t>&gt;</a:t>
            </a:r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alter table </a:t>
            </a:r>
            <a:r>
              <a:rPr lang="en-US" altLang="ko-KR" dirty="0" err="1"/>
              <a:t>tbsensors</a:t>
            </a:r>
            <a:r>
              <a:rPr lang="en-US" altLang="ko-KR" dirty="0"/>
              <a:t> change temp temperature varchar(16);</a:t>
            </a:r>
          </a:p>
          <a:p>
            <a:pPr lvl="2"/>
            <a:r>
              <a:rPr lang="ko-KR" altLang="en-US" dirty="0"/>
              <a:t>변경 확인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&gt; desc </a:t>
            </a:r>
            <a:r>
              <a:rPr lang="en-US" altLang="ko-KR" dirty="0" err="1"/>
              <a:t>tbsensors</a:t>
            </a:r>
            <a:r>
              <a:rPr lang="en-US" altLang="ko-KR" dirty="0"/>
              <a:t>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테이블의 컬럼 삭제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방법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alter table &lt;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테이블이름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&gt; drop &lt;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컬럼이름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테이블 자체를 삭제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방법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drop table &lt;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테이블이름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lvl="3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1B580B-BDCE-4746-A022-76526F2E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5" y="2508134"/>
            <a:ext cx="5524500" cy="12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27254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lvl="1"/>
            <a:r>
              <a:rPr lang="ko-KR" altLang="en-US" dirty="0"/>
              <a:t>앞서 만든 </a:t>
            </a:r>
            <a:r>
              <a:rPr lang="en-US" altLang="ko-KR" dirty="0" err="1"/>
              <a:t>tbsensors</a:t>
            </a:r>
            <a:r>
              <a:rPr lang="en-US" altLang="ko-KR" dirty="0"/>
              <a:t> </a:t>
            </a:r>
            <a:r>
              <a:rPr lang="ko-KR" altLang="en-US" dirty="0"/>
              <a:t>테이블에 </a:t>
            </a:r>
            <a:r>
              <a:rPr lang="en-US" altLang="ko-KR" dirty="0"/>
              <a:t>0.5</a:t>
            </a:r>
            <a:r>
              <a:rPr lang="ko-KR" altLang="en-US" dirty="0"/>
              <a:t>초 마다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사이의 범위를 갖는 랜덤하게 발생시킨 정수와 </a:t>
            </a:r>
            <a:r>
              <a:rPr lang="en-US" altLang="ko-KR" dirty="0"/>
              <a:t>date(</a:t>
            </a:r>
            <a:r>
              <a:rPr lang="ko-KR" altLang="en-US" dirty="0" err="1"/>
              <a:t>날자와</a:t>
            </a:r>
            <a:r>
              <a:rPr lang="ko-KR" altLang="en-US" dirty="0"/>
              <a:t> 시간</a:t>
            </a:r>
            <a:r>
              <a:rPr lang="en-US" altLang="ko-KR" dirty="0"/>
              <a:t>) </a:t>
            </a:r>
            <a:r>
              <a:rPr lang="ko-KR" altLang="en-US" dirty="0"/>
              <a:t>정보를 저장하는 </a:t>
            </a:r>
            <a:r>
              <a:rPr lang="en-US" altLang="ko-KR" dirty="0"/>
              <a:t>Node.js </a:t>
            </a:r>
            <a:r>
              <a:rPr lang="ko-KR" altLang="en-US" dirty="0"/>
              <a:t>코드를 작성하시요</a:t>
            </a:r>
            <a:r>
              <a:rPr lang="en-US" altLang="ko-KR" dirty="0"/>
              <a:t>. </a:t>
            </a:r>
            <a:r>
              <a:rPr lang="ko-KR" altLang="en-US" dirty="0"/>
              <a:t>단 총 기록 시간은 </a:t>
            </a:r>
            <a:r>
              <a:rPr lang="en-US" altLang="ko-KR" dirty="0"/>
              <a:t>16</a:t>
            </a:r>
            <a:r>
              <a:rPr lang="ko-KR" altLang="en-US" dirty="0"/>
              <a:t>초로 제한함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참고 </a:t>
            </a:r>
            <a:endParaRPr lang="en-US" altLang="ko-KR" dirty="0"/>
          </a:p>
          <a:p>
            <a:pPr lvl="3"/>
            <a:r>
              <a:rPr lang="en-US" altLang="ko-KR" dirty="0"/>
              <a:t>null</a:t>
            </a:r>
            <a:r>
              <a:rPr lang="ko-KR" altLang="en-US" dirty="0"/>
              <a:t> 데이터 삭제</a:t>
            </a:r>
            <a:endParaRPr lang="en-US" altLang="ko-KR" dirty="0"/>
          </a:p>
          <a:p>
            <a:pPr lvl="4"/>
            <a:r>
              <a:rPr lang="en-US" altLang="ko-KR" dirty="0" err="1"/>
              <a:t>mysql</a:t>
            </a:r>
            <a:r>
              <a:rPr lang="en-US" altLang="ko-KR" dirty="0"/>
              <a:t>&gt; delete from </a:t>
            </a:r>
            <a:r>
              <a:rPr lang="en-US" altLang="ko-KR" dirty="0" err="1"/>
              <a:t>tbsensors</a:t>
            </a:r>
            <a:r>
              <a:rPr lang="en-US" altLang="ko-KR" dirty="0"/>
              <a:t> where is temperature is null;</a:t>
            </a:r>
          </a:p>
          <a:p>
            <a:pPr lvl="3"/>
            <a:r>
              <a:rPr lang="ko-KR" altLang="en-US" dirty="0"/>
              <a:t>테이블 내의 모든 데이터 삭제</a:t>
            </a:r>
            <a:endParaRPr lang="en-US" altLang="ko-KR" dirty="0"/>
          </a:p>
          <a:p>
            <a:pPr lvl="4"/>
            <a:r>
              <a:rPr lang="en-US" altLang="ko-KR" dirty="0" err="1"/>
              <a:t>mysql</a:t>
            </a:r>
            <a:r>
              <a:rPr lang="en-US" altLang="ko-KR" dirty="0"/>
              <a:t>&gt; delete from </a:t>
            </a:r>
            <a:r>
              <a:rPr lang="en-US" altLang="ko-KR" dirty="0" err="1"/>
              <a:t>tbsensors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602182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339B70-1519-4734-81EA-00C792F726C9}"/>
              </a:ext>
            </a:extLst>
          </p:cNvPr>
          <p:cNvSpPr/>
          <p:nvPr/>
        </p:nvSpPr>
        <p:spPr>
          <a:xfrm>
            <a:off x="1188529" y="963904"/>
            <a:ext cx="9145016" cy="504056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hostname :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 :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iniTime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idOfSetInterval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()*</a:t>
            </a:r>
            <a:r>
              <a:rPr lang="en-US" altLang="ko-K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'insert into 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tbsensors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values (?, ?)'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iniTime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3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iniTime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16000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idOfSetInterval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2385886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Google Chart  - line Chart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4427AB-B60C-42AA-B2BA-BB6DA26A1C78}"/>
              </a:ext>
            </a:extLst>
          </p:cNvPr>
          <p:cNvSpPr/>
          <p:nvPr/>
        </p:nvSpPr>
        <p:spPr>
          <a:xfrm>
            <a:off x="1188529" y="963904"/>
            <a:ext cx="9145016" cy="47964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"https://www.gstatic.com/charts/loader.js"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corechart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'Sales'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'2004'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'2005'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1170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'2006'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'2007'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'Company Performance'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curveType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'function’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curve_chart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curve_chart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 900px; height: 500px"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18664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Google Chart  - line Chart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4427AB-B60C-42AA-B2BA-BB6DA26A1C78}"/>
              </a:ext>
            </a:extLst>
          </p:cNvPr>
          <p:cNvSpPr/>
          <p:nvPr/>
        </p:nvSpPr>
        <p:spPr>
          <a:xfrm>
            <a:off x="578968" y="1007839"/>
            <a:ext cx="7632848" cy="342831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corechart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'Sales'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'2004'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'2005'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1170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'2006'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'2007'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]);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'Company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Performance’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curveType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'function’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position: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'bottom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LineChart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curve_chart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DBDEB-4393-4D0F-97F6-CE1758FF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17" y="1871935"/>
            <a:ext cx="3105150" cy="20050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964347-C681-476A-B84D-D31DBDF70880}"/>
              </a:ext>
            </a:extLst>
          </p:cNvPr>
          <p:cNvSpPr/>
          <p:nvPr/>
        </p:nvSpPr>
        <p:spPr>
          <a:xfrm>
            <a:off x="1008509" y="1814269"/>
            <a:ext cx="1656184" cy="93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38167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배열 만들기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4427AB-B60C-42AA-B2BA-BB6DA26A1C78}"/>
              </a:ext>
            </a:extLst>
          </p:cNvPr>
          <p:cNvSpPr/>
          <p:nvPr/>
        </p:nvSpPr>
        <p:spPr>
          <a:xfrm>
            <a:off x="1786451" y="1079848"/>
            <a:ext cx="7632848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[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'Sales'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]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2004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()*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2710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while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코드에서 불 표현식이 참인 동안은 중괄호가 감싸고 있는 문장을 반복적으로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출력</a:t>
            </a:r>
            <a:r>
              <a:rPr lang="en-US" altLang="ko-KR" dirty="0"/>
              <a:t> – ‘n</a:t>
            </a:r>
            <a:r>
              <a:rPr lang="ko-KR" altLang="en-US" dirty="0"/>
              <a:t>번째 반복</a:t>
            </a:r>
            <a:r>
              <a:rPr lang="en-US" altLang="ko-KR" dirty="0"/>
              <a:t>’ </a:t>
            </a:r>
          </a:p>
          <a:p>
            <a:pPr lvl="3"/>
            <a:r>
              <a:rPr lang="en-US" altLang="ko-KR" dirty="0"/>
              <a:t>0, 1, 2, 3, 4 </a:t>
            </a:r>
            <a:r>
              <a:rPr lang="ko-KR" altLang="en-US" dirty="0"/>
              <a:t>번째 반복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45F19-1927-4277-A1B0-F02E0CB56321}"/>
              </a:ext>
            </a:extLst>
          </p:cNvPr>
          <p:cNvSpPr/>
          <p:nvPr/>
        </p:nvSpPr>
        <p:spPr>
          <a:xfrm>
            <a:off x="3361915" y="1367879"/>
            <a:ext cx="4481920" cy="956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while(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불 표현식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95C2-FD82-4861-B9AC-D02EF7932FA2}"/>
              </a:ext>
            </a:extLst>
          </p:cNvPr>
          <p:cNvSpPr/>
          <p:nvPr/>
        </p:nvSpPr>
        <p:spPr>
          <a:xfrm>
            <a:off x="3361915" y="2592015"/>
            <a:ext cx="4481920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value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6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while(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value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5)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alert( value +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번째 반복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‘);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value++;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77154899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en-US" altLang="ko-KR" dirty="0" err="1"/>
              <a:t>dbdata</a:t>
            </a:r>
            <a:r>
              <a:rPr lang="en-US" altLang="ko-KR" dirty="0"/>
              <a:t>)</a:t>
            </a:r>
            <a:r>
              <a:rPr lang="ko-KR" altLang="en-US" dirty="0"/>
              <a:t>의 테이블</a:t>
            </a:r>
            <a:r>
              <a:rPr lang="en-US" altLang="ko-KR" dirty="0"/>
              <a:t>(</a:t>
            </a:r>
            <a:r>
              <a:rPr lang="en-US" altLang="ko-KR" dirty="0" err="1"/>
              <a:t>tbsensors</a:t>
            </a:r>
            <a:r>
              <a:rPr lang="en-US" altLang="ko-KR" dirty="0"/>
              <a:t>)</a:t>
            </a:r>
            <a:r>
              <a:rPr lang="ko-KR" altLang="en-US" dirty="0"/>
              <a:t>로부터 데이터를 가져오기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4427AB-B60C-42AA-B2BA-BB6DA26A1C78}"/>
              </a:ext>
            </a:extLst>
          </p:cNvPr>
          <p:cNvSpPr/>
          <p:nvPr/>
        </p:nvSpPr>
        <p:spPr>
          <a:xfrm>
            <a:off x="1786451" y="1079847"/>
            <a:ext cx="7632848" cy="3240359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createConnection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hostname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'3306'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phirippa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riatech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 :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dbdata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tbsensors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6137805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en-US" altLang="ko-KR" dirty="0" err="1"/>
              <a:t>dbdata</a:t>
            </a:r>
            <a:r>
              <a:rPr lang="en-US" altLang="ko-KR" dirty="0"/>
              <a:t>)</a:t>
            </a:r>
            <a:r>
              <a:rPr lang="ko-KR" altLang="en-US" dirty="0"/>
              <a:t>의 테이블</a:t>
            </a:r>
            <a:r>
              <a:rPr lang="en-US" altLang="ko-KR" dirty="0"/>
              <a:t>(</a:t>
            </a:r>
            <a:r>
              <a:rPr lang="en-US" altLang="ko-KR" dirty="0" err="1"/>
              <a:t>tbsensors</a:t>
            </a:r>
            <a:r>
              <a:rPr lang="en-US" altLang="ko-KR" dirty="0"/>
              <a:t>)</a:t>
            </a:r>
            <a:r>
              <a:rPr lang="ko-KR" altLang="en-US" dirty="0"/>
              <a:t>로부터 가져온 데이터를 웹 브라우저에게 전달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브라우저에 전달되는 내용</a:t>
            </a:r>
            <a:endParaRPr lang="en-US" altLang="ko-KR" dirty="0"/>
          </a:p>
          <a:p>
            <a:pPr lvl="1"/>
            <a:r>
              <a:rPr lang="ko-KR" altLang="en-US" dirty="0"/>
              <a:t>브라우저에서 </a:t>
            </a:r>
            <a:r>
              <a:rPr lang="en-US" altLang="ko-KR" dirty="0"/>
              <a:t>“localhost:2020/info”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- </a:t>
            </a:r>
            <a:r>
              <a:rPr lang="ko-KR" altLang="en-US" dirty="0"/>
              <a:t>배열의 요소는 </a:t>
            </a:r>
            <a:r>
              <a:rPr lang="en-US" altLang="ko-KR" dirty="0"/>
              <a:t>JSON</a:t>
            </a:r>
            <a:r>
              <a:rPr lang="ko-KR" altLang="en-US" dirty="0"/>
              <a:t> 형태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066BB0-06EF-4301-90BF-99DB9A24568E}"/>
              </a:ext>
            </a:extLst>
          </p:cNvPr>
          <p:cNvSpPr/>
          <p:nvPr/>
        </p:nvSpPr>
        <p:spPr>
          <a:xfrm>
            <a:off x="3048241" y="935831"/>
            <a:ext cx="6008997" cy="140845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'/info'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 /info'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'select * from 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tbsensors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}   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    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4BD89D-A793-4017-BBDE-4DD8A8A3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69" y="3431700"/>
            <a:ext cx="7496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7164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수신 데이터 형태</a:t>
            </a:r>
            <a:endParaRPr lang="en-US" altLang="ko-KR" dirty="0"/>
          </a:p>
          <a:p>
            <a:pPr lvl="1"/>
            <a:r>
              <a:rPr lang="ko-KR" altLang="en-US" dirty="0"/>
              <a:t>수신 데이터는 </a:t>
            </a:r>
            <a:r>
              <a:rPr lang="en-US" altLang="ko-KR" dirty="0"/>
              <a:t>string </a:t>
            </a:r>
          </a:p>
          <a:p>
            <a:pPr lvl="2"/>
            <a:r>
              <a:rPr lang="ko-KR" altLang="en-US" dirty="0"/>
              <a:t>배열 </a:t>
            </a:r>
            <a:r>
              <a:rPr lang="en-US" altLang="ko-KR" dirty="0"/>
              <a:t>– </a:t>
            </a:r>
            <a:r>
              <a:rPr lang="ko-KR" altLang="en-US" dirty="0"/>
              <a:t>배열의 요소는 </a:t>
            </a:r>
            <a:r>
              <a:rPr lang="en-US" altLang="ko-KR" dirty="0"/>
              <a:t>JSON</a:t>
            </a:r>
          </a:p>
          <a:p>
            <a:pPr lvl="2"/>
            <a:r>
              <a:rPr lang="en-US" altLang="ko-KR" dirty="0"/>
              <a:t>(1) </a:t>
            </a:r>
            <a:r>
              <a:rPr lang="ko-KR" altLang="en-US" dirty="0"/>
              <a:t>수신 데이터를 </a:t>
            </a:r>
            <a:r>
              <a:rPr lang="en-US" altLang="ko-KR" dirty="0"/>
              <a:t>json </a:t>
            </a:r>
            <a:r>
              <a:rPr lang="ko-KR" altLang="en-US" dirty="0"/>
              <a:t>형태로 소스코드에서 인식 하기 위해 </a:t>
            </a:r>
            <a:r>
              <a:rPr lang="en-US" altLang="ko-KR" dirty="0"/>
              <a:t>eval</a:t>
            </a:r>
            <a:r>
              <a:rPr lang="ko-KR" altLang="en-US" dirty="0"/>
              <a:t> 함수 사용</a:t>
            </a:r>
            <a:endParaRPr lang="en-US" altLang="ko-KR" dirty="0"/>
          </a:p>
          <a:p>
            <a:pPr lvl="2"/>
            <a:r>
              <a:rPr lang="en-US" altLang="ko-KR" dirty="0"/>
              <a:t>(2)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속성에 대한 값을 추출해서</a:t>
            </a:r>
            <a:r>
              <a:rPr lang="en-US" altLang="ko-KR" dirty="0"/>
              <a:t> </a:t>
            </a:r>
            <a:r>
              <a:rPr lang="ko-KR" altLang="en-US" dirty="0"/>
              <a:t>배열의 요소를 만들어서 </a:t>
            </a:r>
            <a:r>
              <a:rPr lang="en-US" altLang="ko-KR" dirty="0"/>
              <a:t>array </a:t>
            </a:r>
            <a:r>
              <a:rPr lang="ko-KR" altLang="en-US" dirty="0"/>
              <a:t>배열의 요소로 맨 뒤에 삽입</a:t>
            </a:r>
            <a:r>
              <a:rPr lang="en-US" altLang="ko-KR" dirty="0"/>
              <a:t>(push)</a:t>
            </a:r>
          </a:p>
          <a:p>
            <a:pPr lvl="3"/>
            <a:r>
              <a:rPr lang="en-US" altLang="ko-KR" dirty="0"/>
              <a:t>{date : ‘xxx’, temperature : ‘</a:t>
            </a:r>
            <a:r>
              <a:rPr lang="en-US" altLang="ko-KR" dirty="0" err="1"/>
              <a:t>yyy</a:t>
            </a:r>
            <a:r>
              <a:rPr lang="en-US" altLang="ko-KR" dirty="0"/>
              <a:t>’} </a:t>
            </a:r>
            <a:r>
              <a:rPr lang="en-US" altLang="ko-KR" dirty="0">
                <a:sym typeface="Wingdings" panose="05000000000000000000" pitchFamily="2" charset="2"/>
              </a:rPr>
              <a:t> [‘xxx’, </a:t>
            </a:r>
            <a:r>
              <a:rPr lang="en-US" altLang="ko-KR" dirty="0" err="1">
                <a:sym typeface="Wingdings" panose="05000000000000000000" pitchFamily="2" charset="2"/>
              </a:rPr>
              <a:t>yyy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96803B-206B-4661-9130-EBAD56C2AB76}"/>
              </a:ext>
            </a:extLst>
          </p:cNvPr>
          <p:cNvSpPr/>
          <p:nvPr/>
        </p:nvSpPr>
        <p:spPr>
          <a:xfrm>
            <a:off x="1111267" y="2572120"/>
            <a:ext cx="9015146" cy="297222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')’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	  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//(1)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)])   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//(2)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2167443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96803B-206B-4661-9130-EBAD56C2AB76}"/>
              </a:ext>
            </a:extLst>
          </p:cNvPr>
          <p:cNvSpPr/>
          <p:nvPr/>
        </p:nvSpPr>
        <p:spPr>
          <a:xfrm>
            <a:off x="720477" y="949403"/>
            <a:ext cx="10009112" cy="5026988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"https://www.gstatic.com/charts/loader.js"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'current'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'packages'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corechart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setOnLoadCallback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drawChart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[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Date'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];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'Temp.'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curveType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'function'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legend: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position: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'bottom'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 };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LineChart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curve_chart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       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//(1)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)])     </a:t>
            </a:r>
            <a:r>
              <a:rPr lang="en-US" altLang="ko-KR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//(2)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arrayToDataTable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'/info'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xhttp</a:t>
            </a:r>
            <a:r>
              <a:rPr lang="en-US" altLang="ko-KR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curve_chart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"width:900px; height: 500px"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0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4186569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이번 주 프로젝트 과제</a:t>
            </a:r>
            <a:endParaRPr lang="en-US" altLang="ko-KR" dirty="0"/>
          </a:p>
          <a:p>
            <a:pPr lvl="1"/>
            <a:r>
              <a:rPr lang="ko-KR" altLang="en-US" dirty="0"/>
              <a:t>월요일</a:t>
            </a:r>
            <a:endParaRPr lang="en-US" altLang="ko-KR" dirty="0"/>
          </a:p>
          <a:p>
            <a:pPr lvl="2"/>
            <a:r>
              <a:rPr lang="ko-KR" altLang="en-US" dirty="0" err="1"/>
              <a:t>날자와</a:t>
            </a:r>
            <a:r>
              <a:rPr lang="ko-KR" altLang="en-US" dirty="0"/>
              <a:t> 시간</a:t>
            </a:r>
            <a:r>
              <a:rPr lang="en-US" altLang="ko-KR" dirty="0"/>
              <a:t>(date),</a:t>
            </a:r>
            <a:r>
              <a:rPr lang="ko-KR" altLang="en-US" dirty="0"/>
              <a:t>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조도 정보를 데이터 베이스에 보관</a:t>
            </a:r>
            <a:endParaRPr lang="en-US" altLang="ko-KR" dirty="0"/>
          </a:p>
          <a:p>
            <a:pPr lvl="2"/>
            <a:r>
              <a:rPr lang="ko-KR" altLang="en-US" dirty="0"/>
              <a:t>그래프 출력</a:t>
            </a:r>
            <a:endParaRPr lang="en-US" altLang="ko-KR" dirty="0"/>
          </a:p>
          <a:p>
            <a:pPr lvl="3"/>
            <a:r>
              <a:rPr lang="ko-KR" altLang="en-US" dirty="0"/>
              <a:t>실시간으로 온도</a:t>
            </a:r>
            <a:r>
              <a:rPr lang="en-US" altLang="ko-KR" dirty="0"/>
              <a:t>, </a:t>
            </a:r>
            <a:r>
              <a:rPr lang="ko-KR" altLang="en-US" dirty="0"/>
              <a:t>습도 </a:t>
            </a:r>
            <a:r>
              <a:rPr lang="en-US" altLang="ko-KR" dirty="0"/>
              <a:t>,</a:t>
            </a:r>
            <a:r>
              <a:rPr lang="ko-KR" altLang="en-US" dirty="0"/>
              <a:t>조도 정보를 게이지 차트로 표현</a:t>
            </a:r>
            <a:endParaRPr lang="en-US" altLang="ko-KR" dirty="0"/>
          </a:p>
          <a:p>
            <a:pPr lvl="3"/>
            <a:r>
              <a:rPr lang="ko-KR" altLang="en-US" dirty="0" err="1"/>
              <a:t>날자와</a:t>
            </a:r>
            <a:r>
              <a:rPr lang="ko-KR" altLang="en-US" dirty="0"/>
              <a:t> 시간 대 온도 라인 차트</a:t>
            </a:r>
            <a:endParaRPr lang="en-US" altLang="ko-KR" dirty="0"/>
          </a:p>
          <a:p>
            <a:pPr lvl="3"/>
            <a:r>
              <a:rPr lang="ko-KR" altLang="en-US" dirty="0" err="1"/>
              <a:t>날자와</a:t>
            </a:r>
            <a:r>
              <a:rPr lang="ko-KR" altLang="en-US" dirty="0"/>
              <a:t> 시간 대 습도 라인 차트</a:t>
            </a:r>
            <a:endParaRPr lang="en-US" altLang="ko-KR" dirty="0"/>
          </a:p>
          <a:p>
            <a:pPr lvl="3"/>
            <a:r>
              <a:rPr lang="ko-KR" altLang="en-US" dirty="0" err="1"/>
              <a:t>날자와</a:t>
            </a:r>
            <a:r>
              <a:rPr lang="ko-KR" altLang="en-US" dirty="0"/>
              <a:t> 시간 대 조도 라인 차트</a:t>
            </a:r>
            <a:endParaRPr lang="en-US" altLang="ko-KR" dirty="0"/>
          </a:p>
          <a:p>
            <a:pPr lvl="1"/>
            <a:r>
              <a:rPr lang="ko-KR" altLang="en-US" dirty="0"/>
              <a:t>화요일</a:t>
            </a:r>
            <a:endParaRPr lang="en-US" altLang="ko-KR" dirty="0"/>
          </a:p>
          <a:p>
            <a:pPr lvl="2"/>
            <a:r>
              <a:rPr lang="ko-KR" altLang="en-US" dirty="0" err="1"/>
              <a:t>날자와</a:t>
            </a:r>
            <a:r>
              <a:rPr lang="ko-KR" altLang="en-US" dirty="0"/>
              <a:t> 시간대를 선택하면 해당 정보를 라인 차트로 표현</a:t>
            </a:r>
            <a:endParaRPr lang="en-US" altLang="ko-KR" dirty="0"/>
          </a:p>
          <a:p>
            <a:pPr lvl="1"/>
            <a:r>
              <a:rPr lang="ko-KR" altLang="en-US" dirty="0"/>
              <a:t>목요일</a:t>
            </a:r>
            <a:endParaRPr lang="en-US" altLang="ko-KR" dirty="0"/>
          </a:p>
          <a:p>
            <a:pPr lvl="2"/>
            <a:r>
              <a:rPr lang="ko-KR" altLang="en-US" dirty="0"/>
              <a:t>원격 제어</a:t>
            </a:r>
            <a:endParaRPr lang="en-US" altLang="ko-KR" dirty="0"/>
          </a:p>
          <a:p>
            <a:pPr lvl="3"/>
            <a:r>
              <a:rPr lang="ko-KR" altLang="en-US" dirty="0"/>
              <a:t>웹 상에서 버튼</a:t>
            </a:r>
            <a:r>
              <a:rPr lang="en-US" altLang="ko-KR" dirty="0"/>
              <a:t>, </a:t>
            </a:r>
            <a:r>
              <a:rPr lang="ko-KR" altLang="en-US" dirty="0"/>
              <a:t>슬라이드 등을 이용하여 </a:t>
            </a:r>
            <a:endParaRPr lang="en-US" altLang="ko-KR" dirty="0"/>
          </a:p>
          <a:p>
            <a:pPr lvl="3"/>
            <a:r>
              <a:rPr lang="en-US" altLang="ko-KR" dirty="0" err="1"/>
              <a:t>NodeMCU</a:t>
            </a:r>
            <a:r>
              <a:rPr lang="ko-KR" altLang="en-US" dirty="0"/>
              <a:t>의 </a:t>
            </a:r>
            <a:r>
              <a:rPr lang="en-US" altLang="ko-KR" dirty="0"/>
              <a:t>LED On/Off </a:t>
            </a:r>
            <a:r>
              <a:rPr lang="ko-KR" altLang="en-US" dirty="0"/>
              <a:t>또는 </a:t>
            </a:r>
            <a:r>
              <a:rPr lang="en-US" altLang="ko-KR" dirty="0"/>
              <a:t>FAN</a:t>
            </a:r>
            <a:r>
              <a:rPr lang="ko-KR" altLang="en-US" dirty="0"/>
              <a:t>의 회전 속도 제어</a:t>
            </a:r>
            <a:br>
              <a:rPr lang="en-US" altLang="ko-KR" dirty="0"/>
            </a:b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24 – MySQL </a:t>
            </a:r>
            <a:r>
              <a:rPr lang="ko-KR" altLang="en-US" dirty="0"/>
              <a:t>데이터 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652726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Chapter 25 </a:t>
            </a:r>
            <a:br>
              <a:rPr lang="en-US" altLang="ko-KR" b="1" dirty="0"/>
            </a:br>
            <a:r>
              <a:rPr lang="ko-KR" altLang="en-US" b="1" dirty="0"/>
              <a:t>크로스 도메인</a:t>
            </a:r>
          </a:p>
        </p:txBody>
      </p:sp>
    </p:spTree>
    <p:extLst>
      <p:ext uri="{BB962C8B-B14F-4D97-AF65-F5344CB8AC3E}">
        <p14:creationId xmlns:p14="http://schemas.microsoft.com/office/powerpoint/2010/main" val="2613371942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25.1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2"/>
            <a:r>
              <a:rPr lang="ko-KR" altLang="en-US" dirty="0"/>
              <a:t>다른 도메인에 존재하는 데이터를 가져와 사용하는 방법에 대해 학습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25 </a:t>
            </a:r>
            <a:r>
              <a:rPr lang="ko-KR" altLang="en-US" dirty="0"/>
              <a:t>장 크로스 도메인</a:t>
            </a:r>
          </a:p>
        </p:txBody>
      </p:sp>
    </p:spTree>
    <p:extLst>
      <p:ext uri="{BB962C8B-B14F-4D97-AF65-F5344CB8AC3E}">
        <p14:creationId xmlns:p14="http://schemas.microsoft.com/office/powerpoint/2010/main" val="2267780849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핵심 개념 이해하기</a:t>
            </a:r>
            <a:endParaRPr lang="en-US" altLang="ko-KR" dirty="0"/>
          </a:p>
          <a:p>
            <a:pPr lvl="1"/>
            <a:r>
              <a:rPr lang="en-US" altLang="ko-KR" dirty="0"/>
              <a:t>Node.js</a:t>
            </a:r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는 </a:t>
            </a:r>
            <a:r>
              <a:rPr lang="en-US" altLang="ko-KR" dirty="0"/>
              <a:t>Chrome V8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엔진으로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런타임이다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Node.js</a:t>
            </a:r>
          </a:p>
          <a:p>
            <a:pPr lvl="2"/>
            <a:r>
              <a:rPr lang="en-US" altLang="ko-KR" dirty="0"/>
              <a:t>1.1.1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2"/>
            <a:r>
              <a:rPr lang="en-US" altLang="ko-KR" dirty="0"/>
              <a:t>1.1.2 </a:t>
            </a:r>
            <a:r>
              <a:rPr lang="ko-KR" altLang="en-US" dirty="0"/>
              <a:t>자바스크립트 런타임</a:t>
            </a:r>
            <a:endParaRPr lang="en-US" altLang="ko-KR" dirty="0"/>
          </a:p>
          <a:p>
            <a:pPr lvl="3"/>
            <a:r>
              <a:rPr lang="ko-KR" altLang="en-US" dirty="0"/>
              <a:t>런타임이란 특정 언어로 만들어진 프로그램을 실행할 수 있는 환경을 의미 </a:t>
            </a:r>
            <a:endParaRPr lang="en-US" altLang="ko-KR" dirty="0"/>
          </a:p>
          <a:p>
            <a:pPr lvl="4"/>
            <a:r>
              <a:rPr lang="ko-KR" altLang="en-US" dirty="0"/>
              <a:t>자바스크립트로 만들어진 프로그램을 실행할 수 있는 환경 </a:t>
            </a:r>
            <a:r>
              <a:rPr lang="en-US" altLang="ko-KR" dirty="0"/>
              <a:t>= </a:t>
            </a:r>
            <a:r>
              <a:rPr lang="ko-KR" altLang="en-US" dirty="0"/>
              <a:t>자바스크립트 실행 환경</a:t>
            </a:r>
            <a:endParaRPr lang="en-US" altLang="ko-KR" dirty="0"/>
          </a:p>
          <a:p>
            <a:pPr lvl="4"/>
            <a:r>
              <a:rPr lang="ko-KR" altLang="en-US" dirty="0"/>
              <a:t>기존에는</a:t>
            </a:r>
            <a:r>
              <a:rPr lang="en-US" altLang="ko-KR" dirty="0"/>
              <a:t>, </a:t>
            </a:r>
            <a:r>
              <a:rPr lang="ko-KR" altLang="en-US" dirty="0"/>
              <a:t>과거에는 자바스크립트 코드는 웹 브라우저에서만 실행 가능했음</a:t>
            </a:r>
            <a:r>
              <a:rPr lang="en-US" altLang="ko-KR" dirty="0"/>
              <a:t>(</a:t>
            </a:r>
            <a:r>
              <a:rPr lang="ko-KR" altLang="en-US" dirty="0"/>
              <a:t>웹 브라우저는 자바스크립트 런타임을 내장하고 있음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1.1.3 </a:t>
            </a:r>
            <a:r>
              <a:rPr lang="ko-KR" altLang="en-US" dirty="0"/>
              <a:t>이벤트 기반</a:t>
            </a:r>
            <a:endParaRPr lang="en-US" altLang="ko-KR" dirty="0"/>
          </a:p>
          <a:p>
            <a:pPr lvl="3"/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 err="1"/>
              <a:t>네크워크</a:t>
            </a:r>
            <a:r>
              <a:rPr lang="ko-KR" altLang="en-US" dirty="0"/>
              <a:t> 요청</a:t>
            </a:r>
            <a:r>
              <a:rPr lang="en-US" altLang="ko-KR" dirty="0"/>
              <a:t>)</a:t>
            </a:r>
            <a:r>
              <a:rPr lang="ko-KR" altLang="en-US" dirty="0"/>
              <a:t>가 발생했을 때 미리 지정해둔 작업을 수행하는 방식을 의미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</a:t>
            </a:r>
            <a:r>
              <a:rPr lang="ko-KR" altLang="en-US" dirty="0"/>
              <a:t>에 </a:t>
            </a:r>
            <a:r>
              <a:rPr lang="ko-KR" altLang="en-US" dirty="0" err="1"/>
              <a:t>콜백</a:t>
            </a:r>
            <a:r>
              <a:rPr lang="en-US" altLang="ko-KR" dirty="0"/>
              <a:t>(callback) </a:t>
            </a:r>
            <a:r>
              <a:rPr lang="ko-KR" altLang="en-US" dirty="0"/>
              <a:t>함수를 등록한다고 표현</a:t>
            </a:r>
            <a:endParaRPr lang="en-US" altLang="ko-KR" dirty="0"/>
          </a:p>
          <a:p>
            <a:pPr lvl="4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마우스 클릭 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경고창을 띠우는 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  <a:r>
              <a:rPr lang="ko-KR" altLang="en-US" dirty="0"/>
              <a:t>함수를 등록해 놓으면 클릭 이벤트가 발생할 때마다 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  <a:r>
              <a:rPr lang="ko-KR" altLang="en-US" dirty="0"/>
              <a:t>함수가 실행되어 경고창을 띠움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이벤트 루프</a:t>
            </a:r>
            <a:r>
              <a:rPr lang="en-US" altLang="ko-KR" dirty="0"/>
              <a:t>(event loop) </a:t>
            </a:r>
          </a:p>
          <a:p>
            <a:pPr lvl="4"/>
            <a:r>
              <a:rPr lang="ko-KR" altLang="en-US" dirty="0"/>
              <a:t>여러 이벤트가 동시에 발생했을 때 어떤 순서로 </a:t>
            </a:r>
            <a:r>
              <a:rPr lang="ko-KR" altLang="en-US" dirty="0" err="1"/>
              <a:t>콜백</a:t>
            </a:r>
            <a:r>
              <a:rPr lang="ko-KR" altLang="en-US" dirty="0"/>
              <a:t> 함수를 호출할 것인지 이벤트 루프가 판단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1 </a:t>
            </a:r>
            <a:r>
              <a:rPr lang="ko-KR" altLang="en-US" dirty="0"/>
              <a:t>장 노드 시작하기</a:t>
            </a:r>
          </a:p>
        </p:txBody>
      </p:sp>
    </p:spTree>
    <p:extLst>
      <p:ext uri="{BB962C8B-B14F-4D97-AF65-F5344CB8AC3E}">
        <p14:creationId xmlns:p14="http://schemas.microsoft.com/office/powerpoint/2010/main" val="3253475657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 ES2015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자바스크립트 문법에 큰 변화가 있었음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2.1.1 const, let</a:t>
            </a:r>
          </a:p>
          <a:p>
            <a:pPr lvl="2"/>
            <a:r>
              <a:rPr lang="ko-KR" altLang="en-US" dirty="0"/>
              <a:t>블록 </a:t>
            </a:r>
            <a:r>
              <a:rPr lang="ko-KR" altLang="en-US" dirty="0" err="1"/>
              <a:t>스코프</a:t>
            </a:r>
            <a:endParaRPr lang="en-US" altLang="ko-KR" dirty="0"/>
          </a:p>
          <a:p>
            <a:pPr lvl="3"/>
            <a:r>
              <a:rPr lang="ko-KR" altLang="en-US" dirty="0"/>
              <a:t>블록의 범위는 </a:t>
            </a:r>
            <a:r>
              <a:rPr lang="en-US" altLang="ko-KR" dirty="0"/>
              <a:t>if, while, for, function </a:t>
            </a:r>
            <a:r>
              <a:rPr lang="ko-KR" altLang="en-US" dirty="0"/>
              <a:t>등에서 볼 수 있는 중괄호</a:t>
            </a:r>
            <a:r>
              <a:rPr lang="en-US" altLang="ko-KR" dirty="0"/>
              <a:t>({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const</a:t>
            </a:r>
          </a:p>
          <a:p>
            <a:pPr lvl="3"/>
            <a:r>
              <a:rPr lang="ko-KR" altLang="en-US" dirty="0"/>
              <a:t>한번</a:t>
            </a:r>
            <a:r>
              <a:rPr lang="en-US" altLang="ko-KR" dirty="0"/>
              <a:t> </a:t>
            </a:r>
            <a:r>
              <a:rPr lang="ko-KR" altLang="en-US" dirty="0"/>
              <a:t>값을 할당하면 다른 값을 다시 할당 할 수 없음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ko-KR" altLang="en-US" dirty="0" err="1"/>
              <a:t>알아두어야</a:t>
            </a:r>
            <a:r>
              <a:rPr lang="ko-KR" altLang="en-US" dirty="0"/>
              <a:t> 할 자바스크립트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9B481D-2FA5-4D11-8416-8CAA48B73EAF}"/>
              </a:ext>
            </a:extLst>
          </p:cNvPr>
          <p:cNvSpPr/>
          <p:nvPr/>
        </p:nvSpPr>
        <p:spPr>
          <a:xfrm>
            <a:off x="3387245" y="2323879"/>
            <a:ext cx="1656184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var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347A0-F4DE-4726-8F08-53976EC57FDF}"/>
              </a:ext>
            </a:extLst>
          </p:cNvPr>
          <p:cNvSpPr/>
          <p:nvPr/>
        </p:nvSpPr>
        <p:spPr>
          <a:xfrm>
            <a:off x="5187444" y="2323879"/>
            <a:ext cx="1656184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const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209D3D-CFCE-49C9-969C-B50A0C2F8420}"/>
              </a:ext>
            </a:extLst>
          </p:cNvPr>
          <p:cNvSpPr/>
          <p:nvPr/>
        </p:nvSpPr>
        <p:spPr>
          <a:xfrm>
            <a:off x="6985173" y="2323879"/>
            <a:ext cx="1656184" cy="12241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if (true)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 let x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}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alert( x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994587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 ES2015</a:t>
            </a:r>
          </a:p>
          <a:p>
            <a:pPr lvl="1"/>
            <a:r>
              <a:rPr lang="en-US" altLang="ko-KR" dirty="0"/>
              <a:t>2.1.2 </a:t>
            </a:r>
            <a:r>
              <a:rPr lang="ko-KR" altLang="en-US" dirty="0"/>
              <a:t>템플릿 문자열</a:t>
            </a:r>
            <a:endParaRPr lang="en-US" altLang="ko-KR" dirty="0"/>
          </a:p>
          <a:p>
            <a:pPr lvl="2"/>
            <a:r>
              <a:rPr lang="ko-KR" altLang="en-US" dirty="0" err="1"/>
              <a:t>백틱</a:t>
            </a:r>
            <a:r>
              <a:rPr lang="en-US" altLang="ko-KR" dirty="0"/>
              <a:t>(`)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문장을 감싸서 문자열을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ko-KR" altLang="en-US" dirty="0" err="1"/>
              <a:t>알아두어야</a:t>
            </a:r>
            <a:r>
              <a:rPr lang="ko-KR" altLang="en-US" dirty="0"/>
              <a:t> 할 자바스크립트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2F1FFC-07BF-46B4-B960-DB9D634F20FE}"/>
              </a:ext>
            </a:extLst>
          </p:cNvPr>
          <p:cNvSpPr/>
          <p:nvPr/>
        </p:nvSpPr>
        <p:spPr>
          <a:xfrm>
            <a:off x="1008509" y="1613747"/>
            <a:ext cx="4966080" cy="14202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num2 = 2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result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string = num1 + ‘ +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num2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 =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 “\’”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result + “\’”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string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12106B-B8FD-43B1-B353-D15BEE621F95}"/>
              </a:ext>
            </a:extLst>
          </p:cNvPr>
          <p:cNvSpPr/>
          <p:nvPr/>
        </p:nvSpPr>
        <p:spPr>
          <a:xfrm>
            <a:off x="6065298" y="1619882"/>
            <a:ext cx="4966080" cy="142026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1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num2 = 2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result = 3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string =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`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${num1} + ${num2} = ‘${result}’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`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string )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5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while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코드에서 불 표현식이 참인 동안은 중괄호가 감싸고 있는 문장을 반복적으로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참고 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new Date( )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Date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객체를 생성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new Date( ).</a:t>
            </a:r>
            <a:r>
              <a:rPr lang="en-US" altLang="ko-KR" dirty="0" err="1"/>
              <a:t>getTime</a:t>
            </a:r>
            <a:r>
              <a:rPr lang="en-US" altLang="ko-KR" dirty="0"/>
              <a:t>( 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 err="1">
                <a:sym typeface="Wingdings" panose="05000000000000000000" pitchFamily="2" charset="2"/>
              </a:rPr>
              <a:t>getTime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함수는 </a:t>
            </a:r>
            <a:r>
              <a:rPr lang="en-US" altLang="ko-KR" dirty="0">
                <a:sym typeface="Wingdings" panose="05000000000000000000" pitchFamily="2" charset="2"/>
              </a:rPr>
              <a:t>1970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월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일 이후 이 함수가 실행될 때가지의 경과 시간을 </a:t>
            </a:r>
            <a:r>
              <a:rPr lang="ko-KR" altLang="en-US" dirty="0" err="1">
                <a:sym typeface="Wingdings" panose="05000000000000000000" pitchFamily="2" charset="2"/>
              </a:rPr>
              <a:t>밀리세컨드</a:t>
            </a:r>
            <a:r>
              <a:rPr lang="en-US" altLang="ko-KR" dirty="0">
                <a:sym typeface="Wingdings" panose="05000000000000000000" pitchFamily="2" charset="2"/>
              </a:rPr>
              <a:t>([</a:t>
            </a:r>
            <a:r>
              <a:rPr lang="en-US" altLang="ko-KR" dirty="0" err="1">
                <a:sym typeface="Wingdings" panose="05000000000000000000" pitchFamily="2" charset="2"/>
              </a:rPr>
              <a:t>ms</a:t>
            </a:r>
            <a:r>
              <a:rPr lang="en-US" altLang="ko-KR" dirty="0">
                <a:sym typeface="Wingdings" panose="05000000000000000000" pitchFamily="2" charset="2"/>
              </a:rPr>
              <a:t>]) </a:t>
            </a:r>
            <a:r>
              <a:rPr lang="ko-KR" altLang="en-US" dirty="0">
                <a:sym typeface="Wingdings" panose="05000000000000000000" pitchFamily="2" charset="2"/>
              </a:rPr>
              <a:t>단위로 알려줌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45F19-1927-4277-A1B0-F02E0CB56321}"/>
              </a:ext>
            </a:extLst>
          </p:cNvPr>
          <p:cNvSpPr/>
          <p:nvPr/>
        </p:nvSpPr>
        <p:spPr>
          <a:xfrm>
            <a:off x="3361915" y="1367879"/>
            <a:ext cx="4481920" cy="7200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while(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불 표현식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95C2-FD82-4861-B9AC-D02EF7932FA2}"/>
              </a:ext>
            </a:extLst>
          </p:cNvPr>
          <p:cNvSpPr/>
          <p:nvPr/>
        </p:nvSpPr>
        <p:spPr>
          <a:xfrm>
            <a:off x="3361915" y="2592015"/>
            <a:ext cx="4481920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value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while( new Date(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+ 1000)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value++;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43200501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2.1 ES2015</a:t>
            </a:r>
          </a:p>
          <a:p>
            <a:pPr lvl="1"/>
            <a:r>
              <a:rPr lang="en-US" altLang="ko-KR" dirty="0"/>
              <a:t>2.1.3 </a:t>
            </a:r>
            <a:r>
              <a:rPr lang="ko-KR" altLang="en-US" dirty="0"/>
              <a:t>객체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lvl="1"/>
            <a:r>
              <a:rPr lang="en-US" altLang="ko-KR" dirty="0"/>
              <a:t>2.1.4 </a:t>
            </a:r>
            <a:r>
              <a:rPr lang="ko-KR" altLang="en-US" dirty="0"/>
              <a:t>화살표 함수</a:t>
            </a:r>
            <a:endParaRPr lang="en-US" altLang="ko-KR" dirty="0"/>
          </a:p>
          <a:p>
            <a:pPr lvl="1"/>
            <a:r>
              <a:rPr lang="en-US" altLang="ko-KR" dirty="0"/>
              <a:t>2.1.5 </a:t>
            </a:r>
            <a:r>
              <a:rPr lang="ko-KR" altLang="en-US" dirty="0"/>
              <a:t>구조 분해 할당</a:t>
            </a:r>
            <a:endParaRPr lang="en-US" altLang="ko-KR" dirty="0"/>
          </a:p>
          <a:p>
            <a:pPr lvl="1"/>
            <a:r>
              <a:rPr lang="en-US" altLang="ko-KR" dirty="0"/>
              <a:t>2.1.6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2.1.7 </a:t>
            </a:r>
            <a:r>
              <a:rPr lang="ko-KR" altLang="en-US" dirty="0"/>
              <a:t>프로미스</a:t>
            </a:r>
            <a:endParaRPr lang="en-US" altLang="ko-KR" dirty="0"/>
          </a:p>
          <a:p>
            <a:pPr lvl="1"/>
            <a:r>
              <a:rPr lang="en-US" altLang="ko-KR" dirty="0"/>
              <a:t>2.1.8 async/await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ko-KR" altLang="en-US" dirty="0" err="1"/>
              <a:t>알아두어야</a:t>
            </a:r>
            <a:r>
              <a:rPr lang="ko-KR" altLang="en-US" dirty="0"/>
              <a:t> 할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2235225325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프런트엔드</a:t>
            </a:r>
            <a:r>
              <a:rPr lang="ko-KR" altLang="en-US" dirty="0"/>
              <a:t> 자바스크립트</a:t>
            </a:r>
            <a:endParaRPr lang="en-US" altLang="ko-KR" dirty="0"/>
          </a:p>
          <a:p>
            <a:pPr lvl="1"/>
            <a:r>
              <a:rPr lang="en-US" altLang="ko-KR" dirty="0"/>
              <a:t>2.2.1 AJAX(Asynchronous </a:t>
            </a:r>
            <a:r>
              <a:rPr lang="en-US" altLang="ko-KR" dirty="0" err="1"/>
              <a:t>Javascript</a:t>
            </a:r>
            <a:r>
              <a:rPr lang="en-US" altLang="ko-KR" dirty="0"/>
              <a:t> And XML)</a:t>
            </a:r>
          </a:p>
          <a:p>
            <a:pPr lvl="1"/>
            <a:r>
              <a:rPr lang="en-US" altLang="ko-KR" dirty="0"/>
              <a:t>2.2.2 </a:t>
            </a:r>
            <a:r>
              <a:rPr lang="en-US" altLang="ko-KR" dirty="0" err="1"/>
              <a:t>FormData</a:t>
            </a:r>
            <a:endParaRPr lang="en-US" altLang="ko-KR" dirty="0"/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form</a:t>
            </a:r>
            <a:r>
              <a:rPr lang="ko-KR" altLang="en-US" dirty="0"/>
              <a:t> 태그의 데이터를 동적으로 제어할 수 있는 기능</a:t>
            </a:r>
            <a:endParaRPr lang="en-US" altLang="ko-KR" dirty="0"/>
          </a:p>
          <a:p>
            <a:pPr lvl="3"/>
            <a:r>
              <a:rPr lang="ko-KR" altLang="en-US" dirty="0"/>
              <a:t>주로</a:t>
            </a:r>
            <a:r>
              <a:rPr lang="en-US" altLang="ko-KR" dirty="0"/>
              <a:t> AJAX</a:t>
            </a:r>
            <a:r>
              <a:rPr lang="ko-KR" altLang="en-US" dirty="0"/>
              <a:t>와 함께 사용됨</a:t>
            </a:r>
            <a:endParaRPr lang="en-US" altLang="ko-KR" dirty="0"/>
          </a:p>
          <a:p>
            <a:pPr lvl="1"/>
            <a:r>
              <a:rPr lang="en-US" altLang="ko-KR" dirty="0"/>
              <a:t>2.2.3 </a:t>
            </a:r>
            <a:r>
              <a:rPr lang="en-US" altLang="ko-KR" dirty="0" err="1"/>
              <a:t>encodeURIComponent</a:t>
            </a:r>
            <a:r>
              <a:rPr lang="en-US" altLang="ko-KR" dirty="0"/>
              <a:t>, </a:t>
            </a:r>
            <a:r>
              <a:rPr lang="en-US" altLang="ko-KR" dirty="0" err="1"/>
              <a:t>decodeURIComponent</a:t>
            </a:r>
            <a:endParaRPr lang="en-US" altLang="ko-KR" dirty="0"/>
          </a:p>
          <a:p>
            <a:pPr lvl="1"/>
            <a:r>
              <a:rPr lang="en-US" altLang="ko-KR" dirty="0"/>
              <a:t>2.2.4 </a:t>
            </a:r>
            <a:r>
              <a:rPr lang="ko-KR" altLang="en-US" dirty="0"/>
              <a:t>데이터 속성과 </a:t>
            </a:r>
            <a:r>
              <a:rPr lang="en-US" altLang="ko-KR" dirty="0"/>
              <a:t>dataset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장 </a:t>
            </a:r>
            <a:r>
              <a:rPr lang="ko-KR" altLang="en-US" dirty="0" err="1"/>
              <a:t>알아두어야</a:t>
            </a:r>
            <a:r>
              <a:rPr lang="ko-KR" altLang="en-US" dirty="0"/>
              <a:t> 할 자바스크립트</a:t>
            </a:r>
          </a:p>
        </p:txBody>
      </p:sp>
    </p:spTree>
    <p:extLst>
      <p:ext uri="{BB962C8B-B14F-4D97-AF65-F5344CB8AC3E}">
        <p14:creationId xmlns:p14="http://schemas.microsoft.com/office/powerpoint/2010/main" val="3783718046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3.1 REPL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lvl="1"/>
            <a:r>
              <a:rPr lang="ko-KR" altLang="en-US" dirty="0"/>
              <a:t>입력한 코드를 읽고</a:t>
            </a:r>
            <a:r>
              <a:rPr lang="en-US" altLang="ko-KR" dirty="0"/>
              <a:t>(Read) </a:t>
            </a:r>
            <a:r>
              <a:rPr lang="ko-KR" altLang="en-US" dirty="0"/>
              <a:t>해석하고</a:t>
            </a:r>
            <a:r>
              <a:rPr lang="en-US" altLang="ko-KR" dirty="0"/>
              <a:t>(Eval.) </a:t>
            </a:r>
            <a:r>
              <a:rPr lang="ko-KR" altLang="en-US" dirty="0"/>
              <a:t>결과물을 출력하고</a:t>
            </a:r>
            <a:r>
              <a:rPr lang="en-US" altLang="ko-KR" dirty="0"/>
              <a:t>(Print) </a:t>
            </a:r>
            <a:r>
              <a:rPr lang="ko-KR" altLang="en-US" dirty="0"/>
              <a:t>반복하기</a:t>
            </a:r>
            <a:r>
              <a:rPr lang="en-US" altLang="ko-KR" dirty="0"/>
              <a:t>(Loop)</a:t>
            </a:r>
          </a:p>
          <a:p>
            <a:pPr lvl="2"/>
            <a:r>
              <a:rPr lang="en-US" altLang="ko-KR" dirty="0"/>
              <a:t>Read, Eval., Print, Loop</a:t>
            </a:r>
          </a:p>
          <a:p>
            <a:pPr lvl="1"/>
            <a:r>
              <a:rPr lang="ko-KR" altLang="en-US" dirty="0" err="1"/>
              <a:t>명령창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en-US" altLang="ko-KR" dirty="0"/>
              <a:t>Windows key + 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[Enter]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C:\&gt;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node [Enter]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&gt; const str = ‘hello world, hello node’;</a:t>
            </a: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undefined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&gt; console.log(str);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Hello world, hello node</a:t>
            </a:r>
          </a:p>
          <a:p>
            <a:pPr lvl="2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undefined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종료 시키기 위해서 </a:t>
            </a:r>
            <a:r>
              <a:rPr lang="en-US" altLang="ko-KR" dirty="0"/>
              <a:t>Ctrl + c </a:t>
            </a:r>
            <a:r>
              <a:rPr lang="ko-KR" altLang="en-US" dirty="0"/>
              <a:t>두 번 또는 </a:t>
            </a:r>
            <a:r>
              <a:rPr lang="en-US" altLang="ko-KR" dirty="0"/>
              <a:t>.exit </a:t>
            </a:r>
            <a:r>
              <a:rPr lang="ko-KR" altLang="en-US" dirty="0"/>
              <a:t>를 입력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 </a:t>
            </a:r>
            <a:r>
              <a:rPr lang="ko-KR" altLang="en-US" dirty="0"/>
              <a:t>장 노드 기능 알아보기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77A05E-573E-467A-A10D-7999B0E5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83" y="2833495"/>
            <a:ext cx="4069080" cy="1973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3349BA-61B6-4918-B398-4B057066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83" y="1821690"/>
            <a:ext cx="406908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71968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실행하기</a:t>
            </a:r>
            <a:endParaRPr lang="en-US" altLang="ko-KR" dirty="0"/>
          </a:p>
          <a:p>
            <a:pPr lvl="1"/>
            <a:r>
              <a:rPr lang="ko-KR" altLang="en-US" dirty="0"/>
              <a:t>에디터 다운로드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Notepad++ </a:t>
            </a:r>
            <a:r>
              <a:rPr lang="en-US" altLang="ko-KR" dirty="0">
                <a:hlinkClick r:id="rId3"/>
              </a:rPr>
              <a:t>https://notepad-plus-plus.org/</a:t>
            </a:r>
            <a:endParaRPr lang="en-US" altLang="ko-KR" dirty="0"/>
          </a:p>
          <a:p>
            <a:pPr lvl="1"/>
            <a:r>
              <a:rPr lang="ko-KR" altLang="en-US" dirty="0"/>
              <a:t>파일 작성 </a:t>
            </a:r>
            <a:r>
              <a:rPr lang="en-US" altLang="ko-KR" dirty="0"/>
              <a:t>– helloWorld.js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c:\&gt; node helloWorld.js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3 </a:t>
            </a:r>
            <a:r>
              <a:rPr lang="ko-KR" altLang="en-US" dirty="0"/>
              <a:t>장 노드 기능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0A4C9C-49B3-422B-A51F-72039402283D}"/>
              </a:ext>
            </a:extLst>
          </p:cNvPr>
          <p:cNvSpPr/>
          <p:nvPr/>
        </p:nvSpPr>
        <p:spPr>
          <a:xfrm>
            <a:off x="3312765" y="1943943"/>
            <a:ext cx="4966080" cy="193848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helloWorld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(){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console.log('hello World');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helloNode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helloNode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	console.log('hello Node');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helloWorld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();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4C2A7-DC76-4128-BF41-633028BB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275" y="4392215"/>
            <a:ext cx="4671060" cy="10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0 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0-1. </a:t>
            </a:r>
            <a:r>
              <a:rPr lang="ko-KR" altLang="en-US" dirty="0"/>
              <a:t>작업 폴더 만들기</a:t>
            </a:r>
            <a:endParaRPr lang="en-US" altLang="ko-KR" dirty="0"/>
          </a:p>
          <a:p>
            <a:pPr lvl="3"/>
            <a:r>
              <a:rPr lang="ko-KR" altLang="en-US" dirty="0"/>
              <a:t>탐색기를 이용해서 </a:t>
            </a:r>
            <a:r>
              <a:rPr lang="en-US" altLang="ko-KR" dirty="0"/>
              <a:t>C:\Javascript </a:t>
            </a:r>
            <a:r>
              <a:rPr lang="ko-KR" altLang="en-US" dirty="0"/>
              <a:t>폴더 만들기</a:t>
            </a:r>
            <a:endParaRPr lang="en-US" altLang="ko-KR" dirty="0"/>
          </a:p>
          <a:p>
            <a:pPr lvl="4"/>
            <a:r>
              <a:rPr lang="ko-KR" altLang="en-US" dirty="0"/>
              <a:t>저는 </a:t>
            </a:r>
            <a:r>
              <a:rPr lang="en-US" altLang="ko-KR" dirty="0"/>
              <a:t>“D:\</a:t>
            </a:r>
            <a:r>
              <a:rPr lang="en-US" altLang="ko-KR" dirty="0" err="1"/>
              <a:t>Javascript</a:t>
            </a:r>
            <a:r>
              <a:rPr lang="en-US" altLang="ko-KR" dirty="0"/>
              <a:t>” </a:t>
            </a:r>
            <a:r>
              <a:rPr lang="ko-KR" altLang="en-US" dirty="0"/>
              <a:t>폴더를 만들겠습니다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0-2. VS Code</a:t>
            </a:r>
            <a:r>
              <a:rPr lang="ko-KR" altLang="en-US" dirty="0"/>
              <a:t>에서 위 폴더를 작업 공간으로 설정</a:t>
            </a:r>
            <a:endParaRPr lang="en-US" altLang="ko-KR" dirty="0"/>
          </a:p>
          <a:p>
            <a:pPr lvl="3"/>
            <a:r>
              <a:rPr lang="en-US" altLang="ko-KR" dirty="0"/>
              <a:t>[File]/[Add Folder to Workspace…] </a:t>
            </a:r>
            <a:r>
              <a:rPr lang="ko-KR" altLang="en-US" dirty="0"/>
              <a:t>클릭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C:\Javascript </a:t>
            </a:r>
            <a:r>
              <a:rPr lang="ko-KR" altLang="en-US" dirty="0"/>
              <a:t>폴더 선택 </a:t>
            </a:r>
            <a:r>
              <a:rPr lang="en-US" altLang="ko-KR" dirty="0">
                <a:sym typeface="Wingdings" panose="05000000000000000000" pitchFamily="2" charset="2"/>
              </a:rPr>
              <a:t> Add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개발 환경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03" y="863823"/>
            <a:ext cx="3437100" cy="2065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933" y="2880047"/>
            <a:ext cx="2027203" cy="2888383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 flipV="1">
            <a:off x="4320877" y="1451014"/>
            <a:ext cx="5256584" cy="4454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9577461" y="1223863"/>
            <a:ext cx="804939" cy="2271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95783" y="2407226"/>
            <a:ext cx="804939" cy="2271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구부러진 연결선 12"/>
          <p:cNvCxnSpPr/>
          <p:nvPr/>
        </p:nvCxnSpPr>
        <p:spPr>
          <a:xfrm rot="5400000">
            <a:off x="8913772" y="1527512"/>
            <a:ext cx="895331" cy="8640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>
            <a:off x="4257094" y="2808436"/>
            <a:ext cx="1008112" cy="503262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5256981" y="3240087"/>
            <a:ext cx="1595155" cy="6480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3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while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/>
              <a:t>인위적 오류</a:t>
            </a:r>
            <a:endParaRPr lang="en-US" altLang="ko-KR" dirty="0"/>
          </a:p>
          <a:p>
            <a:pPr lvl="2"/>
            <a:r>
              <a:rPr lang="ko-KR" altLang="en-US" dirty="0"/>
              <a:t>인위적으로 오류 발생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( 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삭제 후 실행</a:t>
            </a:r>
            <a:endParaRPr lang="en-US" altLang="ko-KR" dirty="0"/>
          </a:p>
          <a:p>
            <a:pPr lvl="2"/>
            <a:r>
              <a:rPr lang="ko-KR" altLang="en-US" dirty="0"/>
              <a:t>결과 관찰</a:t>
            </a:r>
            <a:endParaRPr lang="en-US" altLang="ko-KR" dirty="0"/>
          </a:p>
          <a:p>
            <a:pPr lvl="2"/>
            <a:r>
              <a:rPr lang="ko-KR" altLang="en-US" dirty="0"/>
              <a:t>오류 파악</a:t>
            </a:r>
            <a:endParaRPr lang="en-US" altLang="ko-KR" dirty="0"/>
          </a:p>
          <a:p>
            <a:pPr lvl="3"/>
            <a:r>
              <a:rPr lang="ko-KR" altLang="en-US" dirty="0"/>
              <a:t>크롬 브라우저에서 </a:t>
            </a:r>
            <a:r>
              <a:rPr lang="en-US" altLang="ko-KR" dirty="0"/>
              <a:t>F12 </a:t>
            </a:r>
            <a:r>
              <a:rPr lang="ko-KR" altLang="en-US" dirty="0"/>
              <a:t>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595C2-FD82-4861-B9AC-D02EF7932FA2}"/>
              </a:ext>
            </a:extLst>
          </p:cNvPr>
          <p:cNvSpPr/>
          <p:nvPr/>
        </p:nvSpPr>
        <p:spPr>
          <a:xfrm>
            <a:off x="3744813" y="1655911"/>
            <a:ext cx="4481920" cy="201622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value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while( new Date( ).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</a:rPr>
              <a:t>( )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+ 1000)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value++;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alert(value);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56561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do while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954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for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반복문이 조건을 가지고 반복 횟수를 제어하는 관점이라면 </a:t>
            </a:r>
            <a:r>
              <a:rPr lang="en-US" altLang="ko-KR" dirty="0"/>
              <a:t>for </a:t>
            </a:r>
            <a:r>
              <a:rPr lang="ko-KR" altLang="en-US" dirty="0"/>
              <a:t>반복문은 반복 실행 횟수를 기준으로 제어된다고 볼 수 있음</a:t>
            </a:r>
            <a:endParaRPr lang="en-US" altLang="ko-KR" dirty="0"/>
          </a:p>
          <a:p>
            <a:pPr lvl="1"/>
            <a:r>
              <a:rPr lang="ko-KR" altLang="en-US" dirty="0"/>
              <a:t>실행 흐름</a:t>
            </a:r>
            <a:endParaRPr lang="en-US" altLang="ko-KR" dirty="0"/>
          </a:p>
          <a:p>
            <a:pPr lvl="2"/>
            <a:r>
              <a:rPr lang="ko-KR" altLang="en-US" dirty="0"/>
              <a:t>가장 먼저 </a:t>
            </a:r>
            <a:r>
              <a:rPr lang="en-US" altLang="ko-KR" dirty="0"/>
              <a:t>&lt;</a:t>
            </a:r>
            <a:r>
              <a:rPr lang="ko-KR" altLang="en-US" dirty="0" err="1"/>
              <a:t>초기식</a:t>
            </a:r>
            <a:r>
              <a:rPr lang="en-US" altLang="ko-KR" dirty="0"/>
              <a:t>&gt;</a:t>
            </a:r>
            <a:r>
              <a:rPr lang="ko-KR" altLang="en-US" dirty="0"/>
              <a:t>을 한번 실행하고 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ko-KR" altLang="en-US" dirty="0"/>
              <a:t>조건식</a:t>
            </a:r>
            <a:r>
              <a:rPr lang="en-US" altLang="ko-KR" dirty="0"/>
              <a:t>&gt;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평가하여 </a:t>
            </a:r>
            <a:endParaRPr lang="en-US" altLang="ko-KR" dirty="0"/>
          </a:p>
          <a:p>
            <a:pPr lvl="3"/>
            <a:r>
              <a:rPr lang="ko-KR" altLang="en-US" dirty="0"/>
              <a:t>참이면 </a:t>
            </a:r>
            <a:endParaRPr lang="en-US" altLang="ko-KR" dirty="0"/>
          </a:p>
          <a:p>
            <a:pPr lvl="4"/>
            <a:r>
              <a:rPr lang="ko-KR" altLang="en-US" dirty="0"/>
              <a:t>중괄호</a:t>
            </a:r>
            <a:r>
              <a:rPr lang="en-US" altLang="ko-KR" dirty="0"/>
              <a:t>({ }) </a:t>
            </a:r>
            <a:r>
              <a:rPr lang="ko-KR" altLang="en-US" dirty="0"/>
              <a:t>내의 문장을 실행하고 </a:t>
            </a:r>
            <a:endParaRPr lang="en-US" altLang="ko-KR" dirty="0"/>
          </a:p>
          <a:p>
            <a:pPr lvl="4"/>
            <a:r>
              <a:rPr lang="en-US" altLang="ko-KR" dirty="0"/>
              <a:t>&lt;</a:t>
            </a:r>
            <a:r>
              <a:rPr lang="ko-KR" altLang="en-US" dirty="0" err="1"/>
              <a:t>종결식</a:t>
            </a:r>
            <a:r>
              <a:rPr lang="en-US" altLang="ko-KR" dirty="0"/>
              <a:t>&gt;</a:t>
            </a:r>
            <a:r>
              <a:rPr lang="ko-KR" altLang="en-US" dirty="0"/>
              <a:t>을 수행 후</a:t>
            </a:r>
            <a:endParaRPr lang="en-US" altLang="ko-KR" dirty="0"/>
          </a:p>
          <a:p>
            <a:pPr lvl="3"/>
            <a:r>
              <a:rPr lang="ko-KR" altLang="en-US" dirty="0"/>
              <a:t>거짓이면</a:t>
            </a:r>
            <a:endParaRPr lang="en-US" altLang="ko-KR" dirty="0"/>
          </a:p>
          <a:p>
            <a:pPr lvl="4"/>
            <a:r>
              <a:rPr lang="ko-KR" altLang="en-US" dirty="0"/>
              <a:t>반복 수행을 하지 않고 다음 코드로 넘어 감 </a:t>
            </a:r>
            <a:endParaRPr lang="en-US" altLang="ko-KR" dirty="0"/>
          </a:p>
          <a:p>
            <a:pPr lvl="4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2A1A3-B843-478A-990E-9907F28FF7D2}"/>
              </a:ext>
            </a:extLst>
          </p:cNvPr>
          <p:cNvSpPr/>
          <p:nvPr/>
        </p:nvSpPr>
        <p:spPr>
          <a:xfrm>
            <a:off x="4536901" y="2105810"/>
            <a:ext cx="5976664" cy="93369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초기식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조건식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종결식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문장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8201BC50-A66C-4526-A9E1-F20C8E12E659}"/>
              </a:ext>
            </a:extLst>
          </p:cNvPr>
          <p:cNvSpPr/>
          <p:nvPr/>
        </p:nvSpPr>
        <p:spPr>
          <a:xfrm rot="5400000" flipH="1">
            <a:off x="2592685" y="2231975"/>
            <a:ext cx="1080119" cy="792088"/>
          </a:xfrm>
          <a:prstGeom prst="uturnArrow">
            <a:avLst>
              <a:gd name="adj1" fmla="val 12053"/>
              <a:gd name="adj2" fmla="val 25000"/>
              <a:gd name="adj3" fmla="val 23921"/>
              <a:gd name="adj4" fmla="val 43750"/>
              <a:gd name="adj5" fmla="val 75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7B188E-982F-4645-AFB7-923B4AB8F967}"/>
              </a:ext>
            </a:extLst>
          </p:cNvPr>
          <p:cNvSpPr/>
          <p:nvPr/>
        </p:nvSpPr>
        <p:spPr>
          <a:xfrm>
            <a:off x="4536900" y="3184182"/>
            <a:ext cx="5976663" cy="14127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반복문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631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for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코드들을 분석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2A1A3-B843-478A-990E-9907F28FF7D2}"/>
              </a:ext>
            </a:extLst>
          </p:cNvPr>
          <p:cNvSpPr/>
          <p:nvPr/>
        </p:nvSpPr>
        <p:spPr>
          <a:xfrm>
            <a:off x="1120955" y="1295871"/>
            <a:ext cx="4481920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array = [‘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포도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바나나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600" b="1" dirty="0">
                <a:solidFill>
                  <a:srgbClr val="FF0000"/>
                </a:solidFill>
                <a:latin typeface="맑은 고딕" pitchFamily="50" charset="-127"/>
              </a:rPr>
              <a:t>4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alert( array[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7B188E-982F-4645-AFB7-923B4AB8F967}"/>
              </a:ext>
            </a:extLst>
          </p:cNvPr>
          <p:cNvSpPr/>
          <p:nvPr/>
        </p:nvSpPr>
        <p:spPr>
          <a:xfrm>
            <a:off x="5865901" y="1295871"/>
            <a:ext cx="4481920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array = [‘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포도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바나나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itchFamily="50" charset="-127"/>
              </a:rPr>
              <a:t>array.length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alert( array[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808351-C55A-4273-967A-7364576C7763}"/>
              </a:ext>
            </a:extLst>
          </p:cNvPr>
          <p:cNvSpPr/>
          <p:nvPr/>
        </p:nvSpPr>
        <p:spPr>
          <a:xfrm>
            <a:off x="3515116" y="3380377"/>
            <a:ext cx="4481920" cy="19442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var array = [‘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포도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바나나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6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for( var i = 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- 1; i &gt;= 0; i--)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  alert( array[</a:t>
            </a:r>
            <a:r>
              <a:rPr lang="en-US" altLang="ko-KR" sz="16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028033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Quiz - 1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더하는 프로그램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203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Quiz - 1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더하는 프로그램 작성</a:t>
            </a:r>
            <a:endParaRPr lang="en-US" altLang="ko-KR" dirty="0"/>
          </a:p>
          <a:p>
            <a:pPr lvl="1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2A1A3-B843-478A-990E-9907F28FF7D2}"/>
              </a:ext>
            </a:extLst>
          </p:cNvPr>
          <p:cNvSpPr/>
          <p:nvPr/>
        </p:nvSpPr>
        <p:spPr>
          <a:xfrm>
            <a:off x="1120955" y="1295871"/>
            <a:ext cx="4481920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Number(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prompt(“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임의의 정수 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“10”) 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1;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&lt;= 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S = S + i;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 ‘1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부터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‘ + N +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까지 더한 합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: ‘ + S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69DEA2-34AE-414D-AF67-C7367235FBA5}"/>
              </a:ext>
            </a:extLst>
          </p:cNvPr>
          <p:cNvSpPr/>
          <p:nvPr/>
        </p:nvSpPr>
        <p:spPr>
          <a:xfrm>
            <a:off x="5977061" y="1290005"/>
            <a:ext cx="4481920" cy="187220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N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=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Number(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prompt(“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임의의 정수 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“, “10”) 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2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i = 1;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&lt;= N;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    S +=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alert(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`1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부터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${N}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까지 더한 합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</a:rPr>
              <a:t>: ${S}`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45391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Quiz - 1</a:t>
            </a:r>
            <a:r>
              <a:rPr lang="ko-KR" altLang="en-US" dirty="0"/>
              <a:t>부터 </a:t>
            </a:r>
            <a:r>
              <a:rPr lang="en-US" altLang="ko-KR" dirty="0"/>
              <a:t>100,000</a:t>
            </a:r>
            <a:r>
              <a:rPr lang="ko-KR" altLang="en-US" dirty="0"/>
              <a:t>까지 더하는데</a:t>
            </a:r>
            <a:r>
              <a:rPr lang="en-US" altLang="ko-KR" dirty="0"/>
              <a:t> </a:t>
            </a:r>
            <a:r>
              <a:rPr lang="ko-KR" altLang="en-US" dirty="0"/>
              <a:t>걸리는 시간을 </a:t>
            </a:r>
            <a:r>
              <a:rPr lang="en-US" altLang="ko-KR" dirty="0"/>
              <a:t>millisecond </a:t>
            </a:r>
            <a:r>
              <a:rPr lang="ko-KR" altLang="en-US" dirty="0"/>
              <a:t>단위로 출력하는 프로그램 작성</a:t>
            </a:r>
            <a:endParaRPr lang="en-US" altLang="ko-KR" dirty="0"/>
          </a:p>
          <a:p>
            <a:pPr lvl="1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1695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Quiz - 1</a:t>
            </a:r>
            <a:r>
              <a:rPr lang="ko-KR" altLang="en-US" dirty="0"/>
              <a:t>부터 </a:t>
            </a:r>
            <a:r>
              <a:rPr lang="en-US" altLang="ko-KR" dirty="0"/>
              <a:t>100,000</a:t>
            </a:r>
            <a:r>
              <a:rPr lang="ko-KR" altLang="en-US" dirty="0"/>
              <a:t>까지 더하는데</a:t>
            </a:r>
            <a:r>
              <a:rPr lang="en-US" altLang="ko-KR" dirty="0"/>
              <a:t> </a:t>
            </a:r>
            <a:r>
              <a:rPr lang="ko-KR" altLang="en-US" dirty="0"/>
              <a:t>걸리는 시간을 </a:t>
            </a:r>
            <a:r>
              <a:rPr lang="en-US" altLang="ko-KR" dirty="0"/>
              <a:t>millisecond </a:t>
            </a:r>
            <a:r>
              <a:rPr lang="ko-KR" altLang="en-US" dirty="0"/>
              <a:t>단위로 출력하는 프로그램 작성</a:t>
            </a:r>
            <a:endParaRPr lang="en-US" altLang="ko-KR" dirty="0"/>
          </a:p>
          <a:p>
            <a:pPr lvl="1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 분석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69DEA2-34AE-414D-AF67-C7367235FBA5}"/>
              </a:ext>
            </a:extLst>
          </p:cNvPr>
          <p:cNvSpPr/>
          <p:nvPr/>
        </p:nvSpPr>
        <p:spPr>
          <a:xfrm>
            <a:off x="1800597" y="1295871"/>
            <a:ext cx="7218224" cy="252028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0, S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for( var i = 1;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&lt;= 100000;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  S +=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alert(`1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부터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100,000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까지 더한 합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: ${S}\n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걸린 시간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: ${ 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endTime-startTime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 }`);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FB5B9A-1D42-49C1-A271-386B9E58DD8F}"/>
              </a:ext>
            </a:extLst>
          </p:cNvPr>
          <p:cNvSpPr/>
          <p:nvPr/>
        </p:nvSpPr>
        <p:spPr>
          <a:xfrm>
            <a:off x="1800597" y="3888158"/>
            <a:ext cx="7218224" cy="2013867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0, N = 100000, S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endParaRPr lang="en-US" altLang="ko-KR" sz="14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var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startTime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S = N * (N +1)/2;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= new Date( ).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getTime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(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  alert(`1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부터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100,000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까지 더한 합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: ${S}\n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</a:rPr>
              <a:t>걸린 시간 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: ${ 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itchFamily="50" charset="-127"/>
              </a:rPr>
              <a:t>endTime-startTime</a:t>
            </a: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) }`);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4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96923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for in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ko-KR" altLang="en-US" dirty="0"/>
              <a:t>자바스크립트는 배열이나 객체를 쉽게 다루기 위해 </a:t>
            </a:r>
            <a:r>
              <a:rPr lang="en-US" altLang="ko-KR" dirty="0"/>
              <a:t>for in </a:t>
            </a:r>
            <a:r>
              <a:rPr lang="ko-KR" altLang="en-US" dirty="0"/>
              <a:t>반복문을 제공</a:t>
            </a:r>
            <a:endParaRPr lang="en-US" altLang="ko-KR" dirty="0"/>
          </a:p>
          <a:p>
            <a:pPr lvl="2"/>
            <a:r>
              <a:rPr lang="ko-KR" altLang="en-US" dirty="0"/>
              <a:t>아래 두 반복문은 동일한 기능을 수행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아래 코드 실행 후 결과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ADC27E-3C8B-42D2-B1C7-C9569E9727C4}"/>
              </a:ext>
            </a:extLst>
          </p:cNvPr>
          <p:cNvSpPr/>
          <p:nvPr/>
        </p:nvSpPr>
        <p:spPr>
          <a:xfrm>
            <a:off x="1120955" y="1655911"/>
            <a:ext cx="5648194" cy="864096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&lt;</a:t>
            </a:r>
            <a:r>
              <a:rPr lang="ko-KR" alt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문장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3B655-AF0B-41DC-9741-3B00CD96D809}"/>
              </a:ext>
            </a:extLst>
          </p:cNvPr>
          <p:cNvSpPr/>
          <p:nvPr/>
        </p:nvSpPr>
        <p:spPr>
          <a:xfrm>
            <a:off x="6913164" y="1655911"/>
            <a:ext cx="3469235" cy="86409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for (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문장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75904-12C8-4D36-8EF0-3CD6CCCABF9C}"/>
              </a:ext>
            </a:extLst>
          </p:cNvPr>
          <p:cNvSpPr/>
          <p:nvPr/>
        </p:nvSpPr>
        <p:spPr>
          <a:xfrm>
            <a:off x="1120955" y="2880047"/>
            <a:ext cx="5648194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A6E33F-C2B0-4DAE-8010-FB5DF7DB4EEF}"/>
              </a:ext>
            </a:extLst>
          </p:cNvPr>
          <p:cNvSpPr/>
          <p:nvPr/>
        </p:nvSpPr>
        <p:spPr>
          <a:xfrm>
            <a:off x="6913164" y="2880047"/>
            <a:ext cx="3469236" cy="165618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array = [‘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포도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사과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바나나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’, ‘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망고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’];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= 0;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&lt; 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</a:rPr>
              <a:t>array.length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;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++)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alert( array[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itchFamily="50" charset="-127"/>
              </a:rPr>
              <a:t>i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]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58570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for in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더하는 프로그램 작성 </a:t>
            </a:r>
            <a:r>
              <a:rPr lang="en-US" altLang="ko-KR" dirty="0"/>
              <a:t>– </a:t>
            </a:r>
            <a:r>
              <a:rPr lang="ko-KR" altLang="en-US" dirty="0"/>
              <a:t>실행 시간 비교</a:t>
            </a:r>
            <a:endParaRPr lang="en-US" altLang="ko-KR" dirty="0"/>
          </a:p>
          <a:p>
            <a:pPr lvl="2"/>
            <a:r>
              <a:rPr lang="en-US" altLang="ko-KR" dirty="0"/>
              <a:t>100</a:t>
            </a:r>
            <a:r>
              <a:rPr lang="ko-KR" altLang="en-US" dirty="0"/>
              <a:t> 개의 요소를 갖는 배열 생성</a:t>
            </a:r>
            <a:endParaRPr lang="en-US" altLang="ko-KR" dirty="0"/>
          </a:p>
          <a:p>
            <a:pPr lvl="2"/>
            <a:r>
              <a:rPr lang="ko-KR" altLang="en-US" dirty="0"/>
              <a:t>각 배열의 값은 </a:t>
            </a:r>
            <a:r>
              <a:rPr lang="en-US" altLang="ko-KR" dirty="0"/>
              <a:t>1, 2, 3, …. N</a:t>
            </a:r>
          </a:p>
          <a:p>
            <a:pPr lvl="2"/>
            <a:r>
              <a:rPr lang="ko-KR" altLang="en-US" dirty="0"/>
              <a:t>배열의 요소 </a:t>
            </a:r>
            <a:r>
              <a:rPr lang="en-US" altLang="ko-KR" dirty="0"/>
              <a:t>N</a:t>
            </a:r>
            <a:r>
              <a:rPr lang="ko-KR" altLang="en-US" dirty="0"/>
              <a:t>개를 더하는데 걸리는 시간 측정</a:t>
            </a:r>
            <a:endParaRPr lang="en-US" altLang="ko-KR" dirty="0"/>
          </a:p>
          <a:p>
            <a:pPr lvl="3"/>
            <a:r>
              <a:rPr lang="en-US" altLang="ko-KR" dirty="0"/>
              <a:t>for vs. for in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24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1 : EXPLORER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폴더 선택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sym typeface="Wingdings" panose="05000000000000000000" pitchFamily="2" charset="2"/>
              </a:rPr>
              <a:t>우클릭</a:t>
            </a:r>
            <a:r>
              <a:rPr lang="en-US" altLang="ko-KR" dirty="0">
                <a:sym typeface="Wingdings" panose="05000000000000000000" pitchFamily="2" charset="2"/>
              </a:rPr>
              <a:t>/New Files…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00B050"/>
                </a:solidFill>
              </a:rPr>
              <a:t>파일명을 저랑 똑 같이 </a:t>
            </a:r>
            <a:r>
              <a:rPr lang="en-US" altLang="ko-KR" dirty="0">
                <a:solidFill>
                  <a:srgbClr val="FF0000"/>
                </a:solidFill>
              </a:rPr>
              <a:t>test.html</a:t>
            </a:r>
            <a:r>
              <a:rPr lang="ko-KR" altLang="en-US" dirty="0">
                <a:solidFill>
                  <a:srgbClr val="00B050"/>
                </a:solidFill>
              </a:rPr>
              <a:t>로 해주세요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pPr lvl="3"/>
            <a:r>
              <a:rPr lang="ko-KR" altLang="en-US" dirty="0" err="1">
                <a:solidFill>
                  <a:srgbClr val="00B050"/>
                </a:solidFill>
              </a:rPr>
              <a:t>확장자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html</a:t>
            </a:r>
            <a:r>
              <a:rPr lang="ko-KR" altLang="en-US" dirty="0">
                <a:solidFill>
                  <a:srgbClr val="00B050"/>
                </a:solidFill>
              </a:rPr>
              <a:t>를 꼭 붙여 주세요</a:t>
            </a:r>
            <a:r>
              <a:rPr lang="en-US" altLang="ko-KR" dirty="0">
                <a:solidFill>
                  <a:srgbClr val="00B050"/>
                </a:solidFill>
              </a:rPr>
              <a:t>. “</a:t>
            </a:r>
            <a:r>
              <a:rPr lang="en-US" altLang="ko-KR" dirty="0">
                <a:solidFill>
                  <a:srgbClr val="FF0000"/>
                </a:solidFill>
              </a:rPr>
              <a:t>test.html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pPr lvl="1"/>
            <a:r>
              <a:rPr lang="ko-KR" altLang="en-US" dirty="0"/>
              <a:t>단계 </a:t>
            </a:r>
            <a:r>
              <a:rPr lang="en-US" altLang="ko-KR" dirty="0"/>
              <a:t>2 : HTML </a:t>
            </a:r>
            <a:r>
              <a:rPr lang="ko-KR" altLang="en-US" dirty="0"/>
              <a:t>페이지 작성</a:t>
            </a:r>
            <a:endParaRPr lang="en-US" altLang="ko-KR" dirty="0"/>
          </a:p>
          <a:p>
            <a:pPr lvl="2"/>
            <a:r>
              <a:rPr lang="ko-KR" altLang="en-US" dirty="0"/>
              <a:t>새 창에 </a:t>
            </a:r>
            <a:r>
              <a:rPr lang="en-US" altLang="ko-KR" dirty="0"/>
              <a:t>html</a:t>
            </a:r>
            <a:r>
              <a:rPr lang="ko-KR" altLang="en-US" dirty="0"/>
              <a:t>이라고 입력하는 하면 </a:t>
            </a:r>
            <a:r>
              <a:rPr lang="en-US" altLang="ko-KR" dirty="0"/>
              <a:t>‘</a:t>
            </a:r>
            <a:r>
              <a:rPr lang="ko-KR" altLang="en-US" dirty="0"/>
              <a:t>자동 완성</a:t>
            </a:r>
            <a:r>
              <a:rPr lang="en-US" altLang="ko-KR" dirty="0"/>
              <a:t>’</a:t>
            </a:r>
            <a:r>
              <a:rPr lang="ko-KR" altLang="en-US" dirty="0"/>
              <a:t>이 나타나고 </a:t>
            </a:r>
            <a:r>
              <a:rPr lang="en-US" altLang="ko-KR" dirty="0"/>
              <a:t>[html:5]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1 – JavaScript </a:t>
            </a:r>
            <a:r>
              <a:rPr lang="ko-KR" altLang="en-US" dirty="0"/>
              <a:t>개발 환경 구성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880047"/>
            <a:ext cx="786384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7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for of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lvl="1"/>
            <a:r>
              <a:rPr lang="en-US" altLang="ko-KR" dirty="0"/>
              <a:t>for in </a:t>
            </a:r>
            <a:r>
              <a:rPr lang="ko-KR" altLang="en-US" dirty="0"/>
              <a:t>반복문에 배열을 넣으면 반복 변수에 요소 값이 아니라 </a:t>
            </a:r>
            <a:r>
              <a:rPr lang="en-US" altLang="ko-KR" dirty="0"/>
              <a:t>‘</a:t>
            </a:r>
            <a:r>
              <a:rPr lang="ko-KR" altLang="en-US" dirty="0"/>
              <a:t>인덱스</a:t>
            </a:r>
            <a:r>
              <a:rPr lang="en-US" altLang="ko-KR" dirty="0"/>
              <a:t>’</a:t>
            </a:r>
            <a:r>
              <a:rPr lang="ko-KR" altLang="en-US" dirty="0"/>
              <a:t>가 할당 됨</a:t>
            </a:r>
            <a:endParaRPr lang="en-US" altLang="ko-KR" dirty="0"/>
          </a:p>
          <a:p>
            <a:pPr lvl="2"/>
            <a:r>
              <a:rPr lang="ko-KR" altLang="en-US" dirty="0"/>
              <a:t>반복 변수 </a:t>
            </a:r>
            <a:r>
              <a:rPr lang="en-US" altLang="ko-KR" dirty="0" err="1"/>
              <a:t>i</a:t>
            </a:r>
            <a:r>
              <a:rPr lang="ko-KR" altLang="en-US" dirty="0"/>
              <a:t>에는 </a:t>
            </a:r>
            <a:r>
              <a:rPr lang="ko-KR" altLang="en-US" dirty="0" err="1"/>
              <a:t>인텍스가</a:t>
            </a:r>
            <a:r>
              <a:rPr lang="ko-KR" altLang="en-US" dirty="0"/>
              <a:t> 할당 됨</a:t>
            </a:r>
            <a:endParaRPr lang="en-US" altLang="ko-KR" dirty="0"/>
          </a:p>
          <a:p>
            <a:pPr lvl="1"/>
            <a:r>
              <a:rPr lang="en-US" altLang="ko-KR" dirty="0"/>
              <a:t>for of  </a:t>
            </a:r>
            <a:r>
              <a:rPr lang="ko-KR" altLang="en-US" dirty="0"/>
              <a:t>반복문에 배열을 넣으면 반복 변수에 </a:t>
            </a:r>
            <a:r>
              <a:rPr lang="ko-KR" altLang="en-US" dirty="0" err="1"/>
              <a:t>인텍스가</a:t>
            </a:r>
            <a:r>
              <a:rPr lang="ko-KR" altLang="en-US" dirty="0"/>
              <a:t> 아니라 </a:t>
            </a:r>
            <a:r>
              <a:rPr lang="en-US" altLang="ko-KR" dirty="0"/>
              <a:t>‘</a:t>
            </a:r>
            <a:r>
              <a:rPr lang="ko-KR" altLang="en-US" dirty="0"/>
              <a:t>요소</a:t>
            </a:r>
            <a:r>
              <a:rPr lang="en-US" altLang="ko-KR" dirty="0"/>
              <a:t>’</a:t>
            </a:r>
            <a:r>
              <a:rPr lang="ko-KR" altLang="en-US" dirty="0"/>
              <a:t> 값이 할당 됨</a:t>
            </a:r>
            <a:endParaRPr lang="en-US" altLang="ko-KR" dirty="0"/>
          </a:p>
          <a:p>
            <a:pPr marL="542925" lvl="2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68C69-73AE-40B5-AE66-9B4DC934708E}"/>
              </a:ext>
            </a:extLst>
          </p:cNvPr>
          <p:cNvSpPr/>
          <p:nvPr/>
        </p:nvSpPr>
        <p:spPr>
          <a:xfrm>
            <a:off x="2803747" y="2323879"/>
            <a:ext cx="6341665" cy="174573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포도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망고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eachElement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eachElement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71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 1</a:t>
            </a:r>
            <a:r>
              <a:rPr lang="ko-KR" altLang="en-US" dirty="0"/>
              <a:t>부터</a:t>
            </a:r>
            <a:r>
              <a:rPr lang="en-US" altLang="ko-KR" dirty="0"/>
              <a:t> 10</a:t>
            </a:r>
            <a:r>
              <a:rPr lang="ko-KR" altLang="en-US" dirty="0"/>
              <a:t>까지 의 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4 –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75904-12C8-4D36-8EF0-3CD6CCCABF9C}"/>
              </a:ext>
            </a:extLst>
          </p:cNvPr>
          <p:cNvSpPr/>
          <p:nvPr/>
        </p:nvSpPr>
        <p:spPr>
          <a:xfrm>
            <a:off x="1368549" y="1151855"/>
            <a:ext cx="4481920" cy="1711659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&lt;script&gt;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array = [1, 2, 3, 4, 5, 6, 7, 8, 9, 10 ];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var S = 0;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for( var element of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array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   S += element;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}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alert( S );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909947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445" y="1727919"/>
            <a:ext cx="10804406" cy="1396537"/>
          </a:xfrm>
        </p:spPr>
        <p:txBody>
          <a:bodyPr>
            <a:normAutofit/>
          </a:bodyPr>
          <a:lstStyle/>
          <a:p>
            <a:r>
              <a:rPr lang="en-US" altLang="ko-KR" b="1" dirty="0"/>
              <a:t>Chapter 5 – </a:t>
            </a:r>
            <a:r>
              <a:rPr lang="ko-KR" altLang="en-US" b="1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5039338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2661938"/>
          </a:xfrm>
        </p:spPr>
        <p:txBody>
          <a:bodyPr/>
          <a:lstStyle/>
          <a:p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프로그래밍 언어들은 코드를 조금이라도 더 쉽게 작성하기 위해</a:t>
            </a:r>
            <a:r>
              <a:rPr lang="en-US" altLang="ko-KR" dirty="0"/>
              <a:t>, </a:t>
            </a:r>
            <a:r>
              <a:rPr lang="ko-KR" altLang="en-US" dirty="0"/>
              <a:t>코드를 조금이라도 더 깔끔하게 만들기 위해 다양한 개념을 도입해왔습니다</a:t>
            </a:r>
            <a:r>
              <a:rPr lang="en-US" altLang="ko-KR" dirty="0"/>
              <a:t>. </a:t>
            </a:r>
            <a:r>
              <a:rPr lang="ko-KR" altLang="en-US" dirty="0"/>
              <a:t>함수도 그러한 개념 중 하나입니다</a:t>
            </a:r>
            <a:r>
              <a:rPr lang="en-US" altLang="ko-KR" dirty="0"/>
              <a:t>.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문장</a:t>
            </a:r>
            <a:r>
              <a:rPr lang="en-US" altLang="ko-KR" dirty="0"/>
              <a:t>)</a:t>
            </a:r>
            <a:r>
              <a:rPr lang="ko-KR" altLang="en-US" dirty="0"/>
              <a:t>을 묶고 이름을 붙여 쉽게 다시 사용할 수 있게 만들 것입니다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자바스크립트에서 함수는 코드의 집합을 나타내는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생성</a:t>
            </a:r>
            <a:r>
              <a:rPr lang="en-US" altLang="ko-KR" dirty="0"/>
              <a:t>(</a:t>
            </a:r>
            <a:r>
              <a:rPr lang="ko-KR" altLang="en-US" dirty="0"/>
              <a:t>만들기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익명 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function( ) { }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의 형태</a:t>
            </a:r>
            <a:r>
              <a:rPr lang="ko-KR" altLang="en-US" dirty="0"/>
              <a:t>는 함수지만 이름이 명확히 정해지지 않았기 때문에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익명 함수</a:t>
            </a:r>
            <a:r>
              <a:rPr lang="en-US" altLang="ko-KR" dirty="0"/>
              <a:t>’</a:t>
            </a:r>
            <a:r>
              <a:rPr lang="ko-KR" altLang="en-US" dirty="0"/>
              <a:t>라고 부르며 이름이 없음으로 변수에 할당해서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931B65-A9DA-4ED0-9E60-F988C72C2520}"/>
              </a:ext>
            </a:extLst>
          </p:cNvPr>
          <p:cNvSpPr/>
          <p:nvPr/>
        </p:nvSpPr>
        <p:spPr>
          <a:xfrm>
            <a:off x="2664693" y="2159967"/>
            <a:ext cx="6719602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D168CF-E131-4A03-B366-B24BF367F09F}"/>
              </a:ext>
            </a:extLst>
          </p:cNvPr>
          <p:cNvSpPr/>
          <p:nvPr/>
        </p:nvSpPr>
        <p:spPr>
          <a:xfrm>
            <a:off x="2664693" y="3096071"/>
            <a:ext cx="6719602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숫자를 입력해주세요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21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2661938"/>
          </a:xfrm>
        </p:spPr>
        <p:txBody>
          <a:bodyPr/>
          <a:lstStyle/>
          <a:p>
            <a:r>
              <a:rPr lang="ko-KR" altLang="en-US" dirty="0"/>
              <a:t>익명 함수</a:t>
            </a:r>
            <a:endParaRPr lang="en-US" altLang="ko-KR" dirty="0"/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아래 코드 저장</a:t>
            </a:r>
            <a:r>
              <a:rPr lang="en-US" altLang="ko-KR" dirty="0"/>
              <a:t>(</a:t>
            </a:r>
            <a:r>
              <a:rPr lang="en-US" altLang="ko-KR" dirty="0" err="1"/>
              <a:t>ctrl+s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브라우저에서 열기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alt+b</a:t>
            </a:r>
            <a:r>
              <a:rPr lang="en-US" altLang="ko-KR" dirty="0">
                <a:sym typeface="Wingdings" panose="05000000000000000000" pitchFamily="2" charset="2"/>
              </a:rPr>
              <a:t>)  </a:t>
            </a:r>
            <a:r>
              <a:rPr lang="ko-KR" altLang="en-US" dirty="0"/>
              <a:t>브라우저에서 확인</a:t>
            </a:r>
            <a:r>
              <a:rPr lang="en-US" altLang="ko-KR" dirty="0"/>
              <a:t>(</a:t>
            </a:r>
            <a:r>
              <a:rPr lang="ko-KR" altLang="en-US" dirty="0"/>
              <a:t>크롬 브라우저에서 </a:t>
            </a:r>
            <a:r>
              <a:rPr lang="en-US" altLang="ko-KR" dirty="0"/>
              <a:t>F12 </a:t>
            </a:r>
            <a:r>
              <a:rPr lang="ko-KR" altLang="en-US" dirty="0" err="1"/>
              <a:t>키누름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함수 이름이 없음</a:t>
            </a:r>
            <a:r>
              <a:rPr lang="en-US" altLang="ko-KR" dirty="0"/>
              <a:t>(</a:t>
            </a:r>
            <a:r>
              <a:rPr lang="ko-KR" altLang="en-US" dirty="0"/>
              <a:t>익명 함수</a:t>
            </a:r>
            <a:r>
              <a:rPr lang="en-US" altLang="ko-KR" dirty="0"/>
              <a:t>, anonymous function)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D168CF-E131-4A03-B366-B24BF367F09F}"/>
              </a:ext>
            </a:extLst>
          </p:cNvPr>
          <p:cNvSpPr/>
          <p:nvPr/>
        </p:nvSpPr>
        <p:spPr>
          <a:xfrm>
            <a:off x="1080517" y="1583903"/>
            <a:ext cx="5832648" cy="352839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2'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3'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678D0-8753-E209-131D-7DEC13E2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66" y="2275644"/>
            <a:ext cx="3190875" cy="2609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87F19-1C9D-8432-41B5-8570EA485598}"/>
              </a:ext>
            </a:extLst>
          </p:cNvPr>
          <p:cNvSpPr/>
          <p:nvPr/>
        </p:nvSpPr>
        <p:spPr>
          <a:xfrm>
            <a:off x="7089888" y="4048953"/>
            <a:ext cx="31006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3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선언적 함수</a:t>
            </a:r>
            <a:endParaRPr lang="en-US" altLang="ko-KR" dirty="0"/>
          </a:p>
          <a:p>
            <a:pPr lvl="1"/>
            <a:r>
              <a:rPr lang="ko-KR" altLang="en-US" dirty="0"/>
              <a:t>일반적으로 다음과 같은 방식으로 </a:t>
            </a:r>
            <a:r>
              <a:rPr lang="en-US" altLang="ko-KR" dirty="0"/>
              <a:t>‘</a:t>
            </a:r>
            <a:r>
              <a:rPr lang="ko-KR" altLang="en-US" dirty="0"/>
              <a:t>선언적 함수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선언적 함수 </a:t>
            </a:r>
            <a:r>
              <a:rPr lang="en-US" altLang="ko-KR" dirty="0"/>
              <a:t>- </a:t>
            </a:r>
            <a:r>
              <a:rPr lang="ko-KR" altLang="en-US" dirty="0"/>
              <a:t>함수 이름이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931B65-A9DA-4ED0-9E60-F988C72C2520}"/>
              </a:ext>
            </a:extLst>
          </p:cNvPr>
          <p:cNvSpPr/>
          <p:nvPr/>
        </p:nvSpPr>
        <p:spPr>
          <a:xfrm>
            <a:off x="2429151" y="1295871"/>
            <a:ext cx="3114000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EC5B2A-ADF3-4E2C-9EAA-74FCD200272A}"/>
              </a:ext>
            </a:extLst>
          </p:cNvPr>
          <p:cNvSpPr/>
          <p:nvPr/>
        </p:nvSpPr>
        <p:spPr>
          <a:xfrm>
            <a:off x="6247669" y="1295871"/>
            <a:ext cx="3113768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ftn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50FADBBD-9ED4-424F-8576-D3C870579412}"/>
              </a:ext>
            </a:extLst>
          </p:cNvPr>
          <p:cNvSpPr/>
          <p:nvPr/>
        </p:nvSpPr>
        <p:spPr>
          <a:xfrm>
            <a:off x="5653025" y="1420017"/>
            <a:ext cx="432048" cy="180020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CAA443-0B02-50A4-CB25-D422D51EF2B2}"/>
              </a:ext>
            </a:extLst>
          </p:cNvPr>
          <p:cNvSpPr/>
          <p:nvPr/>
        </p:nvSpPr>
        <p:spPr>
          <a:xfrm>
            <a:off x="936501" y="1943943"/>
            <a:ext cx="5832648" cy="352839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1'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2'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함수 내부의 코드입니다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3'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0E9C52-6262-26AD-1E2A-027196EE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81" y="2403214"/>
            <a:ext cx="3171825" cy="26098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1F53CF-E919-59A1-1707-0FA4950ED692}"/>
              </a:ext>
            </a:extLst>
          </p:cNvPr>
          <p:cNvSpPr/>
          <p:nvPr/>
        </p:nvSpPr>
        <p:spPr>
          <a:xfrm>
            <a:off x="7048792" y="4184580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5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매개 변수와 리턴 값</a:t>
            </a:r>
            <a:endParaRPr lang="en-US" altLang="ko-KR" dirty="0"/>
          </a:p>
          <a:p>
            <a:pPr lvl="1"/>
            <a:r>
              <a:rPr lang="ko-KR" altLang="en-US" dirty="0"/>
              <a:t>함수 </a:t>
            </a:r>
            <a:r>
              <a:rPr lang="en-US" altLang="ko-KR" dirty="0"/>
              <a:t>prompt( )</a:t>
            </a:r>
          </a:p>
          <a:p>
            <a:pPr lvl="2"/>
            <a:r>
              <a:rPr lang="ko-KR" altLang="en-US" dirty="0"/>
              <a:t>문자열 자료형을 입력</a:t>
            </a:r>
            <a:r>
              <a:rPr lang="en-US" altLang="ko-KR" dirty="0"/>
              <a:t> </a:t>
            </a:r>
            <a:r>
              <a:rPr lang="ko-KR" altLang="en-US" dirty="0"/>
              <a:t>받을 때 사용하는 함수</a:t>
            </a:r>
            <a:endParaRPr lang="en-US" altLang="ko-KR" dirty="0"/>
          </a:p>
          <a:p>
            <a:pPr lvl="2"/>
            <a:r>
              <a:rPr lang="en-US" altLang="ko-KR" dirty="0"/>
              <a:t>String prompt([String message], [String default]);</a:t>
            </a:r>
          </a:p>
          <a:p>
            <a:pPr lvl="4"/>
            <a:r>
              <a:rPr lang="ko-KR" altLang="en-US" dirty="0"/>
              <a:t>첫번째 </a:t>
            </a:r>
            <a:r>
              <a:rPr lang="ko-KR" altLang="en-US" dirty="0" err="1"/>
              <a:t>파라메타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출력할 문자열</a:t>
            </a:r>
            <a:endParaRPr lang="en-US" altLang="ko-KR" dirty="0"/>
          </a:p>
          <a:p>
            <a:pPr lvl="4"/>
            <a:r>
              <a:rPr lang="ko-KR" altLang="en-US" dirty="0"/>
              <a:t>두번째 </a:t>
            </a:r>
            <a:r>
              <a:rPr lang="ko-KR" altLang="en-US" dirty="0" err="1"/>
              <a:t>파라메타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창에 표시할 </a:t>
            </a:r>
            <a:r>
              <a:rPr lang="en-US" altLang="ko-KR" dirty="0"/>
              <a:t>default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4"/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되는 값은 </a:t>
            </a:r>
            <a:r>
              <a:rPr lang="en-US" altLang="ko-KR" dirty="0"/>
              <a:t>String </a:t>
            </a:r>
            <a:r>
              <a:rPr lang="ko-KR" altLang="en-US" dirty="0"/>
              <a:t>형 변수</a:t>
            </a:r>
            <a:endParaRPr lang="en-US" altLang="ko-KR" dirty="0"/>
          </a:p>
          <a:p>
            <a:pPr lvl="1"/>
            <a:r>
              <a:rPr lang="ko-KR" altLang="en-US" dirty="0"/>
              <a:t>매개 변수</a:t>
            </a:r>
            <a:endParaRPr lang="en-US" altLang="ko-KR" dirty="0"/>
          </a:p>
          <a:p>
            <a:pPr lvl="2"/>
            <a:r>
              <a:rPr lang="ko-KR" altLang="en-US" dirty="0"/>
              <a:t>함수를 호출할 때 함수로 넘겨 주는 변수</a:t>
            </a:r>
            <a:r>
              <a:rPr lang="en-US" altLang="ko-KR" dirty="0"/>
              <a:t>(</a:t>
            </a:r>
            <a:r>
              <a:rPr lang="ko-KR" altLang="en-US" dirty="0"/>
              <a:t>변수가 가지고 있는 값을 함수에 전달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값</a:t>
            </a:r>
            <a:endParaRPr lang="en-US" altLang="ko-KR" dirty="0"/>
          </a:p>
          <a:p>
            <a:pPr lvl="2"/>
            <a:r>
              <a:rPr lang="ko-KR" altLang="en-US" dirty="0"/>
              <a:t>함수가 처리를 한 후에 다시 반환하는 값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81795-6576-43E3-8FCC-06D9AE42E041}"/>
              </a:ext>
            </a:extLst>
          </p:cNvPr>
          <p:cNvSpPr/>
          <p:nvPr/>
        </p:nvSpPr>
        <p:spPr>
          <a:xfrm>
            <a:off x="5400997" y="1583903"/>
            <a:ext cx="4481920" cy="2938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String prompt( [String message], [String default]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527B36-6AA9-41F8-9789-CB82DC8A5288}"/>
              </a:ext>
            </a:extLst>
          </p:cNvPr>
          <p:cNvSpPr/>
          <p:nvPr/>
        </p:nvSpPr>
        <p:spPr>
          <a:xfrm>
            <a:off x="3175483" y="3930989"/>
            <a:ext cx="5105834" cy="96528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function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 이름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&gt;(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&gt;,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&gt;,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매개 변수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 ) {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함수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코드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  return &lt;</a:t>
            </a:r>
            <a:r>
              <a:rPr lang="ko-KR" altLang="en-US" sz="1200" b="1" dirty="0">
                <a:solidFill>
                  <a:schemeClr val="tx1"/>
                </a:solidFill>
                <a:latin typeface="맑은 고딕" pitchFamily="50" charset="-127"/>
              </a:rPr>
              <a:t>리턴 값</a:t>
            </a: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&gt;</a:t>
            </a:r>
          </a:p>
          <a:p>
            <a:pPr defTabSz="913755">
              <a:spcBef>
                <a:spcPts val="0"/>
              </a:spcBef>
              <a:buClr>
                <a:srgbClr val="506EA5"/>
              </a:buClr>
            </a:pPr>
            <a:r>
              <a:rPr lang="en-US" altLang="ko-KR" sz="1200" b="1" dirty="0">
                <a:solidFill>
                  <a:schemeClr val="tx1"/>
                </a:solidFill>
                <a:latin typeface="맑은 고딕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7634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기본적인 함수 예제</a:t>
            </a:r>
            <a:endParaRPr lang="en-US" altLang="ko-KR" dirty="0"/>
          </a:p>
          <a:p>
            <a:pPr lvl="1"/>
            <a:r>
              <a:rPr lang="ko-KR" altLang="en-US" dirty="0"/>
              <a:t>윤년을 확인하는 함수 만들기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로 나누어 떨어지는 해는 윤년</a:t>
            </a:r>
            <a:endParaRPr lang="en-US" altLang="ko-KR" dirty="0"/>
          </a:p>
          <a:p>
            <a:pPr lvl="2"/>
            <a:r>
              <a:rPr lang="ko-KR" altLang="en-US" dirty="0"/>
              <a:t>그러나 </a:t>
            </a:r>
            <a:r>
              <a:rPr lang="en-US" altLang="ko-KR" dirty="0"/>
              <a:t>100</a:t>
            </a:r>
            <a:r>
              <a:rPr lang="ko-KR" altLang="en-US" dirty="0"/>
              <a:t>으로 나누어 떨어지는 해는 윤년이 아니고 </a:t>
            </a:r>
            <a:r>
              <a:rPr lang="en-US" altLang="ko-KR" dirty="0"/>
              <a:t>400</a:t>
            </a:r>
            <a:r>
              <a:rPr lang="ko-KR" altLang="en-US" dirty="0"/>
              <a:t>으로 나누어 떨어지는 해는 윤년임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일반적으로 자바스크립트에서는  </a:t>
            </a:r>
            <a:r>
              <a:rPr lang="en-US" altLang="ko-KR" dirty="0"/>
              <a:t>true</a:t>
            </a:r>
            <a:r>
              <a:rPr lang="ko-KR" altLang="en-US" dirty="0"/>
              <a:t> 또는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함수는 </a:t>
            </a:r>
            <a:r>
              <a:rPr lang="en-US" altLang="ko-KR" dirty="0" err="1"/>
              <a:t>isXxxxx</a:t>
            </a:r>
            <a:r>
              <a:rPr lang="ko-KR" altLang="en-US" dirty="0"/>
              <a:t>라는 형태로 이름을 짓는 편임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1130227" y="1900511"/>
            <a:ext cx="9217024" cy="2284361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`2020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년은 윤년일까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`2010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년은 윤년일까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`2000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년은 윤년일까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`1900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년은 윤년일까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: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isLeapYear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55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239797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Quiz -</a:t>
            </a:r>
            <a:r>
              <a:rPr lang="ko-KR" altLang="en-US" dirty="0"/>
              <a:t> 주어진 배열에서 최소값을 구하는 자바스크립트 코드를 다양한 형태로 만들어 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testArray</a:t>
            </a:r>
            <a:r>
              <a:rPr lang="en-US" altLang="ko-KR" dirty="0"/>
              <a:t> = [52, 273, 32, 103, 275, 24, 57]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en-US" altLang="ko-KR" dirty="0"/>
              <a:t>Chapter 5 – </a:t>
            </a:r>
            <a:r>
              <a:rPr lang="ko-KR" altLang="en-US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CF584-92AB-1622-98D6-B44047DC2C7D}"/>
              </a:ext>
            </a:extLst>
          </p:cNvPr>
          <p:cNvSpPr/>
          <p:nvPr/>
        </p:nvSpPr>
        <p:spPr>
          <a:xfrm>
            <a:off x="994363" y="1451014"/>
            <a:ext cx="9217024" cy="3816424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중에서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최소값은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testArray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661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4f7c8514ecab08232b64392df256eeeb4d7bf6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YCU 표준 폰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solidFill>
            <a:srgbClr val="FF0000"/>
          </a:solidFill>
        </a:ln>
      </a:spPr>
      <a:bodyPr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21837</TotalTime>
  <Words>98337</Words>
  <Application>Microsoft Office PowerPoint</Application>
  <PresentationFormat>사용자 지정</PresentationFormat>
  <Paragraphs>20105</Paragraphs>
  <Slides>793</Slides>
  <Notes>745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793</vt:i4>
      </vt:variant>
    </vt:vector>
  </HeadingPairs>
  <TitlesOfParts>
    <vt:vector size="804" baseType="lpstr">
      <vt:lpstr>Consolas,  Courier New</vt:lpstr>
      <vt:lpstr>굴림</vt:lpstr>
      <vt:lpstr>돋움</vt:lpstr>
      <vt:lpstr>맑은 고딕</vt:lpstr>
      <vt:lpstr>맑은고딕</vt:lpstr>
      <vt:lpstr>Arial</vt:lpstr>
      <vt:lpstr>Cambria Math</vt:lpstr>
      <vt:lpstr>Consolas</vt:lpstr>
      <vt:lpstr>Wingdings</vt:lpstr>
      <vt:lpstr>Wingdings 3</vt:lpstr>
      <vt:lpstr>1_Office 테마</vt:lpstr>
      <vt:lpstr>Chapter 1 – JavaScript 개요</vt:lpstr>
      <vt:lpstr>교재</vt:lpstr>
      <vt:lpstr>Chapter 1 – JavaScript 개요</vt:lpstr>
      <vt:lpstr>Chapter 1 – JavaScript 개요</vt:lpstr>
      <vt:lpstr>Chapter 1 – JavaScript 개요</vt:lpstr>
      <vt:lpstr>Chapter 1 – JavaScript 개요</vt:lpstr>
      <vt:lpstr>Chapter 1 – JavaScript 개발 환경 구성</vt:lpstr>
      <vt:lpstr>Chapter 1 – JavaScript 개발 환경 구성</vt:lpstr>
      <vt:lpstr>Chapter 1 – JavaScript 개발 환경 구성</vt:lpstr>
      <vt:lpstr>Chapter 1 – JavaScript 개발 환경 구성</vt:lpstr>
      <vt:lpstr>Chapter 1 – JavaScript 개발 환경 구성</vt:lpstr>
      <vt:lpstr>Chapter 1 – JavaScript 개요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Chapter 2 – 기본 문법</vt:lpstr>
      <vt:lpstr>참고 - 나중에 확인</vt:lpstr>
      <vt:lpstr>참고 - 나중에 확인</vt:lpstr>
      <vt:lpstr>참고 - 나중에 확인</vt:lpstr>
      <vt:lpstr>참고 - 나중에 확인</vt:lpstr>
      <vt:lpstr>Chapter 3 -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3 – 조건문</vt:lpstr>
      <vt:lpstr>Chapter 4 – 반복문 (배열)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3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4 – 반복문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Chapter 5 – 함수</vt:lpstr>
      <vt:lpstr>여기서 잠깐,  Chapter 5 – 함수</vt:lpstr>
      <vt:lpstr>여기서 잠깐,  Chapter 5 – 함수</vt:lpstr>
      <vt:lpstr>여기서 잠깐,  Chapter 5 – 함수</vt:lpstr>
      <vt:lpstr>여기서 잠깐,  Chapter 5 – 함수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참고 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여기서 잠깐, Chapter 5 – 함수 (심화)</vt:lpstr>
      <vt:lpstr>Chapter 5 – 함수 (심화)</vt:lpstr>
      <vt:lpstr>Chapter 5 – 함수 (생략)</vt:lpstr>
      <vt:lpstr>Chapter 5 – 함수 (생략)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생략 - 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5 – 함수 (심화)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6 – 객체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7 – 생성자 함수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8 – 기본 내장 객체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9 – 브라우저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10 – 문서 객체 모델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11 – 이벤트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Chapter 12 – 예외 처리</vt:lpstr>
      <vt:lpstr>미정</vt:lpstr>
      <vt:lpstr>미정</vt:lpstr>
      <vt:lpstr>미정</vt:lpstr>
      <vt:lpstr>미정</vt:lpstr>
      <vt:lpstr>미정</vt:lpstr>
      <vt:lpstr>미정</vt:lpstr>
      <vt:lpstr>미정</vt:lpstr>
      <vt:lpstr>미정</vt:lpstr>
      <vt:lpstr>미정</vt:lpstr>
      <vt:lpstr>미정</vt:lpstr>
      <vt:lpstr>미정</vt:lpstr>
      <vt:lpstr>PART II - jQuery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13 – jQuery 기본</vt:lpstr>
      <vt:lpstr>Chapter 14 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14 – 문서 객체 선택과 탐색</vt:lpstr>
      <vt:lpstr>Chapter 15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15 – 문서 객체 조작</vt:lpstr>
      <vt:lpstr>Chapter 16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16 – 이벤트</vt:lpstr>
      <vt:lpstr>Chapter 17 효과</vt:lpstr>
      <vt:lpstr>Chapter 17 – 효과</vt:lpstr>
      <vt:lpstr>Chapter 18 이미지 슬라이더</vt:lpstr>
      <vt:lpstr>Chapter 19 플러그인</vt:lpstr>
      <vt:lpstr>Chapter 20 jQuery 프러그인 제작</vt:lpstr>
      <vt:lpstr>Chapter 21  Node.js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HTTP 모듈로 서버 만들기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여기서 잠깐 - 스택</vt:lpstr>
      <vt:lpstr>여기서 잠깐 - 스택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Node.js – 노드와 비동기 처리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웹 애플리케이션 서버 만들기 / 익스프레스 시작하기</vt:lpstr>
      <vt:lpstr>웹 애플리케이션 서버 만들기 / 익스프레스 시작하기</vt:lpstr>
      <vt:lpstr>웹 애플리케이션 서버 만들기 / 익스프레스 시작하기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Review - forEach</vt:lpstr>
      <vt:lpstr>Chapter 21 – Node.js 기본</vt:lpstr>
      <vt:lpstr>Chapter 21 – Node.js 기본</vt:lpstr>
      <vt:lpstr>Quiz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21 – Node.js 기본</vt:lpstr>
      <vt:lpstr>Chapter 22 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Chapter 22 – XMLHttpRequest</vt:lpstr>
      <vt:lpstr>Node.js  Python</vt:lpstr>
      <vt:lpstr>Node.js 코드와 Python 코드 연동 I</vt:lpstr>
      <vt:lpstr>Node.js 코드와 Python 코드 연동 I</vt:lpstr>
      <vt:lpstr>Node.js 코드와 Python 코드 연동 I</vt:lpstr>
      <vt:lpstr>Node.js 코드와 Python 코드 연동 I</vt:lpstr>
      <vt:lpstr>Node.js 코드와 Python 코드 연동 II</vt:lpstr>
      <vt:lpstr>Node.js 코드와 Python 코드 연동 II</vt:lpstr>
      <vt:lpstr>Node.js 코드와 Python 코드 연동 II</vt:lpstr>
      <vt:lpstr>Node.js 코드와 Python 코드 연동 II</vt:lpstr>
      <vt:lpstr>Node.js 코드와 Python 코드 연동 II</vt:lpstr>
      <vt:lpstr>참고 - Node.js 코드와 Python 코드 연동 II</vt:lpstr>
      <vt:lpstr>Node.js 코드와 Python 코드 연동 III</vt:lpstr>
      <vt:lpstr>Node.js 코드와 Python 코드 연동 III</vt:lpstr>
      <vt:lpstr>Node.js 코드와 Python 코드 연동 III-1</vt:lpstr>
      <vt:lpstr>Node.js 코드와 Python 코드 연동 III-1</vt:lpstr>
      <vt:lpstr>다시 보는 JavaScript</vt:lpstr>
      <vt:lpstr>사전 준비</vt:lpstr>
      <vt:lpstr>2.1 ES2015+</vt:lpstr>
      <vt:lpstr>2.1 ES2015+</vt:lpstr>
      <vt:lpstr>2.1 ES2015+</vt:lpstr>
      <vt:lpstr>2.1 ES2015+</vt:lpstr>
      <vt:lpstr>2.1 ES2015+</vt:lpstr>
      <vt:lpstr>2.1 ES2015+</vt:lpstr>
      <vt:lpstr>2.1 ES2015+</vt:lpstr>
      <vt:lpstr>2.1 ES2015+</vt:lpstr>
      <vt:lpstr>2.1 ES2015+</vt:lpstr>
      <vt:lpstr>MQTT in Node.js</vt:lpstr>
      <vt:lpstr>MQTT 개요</vt:lpstr>
      <vt:lpstr>MQTT 개요</vt:lpstr>
      <vt:lpstr>MQTT 개요</vt:lpstr>
      <vt:lpstr>MQTT in Node.js</vt:lpstr>
      <vt:lpstr>MQTT in Node.js</vt:lpstr>
      <vt:lpstr>MQTT in Node.js</vt:lpstr>
      <vt:lpstr>MQTT in Node.js</vt:lpstr>
      <vt:lpstr>MQTT in Node.js</vt:lpstr>
      <vt:lpstr>MQTT in Node.js</vt:lpstr>
      <vt:lpstr>MQTT in Node.js</vt:lpstr>
      <vt:lpstr>MQTT in Node.js</vt:lpstr>
      <vt:lpstr>MQTT in Node.js</vt:lpstr>
      <vt:lpstr>MQTT in Node.js</vt:lpstr>
      <vt:lpstr>Google Chart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패스 - Google Chart in Node.js</vt:lpstr>
      <vt:lpstr>패스 - Google Chart in Node.js</vt:lpstr>
      <vt:lpstr>패스 - 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Google Chart in Node.js</vt:lpstr>
      <vt:lpstr> 시스템 구축</vt:lpstr>
      <vt:lpstr>시스템 구축</vt:lpstr>
      <vt:lpstr>시스템 구축</vt:lpstr>
      <vt:lpstr>시스템 구축</vt:lpstr>
      <vt:lpstr>Project I</vt:lpstr>
      <vt:lpstr>Project I</vt:lpstr>
      <vt:lpstr>Chapter 23  jQuery Ajax</vt:lpstr>
      <vt:lpstr>Chapter 24  MySQL 데이터베이스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MySQL database - CREATE / ALTER / DROP / TRUNCATE  </vt:lpstr>
      <vt:lpstr>MySQL database - CREATE / ALTER / DROP / TRUNCATE  </vt:lpstr>
      <vt:lpstr>MySQL Table - CREATE / INSERT / SELECT / UPDATE/ DELETE</vt:lpstr>
      <vt:lpstr>MySQL Table - CREATE / INSERT / SELECT / UPDATE/ DELETE / DROP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Table - CREATE / INSERT / SELECT / UPDATE/ DELETE</vt:lpstr>
      <vt:lpstr>MySQL 사용자 관리</vt:lpstr>
      <vt:lpstr>MySQL 사용자 관리 – 사용자 추가/권한 부여</vt:lpstr>
      <vt:lpstr>MySQL 사용자 관리 – 사용자 권한 조회</vt:lpstr>
      <vt:lpstr>참고 – 사용자 권한 부여</vt:lpstr>
      <vt:lpstr>MySQL 사용자 관리 – 사용자 삭제</vt:lpstr>
      <vt:lpstr>실습용 database 생성</vt:lpstr>
      <vt:lpstr>실습용 database 생성</vt:lpstr>
      <vt:lpstr>Chapter 24 – MySQL 데이터 베이스 </vt:lpstr>
      <vt:lpstr>NodeMCU에서 MySQL에 접근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24 – MySQL 데이터 베이스 </vt:lpstr>
      <vt:lpstr>Chapter 25  크로스 도메인</vt:lpstr>
      <vt:lpstr>제 25 장 크로스 도메인</vt:lpstr>
      <vt:lpstr>제 1 장 노드 시작하기</vt:lpstr>
      <vt:lpstr>제 2 장 알아두어야 할 자바스크립트</vt:lpstr>
      <vt:lpstr>제 2 장 알아두어야 할 자바스크립트</vt:lpstr>
      <vt:lpstr>제 2 장 알아두어야 할 자바스크립트</vt:lpstr>
      <vt:lpstr>제 2 장 알아두어야 할 자바스크립트</vt:lpstr>
      <vt:lpstr>제 3 장 노드 기능 알아보기</vt:lpstr>
      <vt:lpstr>제 3 장 노드 기능 알아보기</vt:lpstr>
    </vt:vector>
  </TitlesOfParts>
  <Company>JEMM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webdesign</dc:creator>
  <cp:lastModifiedBy>성필 김</cp:lastModifiedBy>
  <cp:revision>6187</cp:revision>
  <dcterms:created xsi:type="dcterms:W3CDTF">2006-05-09T06:23:44Z</dcterms:created>
  <dcterms:modified xsi:type="dcterms:W3CDTF">2024-02-03T03:39:27Z</dcterms:modified>
</cp:coreProperties>
</file>